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360D-310D-448B-8318-D881F983720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34816CE-BE1F-4038-988D-4D770F667FF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360D-310D-448B-8318-D881F983720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16CE-BE1F-4038-988D-4D770F667F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360D-310D-448B-8318-D881F983720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16CE-BE1F-4038-988D-4D770F667F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360D-310D-448B-8318-D881F983720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16CE-BE1F-4038-988D-4D770F667FF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360D-310D-448B-8318-D881F983720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4816CE-BE1F-4038-988D-4D770F667FF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360D-310D-448B-8318-D881F983720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16CE-BE1F-4038-988D-4D770F667FF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360D-310D-448B-8318-D881F983720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16CE-BE1F-4038-988D-4D770F667FF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360D-310D-448B-8318-D881F983720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16CE-BE1F-4038-988D-4D770F667F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360D-310D-448B-8318-D881F983720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16CE-BE1F-4038-988D-4D770F667F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360D-310D-448B-8318-D881F983720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16CE-BE1F-4038-988D-4D770F667FF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360D-310D-448B-8318-D881F983720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4816CE-BE1F-4038-988D-4D770F667FF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67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AC360D-310D-448B-8318-D881F983720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34816CE-BE1F-4038-988D-4D770F667FF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-language.ru/blog/spelling-prefixes-in-russian/" TargetMode="External"/><Relationship Id="rId2" Type="http://schemas.openxmlformats.org/officeDocument/2006/relationships/hyperlink" Target="http://www.bitclass.ru/rus/theory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brave-on-ege.ru/2.ph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Презентация для подготовки к ГИА в 9 классе по теме </a:t>
            </a:r>
            <a:br>
              <a:rPr lang="ru-RU" dirty="0" smtClean="0"/>
            </a:br>
            <a:r>
              <a:rPr lang="ru-RU" dirty="0" smtClean="0"/>
              <a:t>«Правописание приставок»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779912" y="2708920"/>
            <a:ext cx="51845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Автор материала:</a:t>
            </a:r>
          </a:p>
          <a:p>
            <a:pPr algn="r"/>
            <a:r>
              <a:rPr lang="ru-RU" b="1" dirty="0" smtClean="0"/>
              <a:t>Кузнецова Татьяна Анатольевна,</a:t>
            </a:r>
          </a:p>
          <a:p>
            <a:pPr algn="r"/>
            <a:r>
              <a:rPr lang="ru-RU" dirty="0"/>
              <a:t>у</a:t>
            </a:r>
            <a:r>
              <a:rPr lang="ru-RU" dirty="0" smtClean="0"/>
              <a:t>читель русского языка и литературы, </a:t>
            </a:r>
          </a:p>
          <a:p>
            <a:pPr algn="r"/>
            <a:r>
              <a:rPr lang="ru-RU" dirty="0" smtClean="0"/>
              <a:t>1 квалификационной категории,  </a:t>
            </a:r>
          </a:p>
          <a:p>
            <a:pPr algn="r"/>
            <a:r>
              <a:rPr lang="ru-RU" dirty="0" smtClean="0"/>
              <a:t>МОКУ </a:t>
            </a:r>
            <a:r>
              <a:rPr lang="ru-RU" dirty="0" err="1" smtClean="0"/>
              <a:t>Чалганской</a:t>
            </a:r>
            <a:r>
              <a:rPr lang="ru-RU" dirty="0" smtClean="0"/>
              <a:t> ООШ</a:t>
            </a:r>
            <a:r>
              <a:rPr lang="en-US" dirty="0" smtClean="0"/>
              <a:t> </a:t>
            </a:r>
            <a:endParaRPr lang="ru-RU" dirty="0" smtClean="0"/>
          </a:p>
          <a:p>
            <a:pPr algn="r"/>
            <a:r>
              <a:rPr lang="ru-RU" dirty="0"/>
              <a:t>с</a:t>
            </a:r>
            <a:r>
              <a:rPr lang="ru-RU" dirty="0" smtClean="0"/>
              <a:t>ела </a:t>
            </a:r>
            <a:r>
              <a:rPr lang="ru-RU" dirty="0" err="1" smtClean="0"/>
              <a:t>Чалганы</a:t>
            </a:r>
            <a:r>
              <a:rPr lang="ru-RU" dirty="0"/>
              <a:t>, </a:t>
            </a:r>
            <a:r>
              <a:rPr lang="ru-RU" dirty="0" err="1"/>
              <a:t>Магдагачинского</a:t>
            </a:r>
            <a:r>
              <a:rPr lang="ru-RU" dirty="0"/>
              <a:t>  </a:t>
            </a:r>
            <a:r>
              <a:rPr lang="ru-RU" dirty="0" smtClean="0"/>
              <a:t>района Амурской </a:t>
            </a:r>
            <a:r>
              <a:rPr lang="ru-RU" dirty="0"/>
              <a:t>области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75856" y="619797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С.Чалганы</a:t>
            </a:r>
            <a:r>
              <a:rPr lang="ru-RU" dirty="0" smtClean="0"/>
              <a:t>, 2015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802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260648"/>
            <a:ext cx="7921144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ВАЖНО! </a:t>
            </a:r>
          </a:p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НАПИСАНИЕ НЕКОТОРЫХ СЛОВ</a:t>
            </a:r>
          </a:p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НУЖНО ПРОВЕРЯТЬ ПО СЛОВАРЮ!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708920"/>
            <a:ext cx="4193777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ПРЕЗИДЕНТ</a:t>
            </a:r>
          </a:p>
          <a:p>
            <a:pPr algn="ctr"/>
            <a:r>
              <a:rPr lang="ru-RU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ПРЕМЬЕРа</a:t>
            </a:r>
            <a:endParaRPr lang="ru-RU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ПРЕЗЕНТ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ПРЕПАРАТ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0" name="Picture 2" descr="C:\Users\Артём\Desktop\Татьяна\_20140207_1960093141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996952"/>
            <a:ext cx="3539431" cy="3539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41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35006" y="404664"/>
            <a:ext cx="42739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ПАРОНИМЫ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700808"/>
            <a:ext cx="8568952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это слова, сходные по звучанию и морфемному составу, но различающиеся лексическим значением. Также обычно ошибочное употребление одного из них вместо другого. </a:t>
            </a:r>
            <a:r>
              <a:rPr lang="ru-RU" i="1" u="sng" dirty="0"/>
              <a:t>Например, адресат — адресант</a:t>
            </a:r>
            <a:r>
              <a:rPr lang="ru-RU" dirty="0"/>
              <a:t>. По аналогии с ложными друзьями переводчика </a:t>
            </a:r>
            <a:r>
              <a:rPr lang="ru-RU" b="1" dirty="0"/>
              <a:t>паронимы</a:t>
            </a:r>
            <a:r>
              <a:rPr lang="ru-RU" dirty="0"/>
              <a:t> иногда называются ложными братьями.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34220" y="3192651"/>
            <a:ext cx="355712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ПРЕБЫВАТЬ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88073" y="3131095"/>
            <a:ext cx="395781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прибывать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4077072"/>
            <a:ext cx="3939828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Georgia" pitchFamily="18" charset="0"/>
              </a:rPr>
              <a:t>«находиться»</a:t>
            </a:r>
          </a:p>
          <a:p>
            <a:r>
              <a:rPr lang="ru-RU" sz="2400" dirty="0" smtClean="0">
                <a:latin typeface="Georgia" pitchFamily="18" charset="0"/>
              </a:rPr>
              <a:t>*Пребывать в хорошем настроении</a:t>
            </a:r>
          </a:p>
          <a:p>
            <a:r>
              <a:rPr lang="ru-RU" sz="2400" dirty="0" smtClean="0">
                <a:latin typeface="Georgia" pitchFamily="18" charset="0"/>
              </a:rPr>
              <a:t>*Пребывать в деревне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39084" y="4077444"/>
            <a:ext cx="393982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Georgia" pitchFamily="18" charset="0"/>
              </a:rPr>
              <a:t>«приближаться»</a:t>
            </a:r>
          </a:p>
          <a:p>
            <a:r>
              <a:rPr lang="ru-RU" sz="2400" dirty="0" smtClean="0">
                <a:latin typeface="Georgia" pitchFamily="18" charset="0"/>
              </a:rPr>
              <a:t>*Прибывать на станцию</a:t>
            </a:r>
          </a:p>
        </p:txBody>
      </p:sp>
    </p:spTree>
    <p:extLst>
      <p:ext uri="{BB962C8B-B14F-4D97-AF65-F5344CB8AC3E}">
        <p14:creationId xmlns:p14="http://schemas.microsoft.com/office/powerpoint/2010/main" val="413951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15520" y="2132856"/>
            <a:ext cx="8712968" cy="37856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dirty="0">
                <a:latin typeface="Georgia" pitchFamily="18" charset="0"/>
              </a:rPr>
              <a:t>Безвкусица, сжечь дотла (что-нибудь), безжалостный, бесформенный, бесшумный, обтекаемый, воззрение, восстановление, надсмотрщик, наслаждение, восторжествовать, подучить, отблеск, изжога, исподтишка, подписчик, подшипник, бескормица, происшествие, ниспадать, просвещать, сдельщина, предпочтение, предшественник, чересполосица, чересседельник, задвижка, зачинщик, перемирие, </a:t>
            </a:r>
            <a:r>
              <a:rPr lang="ru-RU" sz="2000" dirty="0" smtClean="0">
                <a:latin typeface="Georgia" pitchFamily="18" charset="0"/>
              </a:rPr>
              <a:t>перешеек</a:t>
            </a:r>
            <a:r>
              <a:rPr lang="ru-RU" sz="2000" dirty="0">
                <a:latin typeface="Georgia" pitchFamily="18" charset="0"/>
              </a:rPr>
              <a:t>, </a:t>
            </a:r>
            <a:r>
              <a:rPr lang="ru-RU" sz="2000" dirty="0" smtClean="0">
                <a:latin typeface="Georgia" pitchFamily="18" charset="0"/>
              </a:rPr>
              <a:t>раззнакомиться</a:t>
            </a:r>
            <a:r>
              <a:rPr lang="ru-RU" sz="2000" dirty="0">
                <a:latin typeface="Georgia" pitchFamily="18" charset="0"/>
              </a:rPr>
              <a:t>, растворять, расщелина, доверенный, доверчивый, расчет, рассчитать, расхвораться, бескровный.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80594" y="476672"/>
            <a:ext cx="53828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ТРЕНИРУЕМСЯ!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3361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871296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Georgia" pitchFamily="18" charset="0"/>
              </a:rPr>
              <a:t>Пре…</a:t>
            </a:r>
            <a:r>
              <a:rPr lang="ru-RU" sz="2800" dirty="0" err="1">
                <a:latin typeface="Georgia" pitchFamily="18" charset="0"/>
              </a:rPr>
              <a:t>ставлять</a:t>
            </a:r>
            <a:r>
              <a:rPr lang="ru-RU" sz="2800" dirty="0">
                <a:latin typeface="Georgia" pitchFamily="18" charset="0"/>
              </a:rPr>
              <a:t>, п…радеть, о…</a:t>
            </a:r>
            <a:r>
              <a:rPr lang="ru-RU" sz="2800" dirty="0" err="1">
                <a:latin typeface="Georgia" pitchFamily="18" charset="0"/>
              </a:rPr>
              <a:t>ходиться</a:t>
            </a:r>
            <a:r>
              <a:rPr lang="ru-RU" sz="2800" dirty="0">
                <a:latin typeface="Georgia" pitchFamily="18" charset="0"/>
              </a:rPr>
              <a:t>, о…</a:t>
            </a:r>
            <a:r>
              <a:rPr lang="ru-RU" sz="2800" dirty="0" err="1">
                <a:latin typeface="Georgia" pitchFamily="18" charset="0"/>
              </a:rPr>
              <a:t>крывать</a:t>
            </a:r>
            <a:r>
              <a:rPr lang="ru-RU" sz="2800" dirty="0">
                <a:latin typeface="Georgia" pitchFamily="18" charset="0"/>
              </a:rPr>
              <a:t>, о…</a:t>
            </a:r>
            <a:r>
              <a:rPr lang="ru-RU" sz="2800" dirty="0" err="1">
                <a:latin typeface="Georgia" pitchFamily="18" charset="0"/>
              </a:rPr>
              <a:t>гадывать</a:t>
            </a:r>
            <a:r>
              <a:rPr lang="ru-RU" sz="2800" dirty="0">
                <a:latin typeface="Georgia" pitchFamily="18" charset="0"/>
              </a:rPr>
              <a:t>, о…переться, архи(плут), о…водить, (архи)</a:t>
            </a:r>
            <a:r>
              <a:rPr lang="ru-RU" sz="2800" dirty="0" err="1">
                <a:latin typeface="Georgia" pitchFamily="18" charset="0"/>
              </a:rPr>
              <a:t>ерей</a:t>
            </a:r>
            <a:r>
              <a:rPr lang="ru-RU" sz="2800" dirty="0">
                <a:latin typeface="Georgia" pitchFamily="18" charset="0"/>
              </a:rPr>
              <a:t>, по…ходящий, (анти)вегетарианец, по…бородок, (вице)король, (контра)бас, (экс)министр, (контр)революционный, (де)классированный, (</a:t>
            </a:r>
            <a:r>
              <a:rPr lang="ru-RU" sz="2800" dirty="0" err="1">
                <a:latin typeface="Georgia" pitchFamily="18" charset="0"/>
              </a:rPr>
              <a:t>фельд</a:t>
            </a:r>
            <a:r>
              <a:rPr lang="ru-RU" sz="2800" dirty="0">
                <a:latin typeface="Georgia" pitchFamily="18" charset="0"/>
              </a:rPr>
              <a:t>)комендант, (контр)адмирал, (супер)фосфат, (</a:t>
            </a:r>
            <a:r>
              <a:rPr lang="ru-RU" sz="2800" dirty="0" err="1">
                <a:latin typeface="Georgia" pitchFamily="18" charset="0"/>
              </a:rPr>
              <a:t>суб</a:t>
            </a:r>
            <a:r>
              <a:rPr lang="ru-RU" sz="2800" dirty="0">
                <a:latin typeface="Georgia" pitchFamily="18" charset="0"/>
              </a:rPr>
              <a:t>)</a:t>
            </a:r>
            <a:r>
              <a:rPr lang="ru-RU" sz="2800" dirty="0" err="1">
                <a:latin typeface="Georgia" pitchFamily="18" charset="0"/>
              </a:rPr>
              <a:t>ординация</a:t>
            </a:r>
            <a:r>
              <a:rPr lang="ru-RU" sz="2800" dirty="0">
                <a:latin typeface="Georgia" pitchFamily="18" charset="0"/>
              </a:rPr>
              <a:t>, (архи)быстро, (до)петровская эпоха, (кон)гениальный, (контр)удар, меж…американский, о…</a:t>
            </a:r>
            <a:r>
              <a:rPr lang="ru-RU" sz="2800" dirty="0" err="1">
                <a:latin typeface="Georgia" pitchFamily="18" charset="0"/>
              </a:rPr>
              <a:t>бивка</a:t>
            </a:r>
            <a:r>
              <a:rPr lang="ru-RU" sz="2800" dirty="0">
                <a:latin typeface="Georgia" pitchFamily="18" charset="0"/>
              </a:rPr>
              <a:t>, </a:t>
            </a:r>
            <a:r>
              <a:rPr lang="ru-RU" sz="2800" dirty="0" err="1">
                <a:latin typeface="Georgia" pitchFamily="18" charset="0"/>
              </a:rPr>
              <a:t>обес</a:t>
            </a:r>
            <a:r>
              <a:rPr lang="ru-RU" sz="2800" dirty="0">
                <a:latin typeface="Georgia" pitchFamily="18" charset="0"/>
              </a:rPr>
              <a:t>…</a:t>
            </a:r>
            <a:r>
              <a:rPr lang="ru-RU" sz="2800" dirty="0" err="1">
                <a:latin typeface="Georgia" pitchFamily="18" charset="0"/>
              </a:rPr>
              <a:t>лавить</a:t>
            </a:r>
            <a:r>
              <a:rPr lang="ru-RU" sz="2800" dirty="0">
                <a:latin typeface="Georgia" pitchFamily="18" charset="0"/>
              </a:rPr>
              <a:t>, о…севки, о…грузить, о…цедить, по…данный, по…садить, </a:t>
            </a:r>
            <a:r>
              <a:rPr lang="ru-RU" sz="2800" dirty="0" err="1">
                <a:latin typeface="Georgia" pitchFamily="18" charset="0"/>
              </a:rPr>
              <a:t>пр</a:t>
            </a:r>
            <a:r>
              <a:rPr lang="ru-RU" sz="2800" dirty="0">
                <a:latin typeface="Georgia" pitchFamily="18" charset="0"/>
              </a:rPr>
              <a:t>…отцовский, пре…дипломный, </a:t>
            </a:r>
            <a:r>
              <a:rPr lang="ru-RU" sz="2800" dirty="0" err="1">
                <a:latin typeface="Georgia" pitchFamily="18" charset="0"/>
              </a:rPr>
              <a:t>пр</a:t>
            </a:r>
            <a:r>
              <a:rPr lang="ru-RU" sz="2800" dirty="0">
                <a:latin typeface="Georgia" pitchFamily="18" charset="0"/>
              </a:rPr>
              <a:t>…американский, </a:t>
            </a:r>
            <a:r>
              <a:rPr lang="ru-RU" sz="2800" dirty="0" err="1">
                <a:latin typeface="Georgia" pitchFamily="18" charset="0"/>
              </a:rPr>
              <a:t>ра</a:t>
            </a:r>
            <a:r>
              <a:rPr lang="ru-RU" sz="2800" dirty="0">
                <a:latin typeface="Georgia" pitchFamily="18" charset="0"/>
              </a:rPr>
              <a:t>…прекрасный, с…противление, (ультра)звук, </a:t>
            </a:r>
            <a:r>
              <a:rPr lang="ru-RU" sz="2800" dirty="0" err="1">
                <a:latin typeface="Georgia" pitchFamily="18" charset="0"/>
              </a:rPr>
              <a:t>пр</a:t>
            </a:r>
            <a:r>
              <a:rPr lang="ru-RU" sz="2800" dirty="0">
                <a:latin typeface="Georgia" pitchFamily="18" charset="0"/>
              </a:rPr>
              <a:t>…щур, о…тереть, о…сохнуть, по…</a:t>
            </a:r>
            <a:r>
              <a:rPr lang="ru-RU" sz="2800" dirty="0" err="1">
                <a:latin typeface="Georgia" pitchFamily="18" charset="0"/>
              </a:rPr>
              <a:t>ключить</a:t>
            </a:r>
            <a:r>
              <a:rPr lang="ru-RU" sz="2800" dirty="0">
                <a:latin typeface="Georg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088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Источники</a:t>
            </a:r>
            <a:endParaRPr lang="ru-RU" sz="4800" b="1" dirty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844824"/>
            <a:ext cx="85689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3600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http://www.bitclass.ru/rus/theory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/</a:t>
            </a:r>
            <a:endParaRPr lang="ru-RU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n-US" sz="3600" dirty="0">
                <a:solidFill>
                  <a:schemeClr val="accent2">
                    <a:lumMod val="75000"/>
                  </a:schemeClr>
                </a:solidFill>
                <a:hlinkClick r:id="rId3"/>
              </a:rPr>
              <a:t>http://online-language.ru/blog/spelling-prefixes-in-russian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hlinkClick r:id="rId3"/>
              </a:rPr>
              <a:t>/</a:t>
            </a:r>
            <a:endParaRPr lang="ru-RU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n-US" sz="3600" dirty="0">
                <a:solidFill>
                  <a:schemeClr val="accent2">
                    <a:lumMod val="75000"/>
                  </a:schemeClr>
                </a:solidFill>
                <a:hlinkClick r:id="rId4"/>
              </a:rPr>
              <a:t>http://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hlinkClick r:id="rId4"/>
              </a:rPr>
              <a:t>brave-on-ege.ru/2.php</a:t>
            </a:r>
            <a:endParaRPr lang="ru-RU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8943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ПОДГОТОВКА К ГИА В ФОРМЕ ТЕСТИРОВАНИЯ В 9 классе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>
                <a:latin typeface="Georgia" pitchFamily="18" charset="0"/>
              </a:rPr>
              <a:t>НЕ ДУМАЙ О ПРИСТАВКАХ СВЫСОКА…</a:t>
            </a:r>
            <a:endParaRPr lang="ru-RU" sz="4400" dirty="0">
              <a:latin typeface="Georgia" pitchFamily="18" charset="0"/>
            </a:endParaRPr>
          </a:p>
        </p:txBody>
      </p:sp>
      <p:pic>
        <p:nvPicPr>
          <p:cNvPr id="1026" name="Picture 2" descr="C:\Users\Артём\Desktop\183451tblnrp0zc5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253" y="3933056"/>
            <a:ext cx="499110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404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0364" y="692696"/>
            <a:ext cx="8291264" cy="114300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002060"/>
                </a:solidFill>
                <a:latin typeface="Georgia" pitchFamily="18" charset="0"/>
              </a:rPr>
              <a:t>ЗАДАНИЕ </a:t>
            </a:r>
            <a:r>
              <a:rPr lang="ru-RU" sz="4400" dirty="0" err="1" smtClean="0">
                <a:solidFill>
                  <a:srgbClr val="002060"/>
                </a:solidFill>
                <a:latin typeface="Georgia" pitchFamily="18" charset="0"/>
              </a:rPr>
              <a:t>КИМа</a:t>
            </a:r>
            <a:r>
              <a:rPr lang="ru-RU" sz="4400" dirty="0" smtClean="0">
                <a:solidFill>
                  <a:srgbClr val="002060"/>
                </a:solidFill>
                <a:latin typeface="Georgia" pitchFamily="18" charset="0"/>
              </a:rPr>
              <a:t> выглядит так:</a:t>
            </a:r>
            <a:endParaRPr lang="ru-RU" sz="44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2276872"/>
            <a:ext cx="87129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Из предложений 26-30 выпишите слово, в котором правописание приставки зависит от рядом стоящего согласного. 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4797152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Georgia" pitchFamily="18" charset="0"/>
              </a:rPr>
              <a:t>ЧТО НУЖНО ЗНАТЬ, ЧТОБЫ УСПЕШНО ВЫПОЛНИТЬ ЕГО?</a:t>
            </a:r>
            <a:endParaRPr lang="ru-RU" sz="2800" b="1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5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Georgia" pitchFamily="18" charset="0"/>
              </a:rPr>
              <a:t>СИСТЕМА ПРИСТАВОК В РУССКОМ ЯЗЫКЕ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17109" y="1484784"/>
            <a:ext cx="4560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ТРИ ГРУППЫ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2636912"/>
            <a:ext cx="8712968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Georgia" pitchFamily="18" charset="0"/>
              </a:rPr>
              <a:t>1 группа</a:t>
            </a:r>
            <a:r>
              <a:rPr lang="ru-RU" sz="2800" dirty="0" smtClean="0">
                <a:latin typeface="Georgia" pitchFamily="18" charset="0"/>
              </a:rPr>
              <a:t>: приставки которые пишутся всегда одинаково</a:t>
            </a:r>
            <a:endParaRPr lang="ru-RU" sz="2800" dirty="0"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3832" y="4077072"/>
            <a:ext cx="842493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Georgia" pitchFamily="18" charset="0"/>
              </a:rPr>
              <a:t>2 группа</a:t>
            </a:r>
            <a:r>
              <a:rPr lang="ru-RU" sz="2800" dirty="0" smtClean="0">
                <a:latin typeface="Georgia" pitchFamily="18" charset="0"/>
              </a:rPr>
              <a:t>:  приставки, оканчивающиеся на З-С</a:t>
            </a:r>
            <a:endParaRPr lang="ru-RU" sz="2800" dirty="0"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5085184"/>
            <a:ext cx="842493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Georgia" pitchFamily="18" charset="0"/>
              </a:rPr>
              <a:t>3 группа</a:t>
            </a:r>
            <a:r>
              <a:rPr lang="ru-RU" sz="2800" dirty="0" smtClean="0">
                <a:latin typeface="Georgia" pitchFamily="18" charset="0"/>
              </a:rPr>
              <a:t>: приставки пре- и при-</a:t>
            </a:r>
            <a:endParaRPr lang="ru-RU" sz="28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85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528" y="476672"/>
            <a:ext cx="8496944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Georgia" pitchFamily="18" charset="0"/>
              </a:rPr>
              <a:t>Приставки, которые пишутся всегда одинаково (1 группа):</a:t>
            </a:r>
            <a:br>
              <a:rPr lang="ru-RU" sz="3600" dirty="0" smtClean="0">
                <a:latin typeface="Georgia" pitchFamily="18" charset="0"/>
              </a:rPr>
            </a:br>
            <a:endParaRPr lang="ru-RU" sz="3600" dirty="0"/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328820" y="1844824"/>
            <a:ext cx="8496944" cy="396044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Georgia" pitchFamily="18" charset="0"/>
              </a:rPr>
              <a:t>ПО, ПРО, НА, ЗА, ПОД, С, ОБ (ОБО), В (ВО), ОТ (ОТО) и другие </a:t>
            </a:r>
            <a:endParaRPr lang="ru-RU" sz="4400" dirty="0"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1" y="5482679"/>
            <a:ext cx="7958267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Georgia" pitchFamily="18" charset="0"/>
              </a:rPr>
              <a:t>ИХ НАПИСАНИЕ НУЖНО ПРОСТО </a:t>
            </a:r>
            <a:r>
              <a:rPr lang="ru-RU" sz="3200" b="1" dirty="0" smtClean="0">
                <a:solidFill>
                  <a:srgbClr val="C00000"/>
                </a:solidFill>
                <a:latin typeface="Georgia" pitchFamily="18" charset="0"/>
              </a:rPr>
              <a:t>ЗАПОМНИТЬ!</a:t>
            </a:r>
            <a:endParaRPr lang="ru-RU" sz="3200" b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1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42465" y="260648"/>
            <a:ext cx="8496944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Georgia" pitchFamily="18" charset="0"/>
              </a:rPr>
              <a:t>Приставки, оканчивающиеся на з-с </a:t>
            </a:r>
          </a:p>
          <a:p>
            <a:pPr algn="ctr"/>
            <a:r>
              <a:rPr lang="ru-RU" sz="3600" dirty="0" smtClean="0">
                <a:latin typeface="Georgia" pitchFamily="18" charset="0"/>
              </a:rPr>
              <a:t>(2 группа):</a:t>
            </a:r>
            <a:br>
              <a:rPr lang="ru-RU" sz="3600" dirty="0" smtClean="0">
                <a:latin typeface="Georgia" pitchFamily="18" charset="0"/>
              </a:rPr>
            </a:br>
            <a:endParaRPr lang="ru-RU" sz="3600" dirty="0"/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358683" y="1421197"/>
            <a:ext cx="8496944" cy="396044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400" dirty="0" smtClean="0">
                <a:latin typeface="Georgia" pitchFamily="18" charset="0"/>
              </a:rPr>
              <a:t>ИЗ-ИС,              </a:t>
            </a:r>
          </a:p>
          <a:p>
            <a:r>
              <a:rPr lang="ru-RU" sz="4400" dirty="0" smtClean="0">
                <a:latin typeface="Georgia" pitchFamily="18" charset="0"/>
              </a:rPr>
              <a:t>БЕЗ-БЕС,</a:t>
            </a:r>
          </a:p>
          <a:p>
            <a:r>
              <a:rPr lang="ru-RU" sz="4400" dirty="0" smtClean="0">
                <a:latin typeface="Georgia" pitchFamily="18" charset="0"/>
              </a:rPr>
              <a:t>ВЗ-ВС,</a:t>
            </a:r>
          </a:p>
          <a:p>
            <a:r>
              <a:rPr lang="ru-RU" sz="4400" dirty="0" smtClean="0">
                <a:latin typeface="Georgia" pitchFamily="18" charset="0"/>
              </a:rPr>
              <a:t>РАЗ-РАС и другие</a:t>
            </a:r>
            <a:endParaRPr lang="ru-RU" sz="4400" dirty="0">
              <a:latin typeface="Georgia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78434" y="2132856"/>
            <a:ext cx="37444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ПОМНИ: 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приставки З 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не бывает!!!</a:t>
            </a:r>
            <a:endParaRPr lang="ru-RU" sz="28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5013176"/>
            <a:ext cx="7920880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latin typeface="Georgia" pitchFamily="18" charset="0"/>
              </a:rPr>
              <a:t>Действуем так: если после приставки </a:t>
            </a:r>
          </a:p>
          <a:p>
            <a:r>
              <a:rPr lang="ru-RU" sz="2800" b="1" dirty="0" smtClean="0">
                <a:latin typeface="Georgia" pitchFamily="18" charset="0"/>
              </a:rPr>
              <a:t>звонкий</a:t>
            </a:r>
            <a:r>
              <a:rPr lang="ru-RU" sz="2800" dirty="0" smtClean="0">
                <a:latin typeface="Georgia" pitchFamily="18" charset="0"/>
              </a:rPr>
              <a:t> – пишем </a:t>
            </a: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З  (</a:t>
            </a:r>
            <a:r>
              <a:rPr lang="ru-RU" sz="2800" b="1" dirty="0" err="1" smtClean="0">
                <a:solidFill>
                  <a:srgbClr val="C00000"/>
                </a:solidFill>
                <a:latin typeface="Georgia" pitchFamily="18" charset="0"/>
              </a:rPr>
              <a:t>раЗ</a:t>
            </a:r>
            <a:r>
              <a:rPr lang="ru-RU" sz="2800" b="1" dirty="0" err="1" smtClean="0">
                <a:solidFill>
                  <a:srgbClr val="0070C0"/>
                </a:solidFill>
                <a:latin typeface="Georgia" pitchFamily="18" charset="0"/>
              </a:rPr>
              <a:t>ж</a:t>
            </a:r>
            <a:r>
              <a:rPr lang="ru-RU" sz="2800" b="1" dirty="0" err="1" smtClean="0">
                <a:solidFill>
                  <a:srgbClr val="C00000"/>
                </a:solidFill>
                <a:latin typeface="Georgia" pitchFamily="18" charset="0"/>
              </a:rPr>
              <a:t>ечь</a:t>
            </a: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)</a:t>
            </a:r>
          </a:p>
          <a:p>
            <a:r>
              <a:rPr lang="ru-RU" sz="2800" dirty="0" smtClean="0">
                <a:latin typeface="Georgia" pitchFamily="18" charset="0"/>
              </a:rPr>
              <a:t>Если </a:t>
            </a:r>
            <a:r>
              <a:rPr lang="ru-RU" sz="2800" b="1" dirty="0" smtClean="0">
                <a:latin typeface="Georgia" pitchFamily="18" charset="0"/>
              </a:rPr>
              <a:t>глухой </a:t>
            </a:r>
            <a:r>
              <a:rPr lang="ru-RU" sz="2800" dirty="0" smtClean="0">
                <a:latin typeface="Georgia" pitchFamily="18" charset="0"/>
              </a:rPr>
              <a:t>– пишем </a:t>
            </a: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С (</a:t>
            </a:r>
            <a:r>
              <a:rPr lang="ru-RU" sz="2800" b="1" dirty="0" err="1" smtClean="0">
                <a:solidFill>
                  <a:srgbClr val="C00000"/>
                </a:solidFill>
                <a:latin typeface="Georgia" pitchFamily="18" charset="0"/>
              </a:rPr>
              <a:t>раС</a:t>
            </a:r>
            <a:r>
              <a:rPr lang="ru-RU" sz="2800" b="1" dirty="0" err="1" smtClean="0">
                <a:solidFill>
                  <a:srgbClr val="0070C0"/>
                </a:solidFill>
                <a:latin typeface="Georgia" pitchFamily="18" charset="0"/>
              </a:rPr>
              <a:t>п</a:t>
            </a:r>
            <a:r>
              <a:rPr lang="ru-RU" sz="2800" b="1" dirty="0" err="1" smtClean="0">
                <a:solidFill>
                  <a:srgbClr val="C00000"/>
                </a:solidFill>
                <a:latin typeface="Georgia" pitchFamily="18" charset="0"/>
              </a:rPr>
              <a:t>исание</a:t>
            </a: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)</a:t>
            </a:r>
            <a:endParaRPr lang="ru-RU" sz="2800" b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47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42465" y="260648"/>
            <a:ext cx="8496944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Georgia" pitchFamily="18" charset="0"/>
              </a:rPr>
              <a:t>Приставки ПРЕ- и ПРИ-</a:t>
            </a:r>
          </a:p>
          <a:p>
            <a:pPr algn="ctr"/>
            <a:r>
              <a:rPr lang="ru-RU" sz="3600" dirty="0" smtClean="0">
                <a:latin typeface="Georgia" pitchFamily="18" charset="0"/>
              </a:rPr>
              <a:t>(3 группа):</a:t>
            </a:r>
            <a:br>
              <a:rPr lang="ru-RU" sz="3600" dirty="0" smtClean="0">
                <a:latin typeface="Georgia" pitchFamily="18" charset="0"/>
              </a:rPr>
            </a:br>
            <a:endParaRPr lang="ru-RU" sz="3600" dirty="0"/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358683" y="2132856"/>
            <a:ext cx="8496944" cy="396044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400" dirty="0" smtClean="0">
                <a:latin typeface="Georgia" pitchFamily="18" charset="0"/>
              </a:rPr>
              <a:t>ПРАВОПИСАНИЕ ЭТИХ ПРИСТАВОК ЗАВИСИТ ОТ ЗНАЧЕНИЯ СЛОВА</a:t>
            </a:r>
            <a:endParaRPr lang="ru-RU" sz="44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97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812" y="188640"/>
            <a:ext cx="8050088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58806" y="332656"/>
            <a:ext cx="747108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6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ПРИСТАВКА  ПРИ-</a:t>
            </a:r>
            <a:endParaRPr lang="ru-RU" sz="6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6141" y="1469252"/>
            <a:ext cx="8568952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1 значение- присоединение</a:t>
            </a:r>
            <a:r>
              <a:rPr lang="ru-RU" sz="3200" dirty="0" smtClean="0">
                <a:latin typeface="Georgia" pitchFamily="18" charset="0"/>
              </a:rPr>
              <a:t>:  пришил, прибил, прикрутил, приклеил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708920"/>
            <a:ext cx="8568952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2 значение </a:t>
            </a:r>
            <a:r>
              <a:rPr lang="ru-RU" sz="3200" dirty="0" smtClean="0">
                <a:latin typeface="Georgia" pitchFamily="18" charset="0"/>
              </a:rPr>
              <a:t>– приближение: приехал, прибежал, прискакал, приплыл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3933056"/>
            <a:ext cx="8568952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3 значение </a:t>
            </a:r>
            <a:r>
              <a:rPr lang="ru-RU" sz="3200" dirty="0" smtClean="0">
                <a:latin typeface="Georgia" pitchFamily="18" charset="0"/>
              </a:rPr>
              <a:t>– неполное (незаконченное) действие – приоткрыл, пригорел, присел, 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6141" y="5229200"/>
            <a:ext cx="8568952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Georgia" pitchFamily="18" charset="0"/>
              </a:rPr>
              <a:t>4 значение </a:t>
            </a:r>
            <a:r>
              <a:rPr lang="ru-RU" sz="2800" dirty="0" smtClean="0">
                <a:latin typeface="Georgia" pitchFamily="18" charset="0"/>
              </a:rPr>
              <a:t>– «рядом с чем-то» : привокзальный, приморский, пришкольный, придорожный</a:t>
            </a:r>
            <a:endParaRPr lang="ru-RU" sz="28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52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812" y="188640"/>
            <a:ext cx="8050088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3728" y="332656"/>
            <a:ext cx="734124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6600" b="1" cap="all" spc="0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ПРИСТАВКА  ПРЕ-</a:t>
            </a:r>
            <a:endParaRPr lang="ru-RU" sz="6600" b="1" cap="all" spc="0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6141" y="1772816"/>
            <a:ext cx="8568952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1 значение- близко к значению слова «ОЧЕНЬ»: </a:t>
            </a:r>
            <a:r>
              <a:rPr lang="ru-RU" sz="3200" dirty="0" smtClean="0">
                <a:latin typeface="Georgia" pitchFamily="18" charset="0"/>
              </a:rPr>
              <a:t>прекрасный (очень красивый), премудрый (очень мудрый)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6141" y="4149080"/>
            <a:ext cx="8568952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2 значение </a:t>
            </a:r>
            <a:r>
              <a:rPr lang="ru-RU" sz="3200" dirty="0" smtClean="0">
                <a:latin typeface="Georgia" pitchFamily="18" charset="0"/>
              </a:rPr>
              <a:t>-  близко к значению приставки </a:t>
            </a:r>
            <a:r>
              <a:rPr lang="ru-RU" sz="3200" b="1" dirty="0" smtClean="0">
                <a:latin typeface="Georgia" pitchFamily="18" charset="0"/>
              </a:rPr>
              <a:t>ПЕРЕ-</a:t>
            </a:r>
            <a:r>
              <a:rPr lang="ru-RU" sz="3200" dirty="0" smtClean="0">
                <a:latin typeface="Georgia" pitchFamily="18" charset="0"/>
              </a:rPr>
              <a:t>: превратить (переделать), прервать (перервать)</a:t>
            </a:r>
            <a:endParaRPr lang="ru-RU" sz="32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79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72</TotalTime>
  <Words>584</Words>
  <Application>Microsoft Office PowerPoint</Application>
  <PresentationFormat>Экран (4:3)</PresentationFormat>
  <Paragraphs>67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Справедливость</vt:lpstr>
      <vt:lpstr>Презентация для подготовки к ГИА в 9 классе по теме  «Правописание приставок»</vt:lpstr>
      <vt:lpstr>НЕ ДУМАЙ О ПРИСТАВКАХ СВЫСОКА…</vt:lpstr>
      <vt:lpstr>ЗАДАНИЕ КИМа выглядит так:</vt:lpstr>
      <vt:lpstr>СИСТЕМА ПРИСТАВОК В РУССКОМ ЯЗЫКЕ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ПРИСТАВОК</dc:title>
  <dc:creator>Артём</dc:creator>
  <cp:lastModifiedBy>Артём</cp:lastModifiedBy>
  <cp:revision>10</cp:revision>
  <dcterms:created xsi:type="dcterms:W3CDTF">2015-11-24T21:00:50Z</dcterms:created>
  <dcterms:modified xsi:type="dcterms:W3CDTF">2015-12-03T07:09:17Z</dcterms:modified>
</cp:coreProperties>
</file>