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6B261E-2E49-4A2F-A28B-51B7D915740F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A966C62-9D01-4CF3-9F5C-2EAE7D495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86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CC0738-EFC2-47A0-9758-CB0C69D69E66}" type="slidenum">
              <a:rPr lang="ru-RU"/>
              <a:pPr>
                <a:spcBef>
                  <a:spcPct val="0"/>
                </a:spcBef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4E34-4AD8-4DE6-B567-B7655088C648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220F-3A12-42DB-AB95-91B6EC2DD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0495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883B-C517-408F-98BF-AFD49C38F093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7741-BF5C-49F7-9864-7A3DFF4CC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46936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C630-1F4A-43D0-B8B7-B8BA2370933C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E038-1057-478F-8171-76A7C8EED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26134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5441-8627-48AB-BFA5-579EFF477923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662A-5195-40B9-85E8-6ECA276DA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019566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3A6F-B4B0-4CBF-BB85-1C52CE2DEA44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0FBA-9DB4-4844-9F6D-B6EC5D178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03940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786FD-50D0-4F0E-AA88-C83F47E00FF2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7BA7-5DD8-43FB-9D36-C6BCF867C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73275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CA27-BEC5-4FDF-8B7A-603F2FC77B3B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2BBF0-0A86-4251-92D6-E73E7DBA8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176860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CCFC8-6531-43D8-97DD-B645572A4DF2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6C4B2-E2FF-4C0C-9464-F927E6AD1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8915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F189-2465-4B1E-83C1-F955393FBA10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6F8B-C1EE-40C1-9A09-D97DAA9C0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63018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9277-60D9-4DCF-93BB-5F8447EE599A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83B0-7CF5-41F9-9A19-B9EC26AFC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93342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F019B-A3F4-47AE-8D30-804A72A3D301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932B-A306-4C95-97B6-9E9DC39C3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51713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8EA6AF-4647-4A04-9531-269637C51B24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38B210C-8FAF-4FB5-A140-3BA315552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0%BD%D0%B0%D1%8F_%D1%81%D1%82%D0%B0%D1%82%D1%83%D1%8F_%D0%9C%D0%B0%D1%80%D0%BA%D0%B0_%D0%90%D0%B2%D1%80%D0%B5%D0%BB%D0%B8%D1%8F" TargetMode="External"/><Relationship Id="rId2" Type="http://schemas.openxmlformats.org/officeDocument/2006/relationships/hyperlink" Target="https://ru.wikipedia.org/wiki/%D0%98%D1%81%D0%BA%D1%83%D1%81%D1%81%D1%82%D0%B2%D0%BE_%D0%94%D1%80%D0%B5%D0%B2%D0%BD%D0%B5%D0%B9_%D0%93%D1%80%D0%B5%D1%86%D0%B8%D0%B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700" y="604838"/>
            <a:ext cx="9144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  </a:t>
            </a:r>
            <a:r>
              <a:rPr lang="ru-RU" sz="36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Тема:</a:t>
            </a:r>
            <a:endParaRPr lang="ru-RU" b="1" i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Человек  в художественной летописи  мира</a:t>
            </a:r>
          </a:p>
        </p:txBody>
      </p:sp>
      <p:pic>
        <p:nvPicPr>
          <p:cNvPr id="1026" name="Picture 2" descr="C:\Users\User\Desktop\23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3360532"/>
            <a:ext cx="4752528" cy="35968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4763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613" y="4868863"/>
            <a:ext cx="19272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836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Человек в искусстве Древней Греции – настоящий гимн величию и духовной мощи. </a:t>
            </a:r>
          </a:p>
          <a:p>
            <a:pPr algn="ctr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Особенностью  художественной культуры Древ­ней Греции было отражение в ней мифологических представлений о явле­ниях природы и жизни человека.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745" y="2099404"/>
            <a:ext cx="5552751" cy="464196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79375" y="5119688"/>
            <a:ext cx="34845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Фрагмент древнегреческой вазы: бог солнца Гелиос на колеснице, запряженной крылатыми конями, взлетает на небо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2205038"/>
            <a:ext cx="3455987" cy="233203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2016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Греческие боги имеют человеческий облик,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они, как и люди, страда­ют от горя и радуются прелестям жизни, совершают беспримерные подвиги и позволяют себе малень­кие человеческие слабости. И живут на ре­ально существующем Олимпе, их можно увидеть.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честь </a:t>
            </a: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олимпийских богов возводятся храмы и колоссальные статуи.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-36513" y="6234113"/>
            <a:ext cx="3098801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ts val="1900"/>
              </a:lnSpc>
              <a:defRPr/>
            </a:pPr>
            <a:r>
              <a:rPr lang="ru-RU" b="1" i="1" spc="-7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Отдыхающий бог Гермес. 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Статуя IV в. до н. э.</a:t>
            </a:r>
          </a:p>
        </p:txBody>
      </p:sp>
      <p:sp>
        <p:nvSpPr>
          <p:cNvPr id="12293" name="Прямоугольник 8"/>
          <p:cNvSpPr>
            <a:spLocks noChangeArrowheads="1"/>
          </p:cNvSpPr>
          <p:nvPr/>
        </p:nvSpPr>
        <p:spPr bwMode="auto">
          <a:xfrm>
            <a:off x="5043488" y="4797425"/>
            <a:ext cx="17002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Богиня войны Афина. Статуя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340-330 гг. до н. э.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825" y="2097088"/>
            <a:ext cx="2174875" cy="471646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5003800" y="2463800"/>
            <a:ext cx="1757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Бог моря Посейдон. Статуя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II в. до н.э.</a:t>
            </a:r>
          </a:p>
        </p:txBody>
      </p:sp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116138"/>
            <a:ext cx="2436813" cy="467995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" y="2447815"/>
            <a:ext cx="30384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450"/>
            <a:ext cx="91440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Греческое искусство проникнуто любовью к Человеку, интересом к его внутреннему миру. </a:t>
            </a:r>
          </a:p>
          <a:p>
            <a:pPr algn="ctr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Известна </a:t>
            </a: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легенда о бродяге Диогене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(около 400-325 гг. до н.э.),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который ходил по городу босой, в грубом плаще, надетом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 голое тело, с нищенской сумой за плечами. </a:t>
            </a: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Вся история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греческого искусства - это поиски идеального Человека.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-34925" y="6237288"/>
            <a:ext cx="56149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Картина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И.Тишбейна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«Диоген искал человека». 1780е гг. Масло по дереву. 27×35 см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814" y="2132856"/>
            <a:ext cx="5376435" cy="4085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4797" y="2132856"/>
            <a:ext cx="2931659" cy="41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5421313" y="6237288"/>
            <a:ext cx="37226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У.Уотерхаус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Диоген. 1882г. Масло, холст.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134,6x208,3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см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379413"/>
            <a:ext cx="4506913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 греков существовал свой идеал, в котором были воплощены ду­ховная красота, очарование, молодость и здоровье. «Совершенствуй своё тело и веди себя достойно», - говорили греки и строго следовали этому правилу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собственной жизни.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 к всемогущим богам обращали они тог­да свои взоры, они искали подобных людей в повседневной жизни среди обычных горожан.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9724" y="119863"/>
            <a:ext cx="3949047" cy="5973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4500563" y="5889625"/>
            <a:ext cx="4633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Древнегреческая амфора с изображением юноши, </a:t>
            </a:r>
            <a:r>
              <a:rPr lang="ru-RU" b="1" i="1" spc="-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размахивающего мечом. </a:t>
            </a:r>
            <a:r>
              <a:rPr lang="ru-RU" b="1" i="1" spc="-5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ок</a:t>
            </a:r>
            <a:r>
              <a:rPr lang="ru-RU" b="1" i="1" spc="-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470г. до н.э.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Интерес к Человеку нашёл особенно яркое воплощение в скульптур­ных произведениях греческих мастеров -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Мирона и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Поликлета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Ле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oxapa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Скопаса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Излюбленный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образ античного скульптора - </a:t>
            </a: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стройный юноша атлетического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телосложения, которому присущи «все добродетели». 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74430" y="6257925"/>
            <a:ext cx="543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Леохар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Аполлон Бельведерский. IV в. до н.э.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257689"/>
            <a:ext cx="6169453" cy="407591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C:\Users\User\Desktop\Ares_Ludovisi_Altemps_Inv8602_n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633510" cy="4392489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6100763" y="6257925"/>
            <a:ext cx="30797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Скопас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Арес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Людовизи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</a:t>
            </a: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IV в. до н.э.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" y="153988"/>
            <a:ext cx="4781550" cy="6370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Воплощением идеала в греческом искусстве стало замечательное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произведение скульптора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Поликлета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Дорифор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Это греческий образец совершенного человека, в котором удивительным образом сочетаются идеальная физическая красота и одухотворённый облик.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Поликлет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поставил цель точно определить пропорции человеческой фи­гуры, согласные с его представлениями об идеальной красоте.</a:t>
            </a:r>
          </a:p>
        </p:txBody>
      </p:sp>
      <p:pic>
        <p:nvPicPr>
          <p:cNvPr id="16388" name="Picture 2" descr="C:\Users\User\Desktop\Doriphorus03_pushk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15888"/>
            <a:ext cx="1780158" cy="5262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" descr="C:\Users\User\Desktop\________ __________ _________ ___440 __ ____ ________________ _____________ _ _______ ________ ___________________ копи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138" y="44450"/>
            <a:ext cx="3303587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11638" y="6167438"/>
            <a:ext cx="4932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Поликлет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Дорифор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Около 440 г. до н.э.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Реконструкция. Высота: 212 см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86" y="764704"/>
            <a:ext cx="5146675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Ещё один шедевр древнегреческой скульптуры,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зна­менитый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«Дискобол» Мирона.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образе юноши-атлета мастерски воп­лощены черты прекрасного и гармонически развитого человека.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Запечат­лённое мгновение атлета делает это произведение вечным и непревзой­дённым памятником искусства.</a:t>
            </a: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404664"/>
            <a:ext cx="3921657" cy="6399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560" y="5949280"/>
            <a:ext cx="4716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Мирон. Дискобол. Около 450 г. до н.э. Реконструкция оригинальной статуи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3563"/>
            <a:ext cx="9144000" cy="1425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Если в художественной культуре Древней Греции преобладали скульп­турные изображения богов, то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эпоху Римской империи повышенный интерес представляла личность государственная и общественная.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6838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Человек эпохи Римской империи</a:t>
            </a:r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6626225" cy="4968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0913" y="1993900"/>
            <a:ext cx="6923087" cy="1733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lnSpc>
                <a:spcPts val="2600"/>
              </a:lnSpc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Пусть имена цветущих городов </a:t>
            </a:r>
          </a:p>
          <a:p>
            <a:pPr algn="r" eaLnBrk="1" hangingPunct="1">
              <a:lnSpc>
                <a:spcPts val="2600"/>
              </a:lnSpc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Ласкают слух значительностью бренной.</a:t>
            </a:r>
          </a:p>
          <a:p>
            <a:pPr algn="r" eaLnBrk="1" hangingPunct="1">
              <a:lnSpc>
                <a:spcPts val="2600"/>
              </a:lnSpc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 город Рим живёт среди веков,</a:t>
            </a:r>
          </a:p>
          <a:p>
            <a:pPr algn="r" eaLnBrk="1" hangingPunct="1">
              <a:lnSpc>
                <a:spcPts val="2600"/>
              </a:lnSpc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 место человека во вселенной.</a:t>
            </a:r>
          </a:p>
          <a:p>
            <a:pPr algn="r" eaLnBrk="1" hangingPunct="1">
              <a:defRPr/>
            </a:pPr>
            <a:r>
              <a:rPr lang="ru-RU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О.Мандельштам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450"/>
            <a:ext cx="9144000" cy="2016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эпоху Великой Римской империи человек общественный был поднят на высокий пьедестал.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Столицу Римской империи отныне украшали скульптурные портреты прославленных лич­ностей: императоров и полководцев, выдающихся общественных деяте­лей и просто достойных граждан.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35" y="1988840"/>
            <a:ext cx="1662425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0" y="5857875"/>
            <a:ext cx="30718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700"/>
              </a:lnSpc>
              <a:defRPr/>
            </a:pP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Германик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- римский военачальник и государственный деятель.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Ок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20-х гг. н.э.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159" y="2056080"/>
            <a:ext cx="2997001" cy="386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3071813" y="5822950"/>
            <a:ext cx="2928937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700"/>
              </a:lnSpc>
              <a:defRPr/>
            </a:pP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Домициан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- римский император. Пример идеализированного портрета. 51-96гг. н.э.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5812" y="1953304"/>
            <a:ext cx="1704620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000750" y="6002338"/>
            <a:ext cx="31432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Статуя древнего римлянина с восковыми масками предков в руках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427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Множество статуй в честь прославленного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римского императора и полководца Августа (63 г. до н.э. - 14 г. н.э.)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было воздвигнуто ещё при жизни. Для римлян он стал подлинным эталоном гражданственности и патриотизма.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2959" y="1484784"/>
            <a:ext cx="2580451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6180138" y="5949950"/>
            <a:ext cx="30718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Статуя Августа, приносящего жертву. </a:t>
            </a: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Около 10 г. н.э. Рим. </a:t>
            </a:r>
          </a:p>
        </p:txBody>
      </p:sp>
      <p:pic>
        <p:nvPicPr>
          <p:cNvPr id="204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703" y="1484313"/>
            <a:ext cx="2825519" cy="467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638" y="5949950"/>
            <a:ext cx="2911475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Знаменитая статуя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Октавиана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Августа. </a:t>
            </a:r>
          </a:p>
          <a:p>
            <a:pPr algn="ctr" eaLnBrk="1" hangingPunct="1">
              <a:lnSpc>
                <a:spcPts val="1800"/>
              </a:lnSpc>
              <a:defRPr/>
            </a:pP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век. Высота: 204 см.</a:t>
            </a:r>
          </a:p>
        </p:txBody>
      </p:sp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484313"/>
            <a:ext cx="3176588" cy="467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3079750" y="5949950"/>
            <a:ext cx="3292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Октавиан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Август в образе Юпитера. Мрамор. 1я четверть I века.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" y="184150"/>
            <a:ext cx="9036050" cy="3892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Проверка домашнего задания.</a:t>
            </a:r>
          </a:p>
          <a:p>
            <a:pPr marL="432000" indent="-288000" eaLnBrk="1" fontAlgn="auto" hangingPunct="1">
              <a:lnSpc>
                <a:spcPts val="26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 появились существа античной мифологии? </a:t>
            </a:r>
          </a:p>
          <a:p>
            <a:pPr marL="432000" indent="-288000" eaLnBrk="1" fontAlgn="auto" hangingPunct="1">
              <a:lnSpc>
                <a:spcPts val="26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Назовите их. Что в них общего? </a:t>
            </a:r>
          </a:p>
          <a:p>
            <a:pPr marL="432000" indent="-288000" eaLnBrk="1" fontAlgn="auto" hangingPunct="1">
              <a:lnSpc>
                <a:spcPts val="26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Какие художники обращались к теме морской стихии? </a:t>
            </a:r>
          </a:p>
          <a:p>
            <a:pPr marL="432000" indent="-288000" eaLnBrk="1" fontAlgn="auto" hangingPunct="1">
              <a:lnSpc>
                <a:spcPts val="26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Назовите картины Айвазовского. Какая мысль в них воплощена? </a:t>
            </a:r>
          </a:p>
          <a:p>
            <a:pPr marL="432000" indent="-288000" eaLnBrk="1" fontAlgn="auto" hangingPunct="1">
              <a:lnSpc>
                <a:spcPts val="26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Расскажите о картине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К.Брюллова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«Последний день Помпеи».</a:t>
            </a:r>
          </a:p>
          <a:p>
            <a:pPr marL="432000" indent="-288000" eaLnBrk="1" fontAlgn="auto" hangingPunct="1">
              <a:lnSpc>
                <a:spcPts val="26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Назовите музыкальные произведения, в которых отражена борьба человека со стихией. </a:t>
            </a:r>
          </a:p>
        </p:txBody>
      </p:sp>
      <p:pic>
        <p:nvPicPr>
          <p:cNvPr id="5" name="Picture 1" descr="C:\Users\User\Desktop\Человек перед лицом стихии\p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534" y="4005064"/>
            <a:ext cx="2371618" cy="27967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1" descr="C:\Users\User\Desktop\Человек перед лицом стихии\Новая папка\Aivazovsky,_Ivan_-_The_Ninth_Wav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4149080"/>
            <a:ext cx="328326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1" descr="C:\Users\User\Desktop\Человек перед лицом стихии\1995px-Last-Day-of-Pompei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8" y="4149080"/>
            <a:ext cx="359139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9144000" cy="1425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самом центре Рима, на одной из главных площадей и сегодня возвышается величественная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конная статуя императора Марка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Ав­релия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проповедовавшего отрешение от всех земных благ. </a:t>
            </a:r>
          </a:p>
        </p:txBody>
      </p:sp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675" y="1581150"/>
            <a:ext cx="7524750" cy="5016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0" y="63817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Конная статуя Марка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Аврелия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Бронза. 160-170-е гг. Рим.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3388"/>
            <a:ext cx="4356100" cy="4940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III веке Римская империя вступила в эпоху кризисов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 захватни­ческих кровопролитных войн, дворцовых переворотов. Поэтому в скульптурных порт­ретах того времени всё чаще предстают образы новой исторической эпо­хи.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Грубые, жестокие и честолюбивые властители </a:t>
            </a: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Рима становятся главными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объектами изображения.</a:t>
            </a: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34925" y="5746750"/>
            <a:ext cx="44005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Римский скульптурный портрет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Глиптотека (коллекция бюстов) в Археологическом музее Болоньи.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116632"/>
            <a:ext cx="4829705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6938" y="768350"/>
            <a:ext cx="4456112" cy="5046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Подчёркнутым драматизмом отмечен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портрет Каракаллы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одного из самых злобных 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 жестоких императоров.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Его голо­ва дана в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резком повороте. Стремительность движения и напрягшиеся мускулы шеи позволяют почувствовать напористую силу, вспыльчивость и яростную энергию.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95" y="260648"/>
            <a:ext cx="4685413" cy="602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23825" y="6096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Портрет императора Каракаллы. Мрамор. 211-217 гг.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813" y="115888"/>
            <a:ext cx="91678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Крушение Римской империи было уже предопределено, прибли­жалась новая эпоха.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" y="6381750"/>
            <a:ext cx="91154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Джованни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Паннини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Римская фантазия. 1740-е гг.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1124744"/>
            <a:ext cx="7273407" cy="52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450"/>
            <a:ext cx="9144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Закрепление материала.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68000" indent="-288000" eaLnBrk="1" hangingPunct="1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 представлял мир человек древнейших цивилизаций? </a:t>
            </a:r>
          </a:p>
          <a:p>
            <a:pPr marL="468000" indent="-288000" eaLnBrk="1" hangingPunct="1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Что же изображалось в произведениях искусства?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pPr marL="468000" indent="-288000" eaLnBrk="1" hangingPunct="1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Каким было древнегреческое искусство? </a:t>
            </a:r>
          </a:p>
          <a:p>
            <a:pPr marL="468000" indent="-288000" eaLnBrk="1" hangingPunct="1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Назвать греческих мастеров.</a:t>
            </a:r>
          </a:p>
          <a:p>
            <a:pPr marL="468000" indent="-288000" eaLnBrk="1" hangingPunct="1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Какой образ был излюбленным  для  греческих мастеров?</a:t>
            </a:r>
          </a:p>
          <a:p>
            <a:pPr marL="468000" indent="-288000" eaLnBrk="1" hangingPunct="1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Чьи скульптуры украшали Древний Рим?</a:t>
            </a:r>
          </a:p>
          <a:p>
            <a:pPr marL="468000" indent="-288000" eaLnBrk="1" hangingPunct="1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Назовите римских деятелей, чьи портреты украшали Рим.</a:t>
            </a:r>
          </a:p>
          <a:p>
            <a:pPr marL="468000" indent="-288000" eaLnBrk="1" hangingPunct="1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sz="20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чем отличие скульптур Древней Греции от скульптур Древнего Рима?</a:t>
            </a:r>
          </a:p>
          <a:p>
            <a:pPr marL="468000" indent="-288000" eaLnBrk="1" hangingPunct="1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Какие вы видите отличия в изображении человека в искусстве Древнего Египта, Древней Греции и Древнего Рима?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016375"/>
            <a:ext cx="2801938" cy="2735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3841" y="4005263"/>
            <a:ext cx="1414463" cy="2735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005263"/>
            <a:ext cx="2976562" cy="2735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5038" y="4005263"/>
            <a:ext cx="1824037" cy="2736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260350"/>
            <a:ext cx="8642350" cy="6294438"/>
          </a:xfrm>
          <a:prstGeom prst="rect">
            <a:avLst/>
          </a:prstGeom>
        </p:spPr>
        <p:txBody>
          <a:bodyPr>
            <a:spAutoFit/>
          </a:bodyPr>
          <a:lstStyle>
            <a:lvl1pPr marL="1793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b="1" i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 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Aft>
                <a:spcPts val="600"/>
              </a:spcAft>
            </a:pPr>
            <a:r>
              <a:rPr lang="ru-RU" sz="24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Литература.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Мировая художественной культуры (поурочное планирование), 7 класс. Н.Н.Куцман.  Волгоград. Корифей. 2011 год.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</a:p>
          <a:p>
            <a:pPr eaLnBrk="1" hangingPunct="1">
              <a:spcAft>
                <a:spcPts val="12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Википедия – 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https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://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ru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.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wikipedia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.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org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/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wiki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/%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0%98%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1%81%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1%83%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1%81%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1%81%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BE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_%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0%94%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9_%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0%93%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1%86%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8%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8</a:t>
            </a:r>
            <a:endParaRPr lang="ru-RU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Википедия – 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https://ru.wikipedia.org/wiki/%D0%9A%D0%BE%D0%BD%D0%BD%D0%B0%D1%8F_%D1%81%D1%82%D0%B0%D1%82%D1%83%D1%8F_%D0%9C%D0%B0%D1%80%D0%BA%D0%B0_%D0%90%D0%B2%D1%80%D0%B5%D0%BB%D0%B8%D1%8F</a:t>
            </a:r>
            <a:endParaRPr lang="ru-RU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/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 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/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 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C:\Users\User\Desktop\1275718862_1m-o-r-a-l-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199" y="0"/>
            <a:ext cx="9144000" cy="68711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7563" y="104775"/>
            <a:ext cx="6948487" cy="2963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Мир - лестница, по ступеням которой </a:t>
            </a:r>
          </a:p>
          <a:p>
            <a:pPr algn="r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Шёл человек. Мы осязаем то,</a:t>
            </a:r>
          </a:p>
          <a:p>
            <a:pPr algn="r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Что он оставил на своей дороге.</a:t>
            </a:r>
          </a:p>
          <a:p>
            <a:pPr algn="r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Животные и звёзды - шлаки плоти,</a:t>
            </a:r>
          </a:p>
          <a:p>
            <a:pPr algn="r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Перегоревшей в творческом огне;</a:t>
            </a:r>
          </a:p>
          <a:p>
            <a:pPr algn="r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Все в свой черёд служили человеку </a:t>
            </a:r>
          </a:p>
          <a:p>
            <a:pPr algn="r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Подножием, и каждая ступень </a:t>
            </a:r>
          </a:p>
          <a:p>
            <a:pPr algn="r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Была восстаньем творческого духа.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Поэт М. Волошин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513"/>
            <a:ext cx="40671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Путь, пройденный человечеством, - это путь позна­ния законов Вселенной и самого себя, путь новых творческих открытий.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 этом историческом пути человек создал и оставил последующим поко­лениям выдающиеся культурные достижения.</a:t>
            </a:r>
          </a:p>
        </p:txBody>
      </p:sp>
      <p:pic>
        <p:nvPicPr>
          <p:cNvPr id="5123" name="Picture 2" descr="C:\Users\User\Desktop\челове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66064"/>
            <a:ext cx="4961805" cy="67040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2088"/>
            <a:ext cx="9131300" cy="251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 заре истории человек древнейших цивилизаций вос­принимал мир как простейшую смену моментальных кинокадров.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При­чинно-следственные связи происходящих событий он искал в мифичес­ких представлениях, обожествляющих силы Природы.</a:t>
            </a:r>
          </a:p>
          <a:p>
            <a:pPr algn="ctr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Например, </a:t>
            </a: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древние египтяне представляли ладью, несущую бога света Ра днем на небесах и ночью в подземном царстве. 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9" r="6231"/>
          <a:stretch/>
        </p:blipFill>
        <p:spPr bwMode="auto">
          <a:xfrm>
            <a:off x="107504" y="2745312"/>
            <a:ext cx="4552560" cy="3492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3" r="3859"/>
          <a:stretch/>
        </p:blipFill>
        <p:spPr bwMode="auto">
          <a:xfrm>
            <a:off x="4644008" y="2745312"/>
            <a:ext cx="4489935" cy="3492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13" y="6092825"/>
            <a:ext cx="91074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Древнеегипетский Бог Ра на ночной ладье.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Египетские фрески.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XII-XIII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в. до н.э.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" y="115888"/>
            <a:ext cx="9144000" cy="2425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Мир Человека нашёл образное воплощение в рельефных и фреско­вых росписях,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украшающих внутренние и внешние стены гробниц, за­упокойных храмов, обелиски и стелы. Значитель­ную их часть составляли сцены загробной жизни, обряды, совершаемые над покойником при погребе­нии. Чёткими ритмичными рядами шествуют вереницы слуг, несущих дары своим правителям.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9" y="2492896"/>
            <a:ext cx="4603333" cy="377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25500" y="6092825"/>
            <a:ext cx="3386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Сцены загробной жизни.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Древнеегипетская фреска.</a:t>
            </a:r>
          </a:p>
        </p:txBody>
      </p:sp>
      <p:pic>
        <p:nvPicPr>
          <p:cNvPr id="8" name="Picture 4" descr="Фрески с изображением пахоты, сева, жатвы и молотьбы пшениц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575" y="2492896"/>
            <a:ext cx="4472366" cy="363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27538" y="5991225"/>
            <a:ext cx="4687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Повседневная жизнь египтян. Древнеегипетская фреска. </a:t>
            </a:r>
          </a:p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XV-XIV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вв. до н.э.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4925" y="85725"/>
            <a:ext cx="9178925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Согласно религиозным представлениям египтян, фигура человека должна изображаться целиком,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 наиболее выгодной для восприятия точ­ки зрения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(в фас или профиль),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причём таким образом, чтобы зритель имел возможность мысленно обойти её вокруг.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0563" y="5989638"/>
            <a:ext cx="4535487" cy="823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Гробница фараона Тутанхамона.</a:t>
            </a:r>
          </a:p>
          <a:p>
            <a:pPr algn="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Фрески и саркофаг.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XIV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в. до н.э. </a:t>
            </a:r>
          </a:p>
          <a:p>
            <a:pPr algn="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г.Луксор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Долина царей. Египет.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1772816"/>
            <a:ext cx="6438573" cy="432048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egypt_hesira_saqqar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40" y="1772816"/>
            <a:ext cx="2327720" cy="505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2268538" y="6021388"/>
            <a:ext cx="280828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Деревянный рельеф 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зодчего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Хесира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III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век до н.э. Лувр. 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9525" y="141288"/>
            <a:ext cx="9117013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Произведения искусства Древнего Египта отражают важнейшие ис­торические события в жизни человека. </a:t>
            </a: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древнейшей палетке фарао­на </a:t>
            </a:r>
            <a:r>
              <a:rPr lang="ru-RU" sz="2400" b="1" spc="-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Нармера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переданы представ-</a:t>
            </a:r>
            <a:r>
              <a:rPr lang="ru-RU" sz="2400" b="1" spc="-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ления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 значительном историческом событии рубежа </a:t>
            </a: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IV-III тыс. до н.э. - объеди­нении Верхнего и Нижнего Египта.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1224" y="5157192"/>
            <a:ext cx="2376264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Каменная палетка фараона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Нармера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ок.3100г. до н. э.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Каирский музей.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31655"/>
            <a:ext cx="6514853" cy="489206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0175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Жизнь египтян представлена во всей её конкретности и многообра­зии.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Рельефы и фрески воспроизводят сцены из повседневной трудовой жизни: охоту в нильских зарослях, рыбную ловлю, трапезу. 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174625" y="5602288"/>
            <a:ext cx="4757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Древнеегипетская фреска: </a:t>
            </a:r>
          </a:p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Сцена пира. </a:t>
            </a:r>
          </a:p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Фрагмент росписи гробницы </a:t>
            </a:r>
          </a:p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Нахт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в Фивах. XVIII </a:t>
            </a:r>
            <a:r>
              <a:rPr lang="ru-RU" b="1" i="1" spc="-8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вв. до н.э. 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1700808"/>
            <a:ext cx="3964132" cy="443651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04" y="1809899"/>
            <a:ext cx="4953444" cy="3851349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21250" y="5989638"/>
            <a:ext cx="4230688" cy="823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Древнеегипетская фреска: Сцена охоты в Нильских зарослях. Роспись из гробницы в Фивах. </a:t>
            </a:r>
            <a:r>
              <a:rPr lang="en-US" b="1" i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XV-XIV </a:t>
            </a:r>
            <a:r>
              <a:rPr lang="ru-RU" b="1" i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вв. до н.э.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1425</Words>
  <Application>Microsoft Office PowerPoint</Application>
  <PresentationFormat>Экран (4:3)</PresentationFormat>
  <Paragraphs>128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Вероника</cp:lastModifiedBy>
  <cp:revision>62</cp:revision>
  <dcterms:created xsi:type="dcterms:W3CDTF">2013-04-27T08:01:31Z</dcterms:created>
  <dcterms:modified xsi:type="dcterms:W3CDTF">2015-12-06T11:29:42Z</dcterms:modified>
</cp:coreProperties>
</file>