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303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280" r:id="rId24"/>
    <p:sldId id="304" r:id="rId25"/>
    <p:sldId id="305" r:id="rId2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4600"/>
    <a:srgbClr val="808000"/>
    <a:srgbClr val="6F6C00"/>
    <a:srgbClr val="ECE1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6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9F63D3D-67DC-4259-8586-18778007F9A2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B082767-34D7-4C51-B019-2D9F7C408C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289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B076D7E-3B2D-4FA3-ADC9-5B053357B376}" type="slidenum">
              <a:rPr lang="ru-RU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746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38426-6E87-4568-B5F7-3E686BC964A6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E39EF-6AE6-4460-AEEC-244AED19BB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854077"/>
      </p:ext>
    </p:extLst>
  </p:cSld>
  <p:clrMapOvr>
    <a:masterClrMapping/>
  </p:clrMapOvr>
  <p:transition spd="slow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0729D-1259-4A37-9BC0-44C5B1BB0A6E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305AE-8FB0-40C6-B234-A829B1E429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768927"/>
      </p:ext>
    </p:extLst>
  </p:cSld>
  <p:clrMapOvr>
    <a:masterClrMapping/>
  </p:clrMapOvr>
  <p:transition spd="slow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BE81C-E16A-435F-B882-A3A674CD79FE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21045-9998-4A26-BAA7-80D35D9966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125945"/>
      </p:ext>
    </p:extLst>
  </p:cSld>
  <p:clrMapOvr>
    <a:masterClrMapping/>
  </p:clrMapOvr>
  <p:transition spd="slow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25D84-7613-4C94-B32F-1CF882F78EC1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A5386-4ECE-49F1-8AA4-DFB57DBBB4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265822"/>
      </p:ext>
    </p:extLst>
  </p:cSld>
  <p:clrMapOvr>
    <a:masterClrMapping/>
  </p:clrMapOvr>
  <p:transition spd="slow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B271A-E74A-422E-B001-049AAA73F94C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F779D-6F32-492B-9FCB-C78A7CAE6D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842804"/>
      </p:ext>
    </p:extLst>
  </p:cSld>
  <p:clrMapOvr>
    <a:masterClrMapping/>
  </p:clrMapOvr>
  <p:transition spd="slow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1AADD-14B6-4749-AB05-9CDD42916F07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6F974-CD7C-46F2-B527-B5CF783FF4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109696"/>
      </p:ext>
    </p:extLst>
  </p:cSld>
  <p:clrMapOvr>
    <a:masterClrMapping/>
  </p:clrMapOvr>
  <p:transition spd="slow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99CF2-1878-46A6-9FE5-81082BF895FA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63DB6-8B8D-4DE0-9C6A-5E35744DB7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708644"/>
      </p:ext>
    </p:extLst>
  </p:cSld>
  <p:clrMapOvr>
    <a:masterClrMapping/>
  </p:clrMapOvr>
  <p:transition spd="slow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C8F46-7D3E-42BD-AC78-39879F186852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A9192-200F-4636-A68E-9F165D1B87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29133"/>
      </p:ext>
    </p:extLst>
  </p:cSld>
  <p:clrMapOvr>
    <a:masterClrMapping/>
  </p:clrMapOvr>
  <p:transition spd="slow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DFDC4-3E30-4223-AB64-0831C1744723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03F58-7FC2-4CFB-A042-D48D6329B5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730131"/>
      </p:ext>
    </p:extLst>
  </p:cSld>
  <p:clrMapOvr>
    <a:masterClrMapping/>
  </p:clrMapOvr>
  <p:transition spd="slow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7F43B-E116-49FF-ADBE-4ED723E97632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A3322-0CEF-4286-9074-68D9803715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255859"/>
      </p:ext>
    </p:extLst>
  </p:cSld>
  <p:clrMapOvr>
    <a:masterClrMapping/>
  </p:clrMapOvr>
  <p:transition spd="slow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E4B28-1A29-48A7-B793-2F7D9884FEB7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D3ACF-3D46-4DE9-8060-8EA1B59A73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535658"/>
      </p:ext>
    </p:extLst>
  </p:cSld>
  <p:clrMapOvr>
    <a:masterClrMapping/>
  </p:clrMapOvr>
  <p:transition spd="slow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F7BB8A-587D-4837-82B8-547ACFCDDEA6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4C56E63-A150-48DB-95CF-F8058807CC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blinds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F%D0%B8%D0%BD%D1%82%D1%83%D1%80%D0%B8%D0%BA%D0%BA%D1%8C%D0%B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dali-genius.ru/painting.html" TargetMode="External"/><Relationship Id="rId4" Type="http://schemas.openxmlformats.org/officeDocument/2006/relationships/hyperlink" Target="https://ru.wikipedia.org/wiki/%D0%A2%D0%B8%D1%86%D0%B8%D0%B0%D0%B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User\Desktop\Spiral_Reverie%5B1%5D.jpg"/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prstClr val="black"/>
              <a:srgbClr val="808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70410" y="3331732"/>
            <a:ext cx="4403179" cy="354839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7938" y="781050"/>
            <a:ext cx="9144001" cy="25860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  </a:t>
            </a:r>
            <a:r>
              <a:rPr lang="ru-RU" sz="3600" b="1" i="1" u="sng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Тема:</a:t>
            </a:r>
            <a:endParaRPr lang="ru-RU" b="1" i="1" u="sng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Человек </a:t>
            </a:r>
            <a:r>
              <a:rPr lang="ru-RU" sz="48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 художественной </a:t>
            </a:r>
            <a:r>
              <a:rPr lang="ru-RU" sz="48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летописи  мира</a:t>
            </a:r>
            <a:endParaRPr lang="ru-RU" sz="54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(эпоха Возрождения и </a:t>
            </a:r>
            <a:r>
              <a:rPr lang="en-US" sz="28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XX</a:t>
            </a:r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век)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4763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Муниципальное бюджетное общеобразовательное учреждение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Садовская средняя общеобразовательная школа филиал  с.Лозовое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 Тамбовского района Амурской области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1613" y="4868863"/>
            <a:ext cx="1927225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МХК. 7 класс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Составила учитель русского языка и литературы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Ефимова Нина Васильевна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188" y="560388"/>
            <a:ext cx="4468812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 середины XV в. художник впервые заглядывает в глаза человека,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передаёт единство внешней и </a:t>
            </a:r>
            <a:r>
              <a:rPr lang="ru-RU" sz="2400" b="1" spc="-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внутренней сущности образа.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Портрет того времени мыслится как зеркальное отражение человека,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и, следовательно, он смотрит внутрь себя, пытаясь разобраться в своих мыслях и чувствах.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256686"/>
            <a:ext cx="4496366" cy="64126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08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643438" y="5445125"/>
            <a:ext cx="3143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b="1" i="1" dirty="0" err="1">
                <a:solidFill>
                  <a:srgbClr val="48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Ф.Франча</a:t>
            </a:r>
            <a:r>
              <a:rPr lang="ru-RU" b="1" i="1" dirty="0">
                <a:solidFill>
                  <a:srgbClr val="48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. </a:t>
            </a:r>
          </a:p>
          <a:p>
            <a:pPr eaLnBrk="1" hangingPunct="1">
              <a:defRPr/>
            </a:pPr>
            <a:r>
              <a:rPr lang="ru-RU" b="1" i="1" dirty="0">
                <a:solidFill>
                  <a:srgbClr val="48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Портрет гуманиста </a:t>
            </a:r>
          </a:p>
          <a:p>
            <a:pPr eaLnBrk="1" hangingPunct="1">
              <a:defRPr/>
            </a:pPr>
            <a:r>
              <a:rPr lang="ru-RU" b="1" i="1" dirty="0" err="1">
                <a:solidFill>
                  <a:srgbClr val="48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Бартоломео</a:t>
            </a:r>
            <a:r>
              <a:rPr lang="ru-RU" b="1" i="1" dirty="0">
                <a:solidFill>
                  <a:srgbClr val="48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ru-RU" b="1" i="1" dirty="0" err="1">
                <a:solidFill>
                  <a:srgbClr val="48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Бьянкини</a:t>
            </a:r>
            <a:r>
              <a:rPr lang="ru-RU" b="1" i="1" dirty="0">
                <a:solidFill>
                  <a:srgbClr val="48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. </a:t>
            </a:r>
          </a:p>
          <a:p>
            <a:pPr eaLnBrk="1" hangingPunct="1">
              <a:defRPr/>
            </a:pPr>
            <a:r>
              <a:rPr lang="ru-RU" b="1" i="1" dirty="0">
                <a:solidFill>
                  <a:srgbClr val="48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1485-1500гг.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7463" y="476250"/>
            <a:ext cx="4645026" cy="4748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2700"/>
              </a:lnSpc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«Портрет мальчика» </a:t>
            </a: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Пинтуриккъо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, созданный в 80-е годы XV столетия, способен очаровать нас </a:t>
            </a:r>
          </a:p>
          <a:p>
            <a:pPr algn="ctr" eaLnBrk="1" hangingPunct="1">
              <a:lnSpc>
                <a:spcPts val="2700"/>
              </a:lnSpc>
              <a:spcAft>
                <a:spcPts val="120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уже с первого взгляда.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</a:p>
          <a:p>
            <a:pPr algn="ctr" eaLnBrk="1" hangingPunct="1">
              <a:lnSpc>
                <a:spcPts val="27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Мы видим тонкий поэтический образ, старательно выполненный художником. Кажется, создавая портрет, он опасался упустить мельчай­шую подробность его внешнего облика. </a:t>
            </a:r>
          </a:p>
        </p:txBody>
      </p:sp>
      <p:sp>
        <p:nvSpPr>
          <p:cNvPr id="12291" name="Прямоугольник 2"/>
          <p:cNvSpPr>
            <a:spLocks noChangeArrowheads="1"/>
          </p:cNvSpPr>
          <p:nvPr/>
        </p:nvSpPr>
        <p:spPr bwMode="auto">
          <a:xfrm>
            <a:off x="1425575" y="5516563"/>
            <a:ext cx="31765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b="1" i="1" dirty="0" err="1">
                <a:solidFill>
                  <a:srgbClr val="48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Пинтуриккьо</a:t>
            </a:r>
            <a:r>
              <a:rPr lang="ru-RU" b="1" i="1" dirty="0">
                <a:solidFill>
                  <a:srgbClr val="48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. </a:t>
            </a:r>
          </a:p>
          <a:p>
            <a:pPr algn="r" eaLnBrk="1" hangingPunct="1">
              <a:defRPr/>
            </a:pPr>
            <a:r>
              <a:rPr lang="ru-RU" b="1" i="1" dirty="0">
                <a:solidFill>
                  <a:srgbClr val="48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Портрет мальчика.  </a:t>
            </a:r>
          </a:p>
          <a:p>
            <a:pPr algn="r" eaLnBrk="1" hangingPunct="1">
              <a:defRPr/>
            </a:pPr>
            <a:r>
              <a:rPr lang="ru-RU" b="1" i="1" dirty="0">
                <a:solidFill>
                  <a:srgbClr val="48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ок.1500г.  35×28 см</a:t>
            </a:r>
          </a:p>
        </p:txBody>
      </p:sp>
      <p:pic>
        <p:nvPicPr>
          <p:cNvPr id="12292" name="Picture 1" descr="C:\Users\User\Desktop\Pintoricchio_0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1872" y="188640"/>
            <a:ext cx="4371788" cy="6415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08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18063" y="476250"/>
            <a:ext cx="4321175" cy="5978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27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 творчестве художников Высокого Возрождения, и особенно в твор­честве Тициана, прослеживается явное стремление к передаче сложного и противоречивого мира человека.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Герой Возрождения, ещё недавно гор­до провозгласивший себя центром мироздания, теперь ощущает трагический разлад с обществом,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мучается в решении сложнейших жизненных проблем.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388" y="6021388"/>
            <a:ext cx="4565650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rgbClr val="48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Тициан. Женщина перед зеркалом. 1511-1515гг. 96×76 см</a:t>
            </a:r>
          </a:p>
        </p:txBody>
      </p:sp>
      <p:pic>
        <p:nvPicPr>
          <p:cNvPr id="13316" name="Picture 4" descr="Файл: Портрет сГипе Femme туалетная са, Тициана, от C2RMF retouch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4584588" cy="56861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08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57163"/>
            <a:ext cx="9144000" cy="17589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2600"/>
              </a:lnSpc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Портреты Тициана несут в себе следы титанической борьбы художника за право жить по законам счас­тья, правды, красоты и разума.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 каждом его герое выражены мечты о свободной личности, мечты о гармонии мира, достигаемой даже ценой нечеловеческого страдания.</a:t>
            </a:r>
          </a:p>
        </p:txBody>
      </p:sp>
      <p:pic>
        <p:nvPicPr>
          <p:cNvPr id="3" name="Picture 2" descr="File:Tizian 07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2294" y="1988840"/>
            <a:ext cx="4061674" cy="464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08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4276725" y="2322513"/>
            <a:ext cx="16637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b="1" i="1" dirty="0">
                <a:solidFill>
                  <a:srgbClr val="8B43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Тициан. Портрет юноши с  перчаткой. 1520-1523г. 100×89 см</a:t>
            </a:r>
          </a:p>
        </p:txBody>
      </p:sp>
      <p:pic>
        <p:nvPicPr>
          <p:cNvPr id="5" name="Picture 5" descr="C:\Users\User\Desktop\Tizian_05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1979877"/>
            <a:ext cx="2872948" cy="464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08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4356100" y="4581525"/>
            <a:ext cx="159067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b="1" i="1" dirty="0">
                <a:solidFill>
                  <a:srgbClr val="8B43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Тициан. Портрет Изабелла </a:t>
            </a:r>
            <a:r>
              <a:rPr lang="ru-RU" b="1" i="1" dirty="0" err="1">
                <a:solidFill>
                  <a:srgbClr val="8B43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д’Эсте</a:t>
            </a:r>
            <a:r>
              <a:rPr lang="ru-RU" b="1" i="1" dirty="0">
                <a:solidFill>
                  <a:srgbClr val="8B43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. 1534-1536гг. 102×64 см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49275"/>
            <a:ext cx="4067175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«Портрет </a:t>
            </a: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Ипполито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Риминальди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» — одно из лучших тво­рений Тициана.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Перед нами одухотворённая личность, которой одновре­менно присущи глубокий интеллект, благородство, горечь сомнений и разочарований. 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 его глазах тревожное предчувствие грядущих трагедий, которыми так богат XVI век.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11638" y="5984875"/>
            <a:ext cx="4932362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rgbClr val="48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Тициан. Портрет </a:t>
            </a:r>
            <a:r>
              <a:rPr lang="ru-RU" b="1" i="1" dirty="0" err="1">
                <a:solidFill>
                  <a:srgbClr val="48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Ипполито</a:t>
            </a:r>
            <a:r>
              <a:rPr lang="ru-RU" b="1" i="1" dirty="0">
                <a:solidFill>
                  <a:srgbClr val="48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ru-RU" b="1" i="1" dirty="0" err="1">
                <a:solidFill>
                  <a:srgbClr val="48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Риминальди</a:t>
            </a:r>
            <a:r>
              <a:rPr lang="ru-RU" b="1" i="1" dirty="0">
                <a:solidFill>
                  <a:srgbClr val="48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.  1540г. </a:t>
            </a:r>
            <a:r>
              <a:rPr lang="en-US" b="1" i="1" dirty="0">
                <a:solidFill>
                  <a:srgbClr val="48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111×93 c</a:t>
            </a:r>
            <a:r>
              <a:rPr lang="ru-RU" b="1" i="1" dirty="0">
                <a:solidFill>
                  <a:srgbClr val="48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м</a:t>
            </a:r>
          </a:p>
        </p:txBody>
      </p:sp>
      <p:pic>
        <p:nvPicPr>
          <p:cNvPr id="15364" name="Picture 1" descr="C:\Users\User\Desktop\Tizian_07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6538" y="361274"/>
            <a:ext cx="4886812" cy="56229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08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0" y="115888"/>
            <a:ext cx="9144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Человек нового времени</a:t>
            </a:r>
            <a:endParaRPr lang="ru-RU" sz="3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20713"/>
            <a:ext cx="9251950" cy="2092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26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XX век принёс невиданные достижения прогресса и цивилизации, и всё же главным его достоянием стал Человек, который научился управ­лять сверхскоростными машинами, покорил космическое пространство, постиг неведомые тайны Вселенной.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Человек нового времени был и оста­ётся главным объектом деятелей искусства.</a:t>
            </a:r>
          </a:p>
        </p:txBody>
      </p:sp>
      <p:pic>
        <p:nvPicPr>
          <p:cNvPr id="16388" name="Picture 1" descr="C:\Users\User\Desktop\digital-art-не-знаю-что-это-и-как-назвать-песочница-железный-человек-442459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2636912"/>
            <a:ext cx="7378553" cy="414908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913"/>
            <a:ext cx="9144000" cy="17589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26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Искусство XX века словно через увеличительное стекло рассматрива­ет человека, пытаясь понять его сущность.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Особенно интересуют искусство проблемы взаимоотношения челове­ка и общества.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Эти отношения чрезвычайно сложны и многообразны.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388" y="6092825"/>
            <a:ext cx="3313112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 err="1">
                <a:solidFill>
                  <a:srgbClr val="48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П.Пикассо</a:t>
            </a:r>
            <a:r>
              <a:rPr lang="ru-RU" b="1" i="1" dirty="0">
                <a:solidFill>
                  <a:srgbClr val="48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. Нищий старик с мальчиком. 1903г.</a:t>
            </a:r>
          </a:p>
        </p:txBody>
      </p:sp>
      <p:pic>
        <p:nvPicPr>
          <p:cNvPr id="17412" name="Picture 1" descr="C:\Users\User\Desktop\pic2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7" y="1988840"/>
            <a:ext cx="2881500" cy="406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08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7413" name="Picture 2" descr="C:\Users\User\Desktop\Матисс_Семейный_портрет_1911_Эрмитаж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1988840"/>
            <a:ext cx="5358108" cy="406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08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3868738" y="6096000"/>
            <a:ext cx="4572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 err="1">
                <a:solidFill>
                  <a:srgbClr val="48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А.Матисс</a:t>
            </a:r>
            <a:r>
              <a:rPr lang="ru-RU" b="1" i="1" dirty="0">
                <a:solidFill>
                  <a:srgbClr val="48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.</a:t>
            </a:r>
          </a:p>
          <a:p>
            <a:pPr algn="ctr" eaLnBrk="1" hangingPunct="1">
              <a:defRPr/>
            </a:pPr>
            <a:r>
              <a:rPr lang="ru-RU" b="1" i="1" dirty="0">
                <a:solidFill>
                  <a:srgbClr val="48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Семейный портрет. 1911г. 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25" y="188913"/>
            <a:ext cx="9144000" cy="15287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28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 одной из самых известных картин художника XX века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Сальва­дора Дали «Постоянство памяти».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На </a:t>
            </a:r>
            <a:r>
              <a:rPr lang="ru-RU" sz="2400" b="1" spc="-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пустынном, словно вымершем фоне представлено странное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су­щество, напоминающее останки морского животного. </a:t>
            </a:r>
          </a:p>
        </p:txBody>
      </p:sp>
      <p:pic>
        <p:nvPicPr>
          <p:cNvPr id="3" name="Picture 4" descr="Dali_Pamya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6354859" cy="45978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08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547688" y="6372225"/>
            <a:ext cx="5680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rgbClr val="48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С.Дали. Постоянство памяти. 1931г. 24×33 см</a:t>
            </a:r>
          </a:p>
        </p:txBody>
      </p:sp>
      <p:pic>
        <p:nvPicPr>
          <p:cNvPr id="18437" name="Рисунок 2" descr="сальвадор дали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2332" y="2103401"/>
            <a:ext cx="2336800" cy="317023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746875" y="5157788"/>
            <a:ext cx="230822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i="1" dirty="0">
                <a:solidFill>
                  <a:srgbClr val="48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Сальвадор Дали </a:t>
            </a:r>
          </a:p>
          <a:p>
            <a:pPr algn="ctr" eaLnBrk="1" hangingPunct="1">
              <a:defRPr/>
            </a:pPr>
            <a:r>
              <a:rPr lang="ru-RU" sz="2000" b="1" i="1" dirty="0">
                <a:solidFill>
                  <a:srgbClr val="48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(1904-1989)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2713"/>
            <a:ext cx="9144000" cy="2092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2600"/>
              </a:lnSpc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Тема тра­гической судьбы человека стала од­ной из ведущих в искусстве нового времени.</a:t>
            </a:r>
          </a:p>
          <a:p>
            <a:pPr algn="ctr" eaLnBrk="1" hangingPunct="1">
              <a:lnSpc>
                <a:spcPts val="26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Произведения живописи, ли­тературы, музыки и кино передают растерянность, отчаяние и страх че­ловека, живущего в уродливом мире насилия и лжи. В них воссоздаётся атмосфера жестокости, тре­воги и мистики.</a:t>
            </a: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2205360"/>
            <a:ext cx="5303254" cy="446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08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6732588" y="5397500"/>
            <a:ext cx="22320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b="1" i="1" dirty="0">
                <a:solidFill>
                  <a:srgbClr val="48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С.Дали. </a:t>
            </a:r>
          </a:p>
          <a:p>
            <a:pPr eaLnBrk="1" hangingPunct="1">
              <a:defRPr/>
            </a:pPr>
            <a:r>
              <a:rPr lang="ru-RU" b="1" i="1" dirty="0">
                <a:solidFill>
                  <a:srgbClr val="48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Лицо войны. </a:t>
            </a:r>
          </a:p>
          <a:p>
            <a:pPr eaLnBrk="1" hangingPunct="1">
              <a:defRPr/>
            </a:pPr>
            <a:r>
              <a:rPr lang="ru-RU" b="1" i="1" dirty="0">
                <a:solidFill>
                  <a:srgbClr val="48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1941г. </a:t>
            </a:r>
          </a:p>
          <a:p>
            <a:pPr eaLnBrk="1" hangingPunct="1">
              <a:defRPr/>
            </a:pPr>
            <a:r>
              <a:rPr lang="ru-RU" b="1" i="1" dirty="0">
                <a:solidFill>
                  <a:srgbClr val="48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64×79 см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6050"/>
            <a:ext cx="4500563" cy="34274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2600"/>
              </a:lnSpc>
              <a:defRPr/>
            </a:pPr>
            <a:r>
              <a:rPr lang="ru-RU" sz="2400" b="1" spc="-1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Отчаянный крик боли, ужаса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и страдания человека </a:t>
            </a: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запе-чатлён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в картине «Крик» норвежского ху­дожника Эдварда Мунка.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 жизни маленького невзрач­ного человека произошло нечто ужасное. Зажав голову руками, он кричит, и в крике сотрясается всё его тело. </a:t>
            </a:r>
          </a:p>
        </p:txBody>
      </p:sp>
      <p:sp>
        <p:nvSpPr>
          <p:cNvPr id="20483" name="Прямоугольник 3"/>
          <p:cNvSpPr>
            <a:spLocks noChangeArrowheads="1"/>
          </p:cNvSpPr>
          <p:nvPr/>
        </p:nvSpPr>
        <p:spPr bwMode="auto">
          <a:xfrm>
            <a:off x="5424488" y="5981700"/>
            <a:ext cx="2819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rgbClr val="48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Эдвард Мунк. </a:t>
            </a:r>
          </a:p>
          <a:p>
            <a:pPr algn="ctr" eaLnBrk="1" hangingPunct="1">
              <a:defRPr/>
            </a:pPr>
            <a:r>
              <a:rPr lang="ru-RU" b="1" i="1" dirty="0">
                <a:solidFill>
                  <a:srgbClr val="48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Крик. 1893г. 91×73,5 см</a:t>
            </a:r>
          </a:p>
        </p:txBody>
      </p:sp>
      <p:pic>
        <p:nvPicPr>
          <p:cNvPr id="20484" name="Picture 2" descr="http://upload.wikimedia.org/wikipedia/ru/3/3f/%D0%9C%D1%83%D0%BD%D0%BA_%D0%9A%D1%80%D0%B8%D0%BA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 bwMode="auto">
          <a:xfrm>
            <a:off x="4572000" y="424918"/>
            <a:ext cx="4400550" cy="55963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08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485" name="Рисунок 2" descr="мунк.gif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9298" y="3548534"/>
            <a:ext cx="2761396" cy="290768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90550" y="6324600"/>
            <a:ext cx="3319463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2000" b="1" i="1" dirty="0">
                <a:solidFill>
                  <a:srgbClr val="48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Эдвард Мунк (1863-1944)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950" y="184150"/>
            <a:ext cx="9036050" cy="31210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500"/>
              </a:spcAft>
              <a:defRPr/>
            </a:pP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Проверка домашнего задания.</a:t>
            </a:r>
          </a:p>
          <a:p>
            <a:pPr marL="540000" indent="-324000" eaLnBrk="1" hangingPunct="1">
              <a:spcAft>
                <a:spcPts val="50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Каким было древнегреческое искусство? </a:t>
            </a:r>
          </a:p>
          <a:p>
            <a:pPr marL="540000" indent="-324000" eaLnBrk="1" hangingPunct="1">
              <a:spcAft>
                <a:spcPts val="500"/>
              </a:spcAft>
              <a:buFont typeface="+mj-lt"/>
              <a:buAutoNum type="arabicPeriod"/>
              <a:defRPr/>
            </a:pPr>
            <a:r>
              <a:rPr lang="ru-RU" sz="2400" b="1" spc="-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Какой образ был излюбленным для греческих мастеров?</a:t>
            </a:r>
          </a:p>
          <a:p>
            <a:pPr marL="540000" indent="-324000" eaLnBrk="1" hangingPunct="1">
              <a:spcAft>
                <a:spcPts val="50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Чьи скульптуры украшали Древний Рим?</a:t>
            </a:r>
          </a:p>
          <a:p>
            <a:pPr marL="540000" indent="-324000" eaLnBrk="1" hangingPunct="1">
              <a:spcAft>
                <a:spcPts val="500"/>
              </a:spcAft>
              <a:buFont typeface="+mj-lt"/>
              <a:buAutoNum type="arabicPeriod"/>
              <a:defRPr/>
            </a:pPr>
            <a:r>
              <a:rPr lang="ru-RU" sz="2400" b="1" spc="-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Назовите римских деятелей, чьи портреты украшали Рим.</a:t>
            </a:r>
          </a:p>
          <a:p>
            <a:pPr marL="540000" indent="-324000" eaLnBrk="1" hangingPunct="1">
              <a:spcAft>
                <a:spcPts val="50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 чем отличие скульптур Древней Греции от скульптур Древнего Рима?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08" r="10802"/>
          <a:stretch/>
        </p:blipFill>
        <p:spPr bwMode="auto">
          <a:xfrm>
            <a:off x="140489" y="3305517"/>
            <a:ext cx="3891316" cy="3492000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1802" y="3284984"/>
            <a:ext cx="2324633" cy="3492000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6432" y="3305517"/>
            <a:ext cx="2716316" cy="34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2700" y="147638"/>
            <a:ext cx="5592763" cy="3209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27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Искусство XX в. предлагает человеку удалиться от городской суе­ты, найти место, исполненное природного очарования и красоты.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Пред­ставители </a:t>
            </a: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лэнд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-арта - искусства, зовущего человека на лоно природы, оперируют большими пространствами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воды, земли, камней и раститель­ности. </a:t>
            </a:r>
          </a:p>
        </p:txBody>
      </p:sp>
      <p:pic>
        <p:nvPicPr>
          <p:cNvPr id="21507" name="Picture 2" descr="http://daypic.ru/wp-content/uploads/2012/08/10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562" y="3284984"/>
            <a:ext cx="4671454" cy="3312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8" descr="http://img1.liveinternet.ru/images/attach/c/7/95/347/95347067_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6016" y="3284984"/>
            <a:ext cx="4392488" cy="3312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0" descr="http://www.etoday.ru/uploads/2012/05/25/jaakkopernuart1_.jpe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47453" y="80992"/>
            <a:ext cx="3417035" cy="3276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6453188"/>
            <a:ext cx="91440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rgbClr val="48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Произведения в стиле искусства «</a:t>
            </a:r>
            <a:r>
              <a:rPr lang="ru-RU" b="1" i="1" dirty="0" err="1">
                <a:solidFill>
                  <a:srgbClr val="48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лэнд</a:t>
            </a:r>
            <a:r>
              <a:rPr lang="ru-RU" b="1" i="1" dirty="0">
                <a:solidFill>
                  <a:srgbClr val="48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-арта»</a:t>
            </a:r>
            <a:endParaRPr lang="ru-RU" i="1" dirty="0">
              <a:solidFill>
                <a:srgbClr val="484600"/>
              </a:solidFill>
              <a:cs typeface="Arial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7463" y="231775"/>
            <a:ext cx="5884863" cy="2092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26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 1970 году американский художник Роберт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Смитсон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построил знаменитую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«Спиральную дамбу» длиной в 480 метров!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Она выложена из камней и земли на мелководье </a:t>
            </a:r>
            <a:r>
              <a:rPr lang="ru-RU" sz="2400" b="1" spc="-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Большого Солёного озера в штате Юта. </a:t>
            </a:r>
          </a:p>
        </p:txBody>
      </p:sp>
      <p:pic>
        <p:nvPicPr>
          <p:cNvPr id="22531" name="Picture 2" descr="http://www.imagearts.ryerson.ca/michalak/html/MPM022/Smithson_Robert/Spiral%20Jetty%20(197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751" y="2391221"/>
            <a:ext cx="5995417" cy="39181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6" descr="http://lh4.ggpht.com/6VHtEQuzNsKP15lbieIxFDwPL08bAKUceEfAV8b4UXpRyb0NExHFTmvszIip7Zr0JzweKNwGl5hvSmUjZTs=s600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40152" y="4257320"/>
            <a:ext cx="3116342" cy="2052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Рисунок 2" descr="роберт смитсон.bmp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24128" y="116632"/>
            <a:ext cx="3311610" cy="227554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11825" y="115888"/>
            <a:ext cx="3252788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b="1" i="1" dirty="0">
                <a:solidFill>
                  <a:srgbClr val="48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Роберт </a:t>
            </a:r>
            <a:r>
              <a:rPr lang="ru-RU" b="1" i="1" dirty="0" err="1">
                <a:solidFill>
                  <a:srgbClr val="48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Смитсон</a:t>
            </a:r>
            <a:r>
              <a:rPr lang="ru-RU" b="1" i="1" dirty="0">
                <a:solidFill>
                  <a:srgbClr val="48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</a:p>
          <a:p>
            <a:pPr algn="r" eaLnBrk="1" hangingPunct="1">
              <a:defRPr/>
            </a:pPr>
            <a:r>
              <a:rPr lang="ru-RU" b="1" i="1" dirty="0">
                <a:solidFill>
                  <a:srgbClr val="48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(1938-1973) </a:t>
            </a:r>
            <a:endParaRPr lang="ru-RU" i="1" dirty="0">
              <a:solidFill>
                <a:srgbClr val="484600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218238"/>
            <a:ext cx="9161463" cy="6048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2000"/>
              </a:lnSpc>
              <a:defRPr/>
            </a:pPr>
            <a:r>
              <a:rPr lang="ru-RU" b="1" i="1" dirty="0">
                <a:solidFill>
                  <a:srgbClr val="48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Роберт </a:t>
            </a:r>
            <a:r>
              <a:rPr lang="ru-RU" b="1" i="1" dirty="0" err="1">
                <a:solidFill>
                  <a:srgbClr val="48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Смитсон</a:t>
            </a:r>
            <a:r>
              <a:rPr lang="ru-RU" b="1" i="1" dirty="0">
                <a:solidFill>
                  <a:srgbClr val="48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. «Спиральная дамба» 1970 г. </a:t>
            </a:r>
          </a:p>
          <a:p>
            <a:pPr algn="ctr" eaLnBrk="1" hangingPunct="1">
              <a:lnSpc>
                <a:spcPts val="2000"/>
              </a:lnSpc>
              <a:defRPr/>
            </a:pPr>
            <a:r>
              <a:rPr lang="ru-RU" b="1" i="1" dirty="0">
                <a:solidFill>
                  <a:srgbClr val="48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Находится на берегу Большого Соленого озера в США.   </a:t>
            </a:r>
          </a:p>
        </p:txBody>
      </p:sp>
      <p:pic>
        <p:nvPicPr>
          <p:cNvPr id="9" name="Picture 4" descr="http://www.channel4.com/culture/microsites/B/bigart/images/g_landart_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1" y="2385112"/>
            <a:ext cx="3095587" cy="2052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5888"/>
            <a:ext cx="9144000" cy="23098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28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 условиях расцвета коммуникаций, когда человек не мыслит свое­го существования без лифта, метро, самолёта, телефона или компьютера, художественные экспериментаторы конца XX века ставят перед собой задачу усовершенствования жизненной среды, оказания помощи заблуд­шему и грешному человеку.</a:t>
            </a:r>
          </a:p>
        </p:txBody>
      </p:sp>
      <p:pic>
        <p:nvPicPr>
          <p:cNvPr id="23555" name="Picture 1" descr="C:\Users\User\Desktop\Уроки\МХК 7\Природа и человек\ZaAdzth284w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2348880"/>
            <a:ext cx="3126002" cy="4392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2" descr="C:\Users\User\Desktop\Уроки\МХК 7\Природа и человек\51506050_maja_2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969" y="2348880"/>
            <a:ext cx="5613167" cy="4392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4450"/>
            <a:ext cx="9144000" cy="35401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Закрепление материала.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576000" indent="-324000" eaLnBrk="1" hangingPunct="1"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Назовите главные признаки эпохи Возрождения. </a:t>
            </a:r>
          </a:p>
          <a:p>
            <a:pPr marL="576000" indent="-324000" eaLnBrk="1" hangingPunct="1"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Назвать выдающихся деятелей эпохи Возрождения </a:t>
            </a:r>
          </a:p>
          <a:p>
            <a:pPr marL="576000" indent="-324000" eaLnBrk="1" hangingPunct="1"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Какой человек является главной темой произведений эпохи Возрождения?  </a:t>
            </a:r>
          </a:p>
          <a:p>
            <a:pPr marL="576000" indent="-324000" eaLnBrk="1" hangingPunct="1"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Что главное в творчестве Тициана? </a:t>
            </a:r>
          </a:p>
          <a:p>
            <a:pPr marL="576000" indent="-324000" eaLnBrk="1" hangingPunct="1"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 чем особенность  картин Сальвадора Дали? </a:t>
            </a:r>
          </a:p>
          <a:p>
            <a:pPr marL="576000" indent="-324000" eaLnBrk="1" hangingPunct="1"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Какова тема произведений Эдварда Мунке? </a:t>
            </a:r>
          </a:p>
          <a:p>
            <a:pPr marL="576000" indent="-324000" eaLnBrk="1" hangingPunct="1"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 чему призывают произведения  искусства 20 века? 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96" y="3586350"/>
            <a:ext cx="2214239" cy="316800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24580" name="Picture 1" descr="C:\Users\User\Desktop\Tizian_07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2388" y="3578623"/>
            <a:ext cx="2752445" cy="3168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Dali_Pamyat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94830" y="3573016"/>
            <a:ext cx="4073755" cy="316800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143250"/>
            <a:ext cx="3297238" cy="3670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3000"/>
              </a:lnSpc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Сравните изображение внешности человека и его внутреннего мира в произведениях искусств </a:t>
            </a:r>
          </a:p>
          <a:p>
            <a:pPr algn="ctr" eaLnBrk="1" hangingPunct="1">
              <a:lnSpc>
                <a:spcPts val="3000"/>
              </a:lnSpc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разных эпох</a:t>
            </a:r>
          </a:p>
        </p:txBody>
      </p:sp>
      <p:pic>
        <p:nvPicPr>
          <p:cNvPr id="25603" name="Picture 4" descr="Файл: Портрет сГипе Femme туалетная са, Тициана, от C2RMF retouche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3371" y="3140968"/>
            <a:ext cx="2902805" cy="360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2" descr="http://upload.wikimedia.org/wikipedia/ru/3/3f/%D0%9C%D1%83%D0%BD%D0%BA_%D0%9A%D1%80%D0%B8%D0%BA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93647" y="3140968"/>
            <a:ext cx="2869761" cy="360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428" y="98764"/>
            <a:ext cx="3640476" cy="2988771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06703" y="76592"/>
            <a:ext cx="3241561" cy="2988000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14532" y="100890"/>
            <a:ext cx="2121964" cy="2988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9300"/>
                            </p:stCondLst>
                            <p:childTnLst>
                              <p:par>
                                <p:cTn id="2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1300"/>
                            </p:stCondLst>
                            <p:childTnLst>
                              <p:par>
                                <p:cTn id="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850" y="765175"/>
            <a:ext cx="8064500" cy="478472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Aft>
                <a:spcPts val="600"/>
              </a:spcAft>
            </a:pPr>
            <a:r>
              <a:rPr lang="ru-RU" sz="2400" b="1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Литература.</a:t>
            </a:r>
            <a:endParaRPr lang="ru-RU" b="1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Aft>
                <a:spcPts val="600"/>
              </a:spcAft>
              <a:buSzPts val="1400"/>
              <a:buFont typeface="Calibri" panose="020F0502020204030204" pitchFamily="34" charset="0"/>
              <a:buAutoNum type="arabicPeriod"/>
            </a:pPr>
            <a:r>
              <a:rPr lang="ru-RU" b="1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Мировая художественной культуры (поурочное планирование), 7 класс. Н.Н.Куцман.  Волгоград. Корифей. 2011 год.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  <a:buSzPts val="1400"/>
              <a:buFont typeface="Calibri" panose="020F0502020204030204" pitchFamily="34" charset="0"/>
              <a:buAutoNum type="arabicPeriod"/>
            </a:pPr>
            <a:r>
              <a:rPr lang="ru-RU" b="1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Учебник «Мировая художественная культура». 7-9 классы: Базовый уровень.  Г.И.Данилова. Москва. Дрофа. 2010 год.</a:t>
            </a:r>
          </a:p>
          <a:p>
            <a:pPr eaLnBrk="1" hangingPunct="1">
              <a:spcAft>
                <a:spcPts val="1200"/>
              </a:spcAft>
              <a:buSzPts val="1400"/>
              <a:buFont typeface="Calibri" panose="020F0502020204030204" pitchFamily="34" charset="0"/>
              <a:buAutoNum type="arabicPeriod"/>
            </a:pPr>
            <a:r>
              <a:rPr lang="ru-RU" b="1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Википедия – 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3"/>
              </a:rPr>
              <a:t>https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3"/>
              </a:rPr>
              <a:t>://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3"/>
              </a:rPr>
              <a:t>ru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3"/>
              </a:rPr>
              <a:t>.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3"/>
              </a:rPr>
              <a:t>wikipedia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3"/>
              </a:rPr>
              <a:t>.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3"/>
              </a:rPr>
              <a:t>org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3"/>
              </a:rPr>
              <a:t>/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3"/>
              </a:rPr>
              <a:t>wiki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3"/>
              </a:rPr>
              <a:t>/%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3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3"/>
              </a:rPr>
              <a:t>0%9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3"/>
              </a:rPr>
              <a:t>F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3"/>
              </a:rPr>
              <a:t>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3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3"/>
              </a:rPr>
              <a:t>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3"/>
              </a:rPr>
              <a:t>B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3"/>
              </a:rPr>
              <a:t>8%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3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3"/>
              </a:rPr>
              <a:t>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3"/>
              </a:rPr>
              <a:t>BD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3"/>
              </a:rPr>
              <a:t>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3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3"/>
              </a:rPr>
              <a:t>1%82%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3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3"/>
              </a:rPr>
              <a:t>1%83%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3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3"/>
              </a:rPr>
              <a:t>1%80%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3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3"/>
              </a:rPr>
              <a:t>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3"/>
              </a:rPr>
              <a:t>B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3"/>
              </a:rPr>
              <a:t>8%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3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3"/>
              </a:rPr>
              <a:t>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3"/>
              </a:rPr>
              <a:t>BA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3"/>
              </a:rPr>
              <a:t>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3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3"/>
              </a:rPr>
              <a:t>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3"/>
              </a:rPr>
              <a:t>BA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3"/>
              </a:rPr>
              <a:t>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3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3"/>
              </a:rPr>
              <a:t>1%8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3"/>
              </a:rPr>
              <a:t>C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3"/>
              </a:rPr>
              <a:t>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3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3"/>
              </a:rPr>
              <a:t>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3"/>
              </a:rPr>
              <a:t>BE</a:t>
            </a:r>
            <a:endParaRPr lang="ru-RU" b="1">
              <a:solidFill>
                <a:srgbClr val="40404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>
              <a:spcAft>
                <a:spcPts val="1200"/>
              </a:spcAft>
              <a:buSzPts val="1400"/>
              <a:buFont typeface="Calibri" panose="020F0502020204030204" pitchFamily="34" charset="0"/>
              <a:buAutoNum type="arabicPeriod"/>
            </a:pPr>
            <a:r>
              <a:rPr lang="ru-RU" b="1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Википедия – 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4"/>
              </a:rPr>
              <a:t>https://ru.wikipedia.org/wiki/%D0%A2%D0%B8%D1%86%D0%B8%D0%B0%D0%BD</a:t>
            </a:r>
            <a:endParaRPr lang="ru-RU" b="1">
              <a:solidFill>
                <a:srgbClr val="40404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>
              <a:spcAft>
                <a:spcPts val="1200"/>
              </a:spcAft>
              <a:buSzPts val="1400"/>
              <a:buFont typeface="Calibri" panose="020F0502020204030204" pitchFamily="34" charset="0"/>
              <a:buAutoNum type="arabicPeriod"/>
            </a:pP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5"/>
              </a:rPr>
              <a:t>http://www.dali-genius.ru/painting.html</a:t>
            </a:r>
            <a:endParaRPr lang="ru-RU" b="1">
              <a:solidFill>
                <a:srgbClr val="40404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Прямоугольник 4"/>
          <p:cNvSpPr>
            <a:spLocks noChangeArrowheads="1"/>
          </p:cNvSpPr>
          <p:nvPr/>
        </p:nvSpPr>
        <p:spPr bwMode="auto">
          <a:xfrm>
            <a:off x="7019925" y="6167438"/>
            <a:ext cx="22145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spc="-100" dirty="0" err="1">
                <a:solidFill>
                  <a:srgbClr val="48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Уи́льям</a:t>
            </a:r>
            <a:r>
              <a:rPr lang="ru-RU" b="1" i="1" spc="-100" dirty="0">
                <a:solidFill>
                  <a:srgbClr val="48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ru-RU" b="1" i="1" spc="-100" dirty="0" err="1">
                <a:solidFill>
                  <a:srgbClr val="48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Шекспи́р</a:t>
            </a:r>
            <a:r>
              <a:rPr lang="ru-RU" b="1" i="1" spc="-100" dirty="0">
                <a:solidFill>
                  <a:srgbClr val="48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ru-RU" b="1" i="1" dirty="0">
                <a:solidFill>
                  <a:srgbClr val="48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(1564-1616) </a:t>
            </a:r>
          </a:p>
        </p:txBody>
      </p:sp>
      <p:pic>
        <p:nvPicPr>
          <p:cNvPr id="6148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2776" y="3571876"/>
            <a:ext cx="2005728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6149" name="Прямоугольник 6"/>
          <p:cNvSpPr>
            <a:spLocks noChangeArrowheads="1"/>
          </p:cNvSpPr>
          <p:nvPr/>
        </p:nvSpPr>
        <p:spPr bwMode="auto">
          <a:xfrm>
            <a:off x="2987675" y="6167438"/>
            <a:ext cx="2571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spc="-100" dirty="0" err="1">
                <a:solidFill>
                  <a:srgbClr val="48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Леона́рдо</a:t>
            </a:r>
            <a:r>
              <a:rPr lang="ru-RU" b="1" i="1" spc="-100" dirty="0">
                <a:solidFill>
                  <a:srgbClr val="48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да </a:t>
            </a:r>
            <a:r>
              <a:rPr lang="ru-RU" b="1" i="1" spc="-100" dirty="0" err="1">
                <a:solidFill>
                  <a:srgbClr val="48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Ви́нчи</a:t>
            </a:r>
            <a:r>
              <a:rPr lang="ru-RU" b="1" i="1" spc="-100" dirty="0">
                <a:solidFill>
                  <a:srgbClr val="48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ru-RU" b="1" i="1" dirty="0">
                <a:solidFill>
                  <a:srgbClr val="48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(1452-1519) </a:t>
            </a:r>
          </a:p>
        </p:txBody>
      </p:sp>
      <p:pic>
        <p:nvPicPr>
          <p:cNvPr id="61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6043" y="3571876"/>
            <a:ext cx="1722021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6154" name="Прямоугольник 11"/>
          <p:cNvSpPr>
            <a:spLocks noChangeArrowheads="1"/>
          </p:cNvSpPr>
          <p:nvPr/>
        </p:nvSpPr>
        <p:spPr bwMode="auto">
          <a:xfrm>
            <a:off x="323850" y="6156325"/>
            <a:ext cx="2857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b="1" i="1" dirty="0">
                <a:solidFill>
                  <a:srgbClr val="48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Архитектура Венеции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20713"/>
            <a:ext cx="9144000" cy="290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2600"/>
              </a:lnSpc>
              <a:spcAft>
                <a:spcPts val="60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Ослепительный блеск и многообразие нового мира эпохи Возрождения запечат­лены:</a:t>
            </a:r>
          </a:p>
          <a:p>
            <a:pPr marL="540000" indent="-288000" eaLnBrk="1" hangingPunct="1">
              <a:lnSpc>
                <a:spcPts val="2100"/>
              </a:lnSpc>
              <a:spcAft>
                <a:spcPts val="500"/>
              </a:spcAft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 архитектурных сооружениях 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Флоренции, Рима и Венеции, </a:t>
            </a:r>
          </a:p>
          <a:p>
            <a:pPr marL="540000" indent="-288000" eaLnBrk="1" hangingPunct="1">
              <a:lnSpc>
                <a:spcPts val="2100"/>
              </a:lnSpc>
              <a:spcAft>
                <a:spcPts val="500"/>
              </a:spcAft>
              <a:buFont typeface="Wingdings" pitchFamily="2" charset="2"/>
              <a:buChar char="ü"/>
              <a:defRPr/>
            </a:pPr>
            <a:r>
              <a:rPr lang="ru-RU" sz="2000" b="1" spc="-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 порт­ретах, созданных кистью и резцом </a:t>
            </a:r>
            <a:r>
              <a:rPr lang="ru-RU" sz="2000" b="1" spc="-1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С.</a:t>
            </a:r>
            <a:r>
              <a:rPr lang="ru-RU" sz="2000" b="1" i="1" spc="-1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Боттичелли</a:t>
            </a:r>
            <a:r>
              <a:rPr lang="ru-RU" sz="2000" b="1" i="1" spc="-1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, Леонардо </a:t>
            </a:r>
            <a:r>
              <a:rPr lang="ru-RU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да Винчи, Микеланджело, Рафаэля, Тициана и А. Дюрера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,</a:t>
            </a:r>
          </a:p>
          <a:p>
            <a:pPr marL="540000" indent="-288000" eaLnBrk="1" hangingPunct="1">
              <a:lnSpc>
                <a:spcPts val="2100"/>
              </a:lnSpc>
              <a:spcAft>
                <a:spcPts val="500"/>
              </a:spcAft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своеобразно прелом­ляется в любовной лирике </a:t>
            </a:r>
            <a:r>
              <a:rPr lang="ru-RU" sz="20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Ф.Петрарки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,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 сатирических персонажах </a:t>
            </a:r>
            <a:r>
              <a:rPr lang="ru-RU" sz="20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Д.Боккаччо</a:t>
            </a:r>
            <a:r>
              <a:rPr lang="ru-RU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, </a:t>
            </a:r>
            <a:r>
              <a:rPr lang="ru-RU" sz="20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Ф.Рабле</a:t>
            </a:r>
            <a:r>
              <a:rPr lang="ru-RU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и </a:t>
            </a:r>
            <a:r>
              <a:rPr lang="ru-RU" sz="20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М.Сервантеса</a:t>
            </a:r>
            <a:r>
              <a:rPr lang="ru-RU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,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</a:p>
          <a:p>
            <a:pPr marL="540000" indent="-288000" eaLnBrk="1" hangingPunct="1">
              <a:lnSpc>
                <a:spcPts val="2100"/>
              </a:lnSpc>
              <a:spcAft>
                <a:spcPts val="500"/>
              </a:spcAft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пульсирует в страстях </a:t>
            </a:r>
            <a:r>
              <a:rPr lang="ru-RU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шекспировских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героев,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 философских утопиях </a:t>
            </a:r>
            <a:r>
              <a:rPr lang="ru-RU" sz="20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Т.Мора</a:t>
            </a:r>
            <a:r>
              <a:rPr lang="ru-RU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и </a:t>
            </a:r>
            <a:r>
              <a:rPr lang="ru-RU" sz="20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Э.Роттердамского</a:t>
            </a:r>
            <a:r>
              <a:rPr lang="ru-RU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.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98425"/>
            <a:ext cx="9144000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Человек «в центре мира» (эпоха Возрождения)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39938" name="Picture 2" descr="File:Francesco Petrarch by Justo de Gante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65099" y="3573016"/>
            <a:ext cx="1927181" cy="270000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" descr="C:\Users\User\Desktop\1353721496-0488789-www.nevsepic.com.ua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353" y="3573016"/>
            <a:ext cx="3406075" cy="2700000"/>
          </a:xfrm>
          <a:prstGeom prst="rect">
            <a:avLst/>
          </a:prstGeom>
          <a:ln>
            <a:noFill/>
          </a:ln>
          <a:effectLst>
            <a:softEdge rad="31750"/>
          </a:effectLst>
          <a:extLst/>
        </p:spPr>
      </p:pic>
      <p:sp>
        <p:nvSpPr>
          <p:cNvPr id="15" name="Прямоугольник 14"/>
          <p:cNvSpPr/>
          <p:nvPr/>
        </p:nvSpPr>
        <p:spPr>
          <a:xfrm>
            <a:off x="4940300" y="6167438"/>
            <a:ext cx="258445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 err="1">
                <a:solidFill>
                  <a:srgbClr val="48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Ф.Петра́рка</a:t>
            </a:r>
            <a:r>
              <a:rPr lang="ru-RU" b="1" i="1" dirty="0">
                <a:solidFill>
                  <a:srgbClr val="48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 </a:t>
            </a:r>
          </a:p>
          <a:p>
            <a:pPr algn="ctr" eaLnBrk="1" hangingPunct="1">
              <a:defRPr/>
            </a:pPr>
            <a:r>
              <a:rPr lang="ru-RU" b="1" i="1" dirty="0">
                <a:solidFill>
                  <a:srgbClr val="48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(1304-1374)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00" y="134938"/>
            <a:ext cx="9131300" cy="228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2600"/>
              </a:lnSpc>
              <a:spcAft>
                <a:spcPts val="120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Завоевания эпохи Возрождения - интерес к человеческой личности, её творческим возможностям.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Основными идеями общественной мысли становятся идеи гуманизма.</a:t>
            </a:r>
          </a:p>
          <a:p>
            <a:pPr algn="ctr" eaLnBrk="1" hangingPunct="1">
              <a:lnSpc>
                <a:spcPts val="2700"/>
              </a:lnSpc>
              <a:defRPr/>
            </a:pP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Гуманизм (от лат. «человечный») –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провозгласившие человека и его общественное благо высшей ценностью. </a:t>
            </a:r>
          </a:p>
        </p:txBody>
      </p:sp>
      <p:pic>
        <p:nvPicPr>
          <p:cNvPr id="27650" name="Picture 2" descr="C:\Users\User\Desktop\Уроки\МХК 7\Природа и человек\369532_chelovek_planeta_zemlya_2560x1600_(www.GdeFon.ru)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5160" y="2420888"/>
            <a:ext cx="8323304" cy="439248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7175" y="403225"/>
            <a:ext cx="4941888" cy="5978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2700"/>
              </a:lnSpc>
              <a:defRPr/>
            </a:pP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Священник, знаток новой мудрости </a:t>
            </a:r>
            <a:r>
              <a:rPr lang="ru-RU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Марсилио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Фичино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: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«Человек измеряет землю и небо... Ни небо не представляется для него слишком высоким, ни центр земли слишком глубоким... А так как человек познал строй небесных светил, то кто станет отрицать, что гений человека почти такой же, как у самого творца небесных светил, и что он некоторым образом мог бы создать эти светила, если бы имел орудия и небесный материал... Человек может всё».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0663" y="4903788"/>
            <a:ext cx="4033837" cy="1755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 err="1">
                <a:solidFill>
                  <a:srgbClr val="48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Марсилио</a:t>
            </a:r>
            <a:r>
              <a:rPr lang="ru-RU" b="1" i="1" dirty="0">
                <a:solidFill>
                  <a:srgbClr val="48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ru-RU" b="1" i="1" dirty="0" err="1">
                <a:solidFill>
                  <a:srgbClr val="48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Фичино</a:t>
            </a:r>
            <a:r>
              <a:rPr lang="ru-RU" b="1" i="1" dirty="0">
                <a:solidFill>
                  <a:srgbClr val="48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</a:p>
          <a:p>
            <a:pPr algn="ctr" eaLnBrk="1" hangingPunct="1">
              <a:defRPr/>
            </a:pPr>
            <a:r>
              <a:rPr lang="ru-RU" b="1" i="1" dirty="0">
                <a:solidFill>
                  <a:srgbClr val="48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(1433-1499) </a:t>
            </a:r>
          </a:p>
          <a:p>
            <a:pPr algn="ctr" eaLnBrk="1" hangingPunct="1">
              <a:defRPr/>
            </a:pPr>
            <a:r>
              <a:rPr lang="ru-RU" b="1" i="1" dirty="0">
                <a:solidFill>
                  <a:srgbClr val="48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Итальянский священник, философ, гуманист, астролог.</a:t>
            </a:r>
          </a:p>
          <a:p>
            <a:pPr algn="ctr" eaLnBrk="1" hangingPunct="1">
              <a:defRPr/>
            </a:pPr>
            <a:r>
              <a:rPr lang="ru-RU" b="1" i="1" dirty="0">
                <a:solidFill>
                  <a:srgbClr val="48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Один из ведущих мыслителей раннего Возрождения. </a:t>
            </a:r>
          </a:p>
        </p:txBody>
      </p:sp>
      <p:pic>
        <p:nvPicPr>
          <p:cNvPr id="4" name="Picture 4" descr="Marsilio_Ficino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260648"/>
            <a:ext cx="3951210" cy="47878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27763"/>
            <a:ext cx="91440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 err="1">
                <a:solidFill>
                  <a:srgbClr val="48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Сандро</a:t>
            </a:r>
            <a:r>
              <a:rPr lang="ru-RU" b="1" i="1" dirty="0">
                <a:solidFill>
                  <a:srgbClr val="48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Боттичелли. Венера и Марс. ок.1483 г.</a:t>
            </a:r>
            <a:r>
              <a:rPr lang="en-US" b="1" i="1" dirty="0">
                <a:solidFill>
                  <a:srgbClr val="48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69×173,5 cm</a:t>
            </a:r>
            <a:endParaRPr lang="ru-RU" b="1" i="1" dirty="0">
              <a:solidFill>
                <a:srgbClr val="484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57175"/>
            <a:ext cx="914400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Идеи гуманизма нашли наиболее яркое воплощение в произведени­ях искусства,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главной темой которых стал возвышенный и прекрасный, гармонично развитый человек. Художники Возрождения раскрыли его мощь и величие, прославили духовную и физическую красоту, утвер­дили за ним право свободной личности.</a:t>
            </a:r>
          </a:p>
        </p:txBody>
      </p:sp>
      <p:pic>
        <p:nvPicPr>
          <p:cNvPr id="7172" name="Picture 1" descr="C:\Users\User\Desktop\Venus_and_Mar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708920"/>
            <a:ext cx="8639692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08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913"/>
            <a:ext cx="914400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spc="-7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 полотен художников Возрождения смотрят лица красивые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и не очень привлекательные, немного загадочные, таинственные и с открытым взором.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Перед нами грозные лики кондотьеров-завоевателей, служителей церкви и </a:t>
            </a:r>
            <a:r>
              <a:rPr lang="ru-RU" sz="2400" b="1" spc="-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непостижимо спокойная, ус­кользающая улыбка Джоконды...</a:t>
            </a:r>
          </a:p>
        </p:txBody>
      </p:sp>
      <p:pic>
        <p:nvPicPr>
          <p:cNvPr id="3" name="Picture 5" descr="C:\Users\User\Desktop\Raffael_04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2276872"/>
            <a:ext cx="2840919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08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3463925" y="5876925"/>
            <a:ext cx="3052763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rgbClr val="48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Джованни Медичи. </a:t>
            </a:r>
          </a:p>
          <a:p>
            <a:pPr algn="ctr" eaLnBrk="1" hangingPunct="1">
              <a:defRPr/>
            </a:pPr>
            <a:r>
              <a:rPr lang="ru-RU" b="1" i="1" spc="-100" dirty="0">
                <a:solidFill>
                  <a:srgbClr val="48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Лев </a:t>
            </a:r>
            <a:r>
              <a:rPr lang="en-US" b="1" i="1" spc="-100" dirty="0">
                <a:solidFill>
                  <a:srgbClr val="48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X</a:t>
            </a:r>
            <a:r>
              <a:rPr lang="ru-RU" b="1" i="1" spc="-100" dirty="0">
                <a:solidFill>
                  <a:srgbClr val="48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(217-й папа римский. </a:t>
            </a:r>
          </a:p>
          <a:p>
            <a:pPr algn="ctr" eaLnBrk="1" hangingPunct="1">
              <a:defRPr/>
            </a:pPr>
            <a:r>
              <a:rPr lang="ru-RU" b="1" i="1" dirty="0">
                <a:solidFill>
                  <a:srgbClr val="48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1513-1521гг.) </a:t>
            </a:r>
          </a:p>
        </p:txBody>
      </p:sp>
      <p:pic>
        <p:nvPicPr>
          <p:cNvPr id="5" name="Picture 1" descr="C:\Users\User\Desktop\leonardo-da-vinci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2277272"/>
            <a:ext cx="2400000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08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300788" y="5873750"/>
            <a:ext cx="28432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rgbClr val="48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Леонардо да Винчи.  </a:t>
            </a:r>
          </a:p>
          <a:p>
            <a:pPr algn="ctr" eaLnBrk="1" hangingPunct="1">
              <a:defRPr/>
            </a:pPr>
            <a:r>
              <a:rPr lang="ru-RU" b="1" i="1" dirty="0" err="1">
                <a:solidFill>
                  <a:srgbClr val="48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Джоко́нда</a:t>
            </a:r>
            <a:r>
              <a:rPr lang="ru-RU" b="1" i="1" dirty="0">
                <a:solidFill>
                  <a:srgbClr val="48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. </a:t>
            </a:r>
          </a:p>
          <a:p>
            <a:pPr algn="ctr" eaLnBrk="1" hangingPunct="1">
              <a:defRPr/>
            </a:pPr>
            <a:r>
              <a:rPr lang="ru-RU" b="1" i="1" dirty="0">
                <a:solidFill>
                  <a:srgbClr val="48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1503-1506 гг. 77x53 см</a:t>
            </a:r>
          </a:p>
        </p:txBody>
      </p:sp>
      <p:pic>
        <p:nvPicPr>
          <p:cNvPr id="8199" name="Picture 1" descr="C:\Users\User\Desktop\Cosimo_Rosselli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96" y="2204864"/>
            <a:ext cx="3428140" cy="3672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-36513" y="5732463"/>
            <a:ext cx="36718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rgbClr val="48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К.Россели. Пико </a:t>
            </a:r>
            <a:r>
              <a:rPr lang="ru-RU" b="1" i="1" dirty="0" err="1">
                <a:solidFill>
                  <a:srgbClr val="48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делла</a:t>
            </a:r>
            <a:r>
              <a:rPr lang="ru-RU" b="1" i="1" dirty="0">
                <a:solidFill>
                  <a:srgbClr val="48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ru-RU" b="1" i="1" dirty="0" err="1">
                <a:solidFill>
                  <a:srgbClr val="48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Мирандола</a:t>
            </a:r>
            <a:r>
              <a:rPr lang="ru-RU" b="1" i="1" dirty="0">
                <a:solidFill>
                  <a:srgbClr val="48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. </a:t>
            </a:r>
            <a:r>
              <a:rPr lang="ru-RU" b="1" i="1" dirty="0" err="1">
                <a:solidFill>
                  <a:srgbClr val="48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Марсилио</a:t>
            </a:r>
            <a:r>
              <a:rPr lang="ru-RU" b="1" i="1" dirty="0">
                <a:solidFill>
                  <a:srgbClr val="48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ru-RU" b="1" i="1" dirty="0" err="1">
                <a:solidFill>
                  <a:srgbClr val="48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Фачино</a:t>
            </a:r>
            <a:r>
              <a:rPr lang="ru-RU" b="1" i="1" dirty="0">
                <a:solidFill>
                  <a:srgbClr val="48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и </a:t>
            </a:r>
            <a:r>
              <a:rPr lang="ru-RU" b="1" i="1" dirty="0" err="1">
                <a:solidFill>
                  <a:srgbClr val="48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Анджело</a:t>
            </a:r>
            <a:r>
              <a:rPr lang="ru-RU" b="1" i="1" dirty="0">
                <a:solidFill>
                  <a:srgbClr val="48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. Фреска. 1486г.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4813"/>
            <a:ext cx="5148263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Нигде так образно и обобщённо не была представлена человечес­кая личность, как в искусстве портрета, достигшего </a:t>
            </a:r>
            <a:r>
              <a:rPr lang="ru-RU" sz="2400" b="1" spc="-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вершин мастерства в творчестве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известных художников.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Художников Раннего Возрождения, до середины 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XV века, особенно привлекают профильные портреты,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восходящие к изображениям на ан­тичных медалях и камеях.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8775" y="5586413"/>
            <a:ext cx="4824413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b="1" i="1" dirty="0">
                <a:solidFill>
                  <a:srgbClr val="48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Доменико </a:t>
            </a:r>
            <a:r>
              <a:rPr lang="ru-RU" b="1" i="1" dirty="0" err="1">
                <a:solidFill>
                  <a:srgbClr val="48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Гирландайо</a:t>
            </a:r>
            <a:r>
              <a:rPr lang="ru-RU" b="1" i="1" dirty="0">
                <a:solidFill>
                  <a:srgbClr val="48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. </a:t>
            </a:r>
          </a:p>
          <a:p>
            <a:pPr algn="r" eaLnBrk="1" hangingPunct="1">
              <a:defRPr/>
            </a:pPr>
            <a:r>
              <a:rPr lang="ru-RU" b="1" i="1" dirty="0">
                <a:solidFill>
                  <a:srgbClr val="48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Портрет </a:t>
            </a:r>
            <a:r>
              <a:rPr lang="ru-RU" b="1" i="1" dirty="0" err="1">
                <a:solidFill>
                  <a:srgbClr val="48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Джованны</a:t>
            </a:r>
            <a:r>
              <a:rPr lang="ru-RU" b="1" i="1" dirty="0">
                <a:solidFill>
                  <a:srgbClr val="48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ru-RU" b="1" i="1" dirty="0" err="1">
                <a:solidFill>
                  <a:srgbClr val="48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Торнабуони</a:t>
            </a:r>
            <a:r>
              <a:rPr lang="ru-RU" b="1" i="1" dirty="0">
                <a:solidFill>
                  <a:srgbClr val="48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. </a:t>
            </a:r>
          </a:p>
          <a:p>
            <a:pPr algn="r" eaLnBrk="1" hangingPunct="1">
              <a:defRPr/>
            </a:pPr>
            <a:r>
              <a:rPr lang="ru-RU" b="1" i="1" dirty="0">
                <a:solidFill>
                  <a:srgbClr val="48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1489г. 77х49 см.</a:t>
            </a:r>
          </a:p>
        </p:txBody>
      </p:sp>
      <p:pic>
        <p:nvPicPr>
          <p:cNvPr id="9220" name="Picture 1" descr="C:\Users\User\Desktop\Ghirlandaio-Giovanna_Tornabuoni_croppe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188639"/>
            <a:ext cx="3672458" cy="6483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08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49275"/>
            <a:ext cx="4824413" cy="52625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 картине Пьеро Делла Франческа (1420-1492) запечатлён </a:t>
            </a: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урбинский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герцог,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полководец и дипло­мат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Федериго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да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Монтефельтро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. 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Портрет представлен 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строго в профиль. 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Мы вглядываемся в черты лица этого человека и пытаемся понять его характер. Несомнен­но, перед </a:t>
            </a:r>
            <a:r>
              <a:rPr lang="ru-RU" sz="2400" b="1" spc="-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нами человек умный, властный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, способный принимать самосто­ятельные решения. 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0032" y="173330"/>
            <a:ext cx="4087366" cy="5847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08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643438" y="6029325"/>
            <a:ext cx="4500562" cy="784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1800"/>
              </a:lnSpc>
              <a:defRPr/>
            </a:pPr>
            <a:r>
              <a:rPr lang="vi-VN" b="1" i="1" dirty="0">
                <a:solidFill>
                  <a:srgbClr val="48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Пье́ро де́лла Франче́ска</a:t>
            </a:r>
            <a:r>
              <a:rPr lang="ru-RU" b="1" i="1" dirty="0">
                <a:solidFill>
                  <a:srgbClr val="48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.</a:t>
            </a:r>
            <a:endParaRPr lang="ru-RU" sz="600" b="1" i="1" dirty="0">
              <a:solidFill>
                <a:srgbClr val="484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algn="ctr" eaLnBrk="1" hangingPunct="1">
              <a:lnSpc>
                <a:spcPts val="1800"/>
              </a:lnSpc>
              <a:defRPr/>
            </a:pPr>
            <a:r>
              <a:rPr lang="ru-RU" b="1" i="1" dirty="0">
                <a:solidFill>
                  <a:srgbClr val="48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Портрет герцога </a:t>
            </a:r>
            <a:r>
              <a:rPr lang="ru-RU" b="1" i="1" dirty="0" err="1">
                <a:solidFill>
                  <a:srgbClr val="48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Федериго</a:t>
            </a:r>
            <a:r>
              <a:rPr lang="ru-RU" b="1" i="1" dirty="0">
                <a:solidFill>
                  <a:srgbClr val="48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да </a:t>
            </a:r>
            <a:r>
              <a:rPr lang="ru-RU" b="1" i="1" dirty="0" err="1">
                <a:solidFill>
                  <a:srgbClr val="48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Монтефельтро</a:t>
            </a:r>
            <a:r>
              <a:rPr lang="ru-RU" b="1" i="1" dirty="0">
                <a:solidFill>
                  <a:srgbClr val="48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. 1473г.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</TotalTime>
  <Words>1396</Words>
  <Application>Microsoft Office PowerPoint</Application>
  <PresentationFormat>Экран (4:3)</PresentationFormat>
  <Paragraphs>119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Calibri</vt:lpstr>
      <vt:lpstr>Arial</vt:lpstr>
      <vt:lpstr>Wingdings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Вероника</cp:lastModifiedBy>
  <cp:revision>131</cp:revision>
  <dcterms:created xsi:type="dcterms:W3CDTF">2013-04-27T08:01:31Z</dcterms:created>
  <dcterms:modified xsi:type="dcterms:W3CDTF">2015-12-06T11:30:16Z</dcterms:modified>
</cp:coreProperties>
</file>