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1" r:id="rId5"/>
    <p:sldId id="267" r:id="rId6"/>
    <p:sldId id="260" r:id="rId7"/>
    <p:sldId id="262" r:id="rId8"/>
    <p:sldId id="266" r:id="rId9"/>
    <p:sldId id="265" r:id="rId10"/>
    <p:sldId id="264" r:id="rId11"/>
    <p:sldId id="263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C92F-9C1C-49A2-8EFC-3FEB7487A9D6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000A-D3A4-48B0-A650-57106C60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E0O4bwZ/9pillar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F0wKmCT/9pillars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r.paulsegalassociates.com/otveti/otveti-po-biletam-ekzamenov-po-obshestvoznaniyu-9-klas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v0g2nR2/1pluto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w12psCW/2kepl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x0B8xjp/3foo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z0wyGFO/4lago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A03vWmb/5exoplanet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B0uAWPc/6epic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C0Fj9ob/7ic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0.emosurf.com/0000ZD0SHjBl/8cer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11560" y="1916832"/>
            <a:ext cx="8136904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680808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9 удивительных фактов о космосе,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которые </a:t>
            </a:r>
            <a:r>
              <a:rPr lang="ru-RU" sz="3200" b="1" i="1" dirty="0">
                <a:solidFill>
                  <a:srgbClr val="FF0000"/>
                </a:solidFill>
              </a:rPr>
              <a:t>мы узнали в 2015 году</a:t>
            </a:r>
          </a:p>
          <a:p>
            <a:endParaRPr lang="ru-RU" dirty="0"/>
          </a:p>
        </p:txBody>
      </p:sp>
      <p:sp>
        <p:nvSpPr>
          <p:cNvPr id="7" name="Rounded Rectangle 6"/>
          <p:cNvSpPr/>
          <p:nvPr/>
        </p:nvSpPr>
        <p:spPr>
          <a:xfrm>
            <a:off x="5220072" y="5013176"/>
            <a:ext cx="3923928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2015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0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76672"/>
            <a:ext cx="5606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9. Мы увидели новые </a:t>
            </a:r>
            <a:r>
              <a:rPr lang="ru-RU" sz="2400" b="1" dirty="0" smtClean="0"/>
              <a:t>снимки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«Столпов Творения» в туманности Орла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Picture 4" descr="http://c0.emosurf.com/0000ZE0O4bwZ09G/9pillars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27508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5085184"/>
            <a:ext cx="6526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Первые снимки этих гигантских «колонн»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из </a:t>
            </a:r>
            <a:r>
              <a:rPr lang="ru-RU" sz="2000" b="1" dirty="0" smtClean="0">
                <a:solidFill>
                  <a:schemeClr val="bg1"/>
                </a:solidFill>
              </a:rPr>
              <a:t>межзвездного газа и пыли были сделаны в 1995 году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132856"/>
            <a:ext cx="55777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Существуют свидетельства того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что «Столпы Творения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были уничтожены взрывом сверхновой </a:t>
            </a:r>
            <a:r>
              <a:rPr lang="ru-RU" sz="2000" b="1" dirty="0" smtClean="0">
                <a:solidFill>
                  <a:srgbClr val="002060"/>
                </a:solidFill>
              </a:rPr>
              <a:t>звезды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около 6 000 лет назад,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но</a:t>
            </a:r>
            <a:r>
              <a:rPr lang="ru-RU" sz="2000" b="1" dirty="0" smtClean="0">
                <a:solidFill>
                  <a:srgbClr val="002060"/>
                </a:solidFill>
              </a:rPr>
              <a:t>, из-за того, что туманность находится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расстоянии 7 000 световых лет от нас,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мы </a:t>
            </a:r>
            <a:r>
              <a:rPr lang="ru-RU" sz="2000" b="1" dirty="0" smtClean="0">
                <a:solidFill>
                  <a:srgbClr val="002060"/>
                </a:solidFill>
              </a:rPr>
              <a:t>сможем наблюдать этот потрясающий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астрономический </a:t>
            </a:r>
            <a:r>
              <a:rPr lang="ru-RU" sz="2000" b="1" dirty="0" smtClean="0">
                <a:solidFill>
                  <a:srgbClr val="002060"/>
                </a:solidFill>
              </a:rPr>
              <a:t>объект </a:t>
            </a:r>
            <a:r>
              <a:rPr lang="ru-RU" sz="2000" b="1" dirty="0" smtClean="0">
                <a:solidFill>
                  <a:srgbClr val="002060"/>
                </a:solidFill>
              </a:rPr>
              <a:t>еще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как минимум тысячу лет.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pic>
        <p:nvPicPr>
          <p:cNvPr id="3" name="Picture 2" descr="http://c0.emosurf.com/0000ZF0wKmCT09G/9pillars2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92696"/>
            <a:ext cx="4049750" cy="380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4653136"/>
            <a:ext cx="7817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итоге  исследования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</a:t>
            </a:r>
            <a:r>
              <a:rPr lang="ru-RU" sz="2400" b="1" dirty="0" smtClean="0">
                <a:solidFill>
                  <a:schemeClr val="bg1"/>
                </a:solidFill>
              </a:rPr>
              <a:t>получили изображения, от которых захватывает дух.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72816"/>
            <a:ext cx="4312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последние 20 лет телескоп «Хаббл»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продолжал свою работу,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делая снимки в различных диапазонах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— от инфракрасного света до видимого.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182" y="764704"/>
            <a:ext cx="907581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недалеком будущем нас ждет еще больше интересного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Уже в следующем </a:t>
            </a:r>
            <a:r>
              <a:rPr lang="ru-RU" sz="2400" b="1" dirty="0" smtClean="0">
                <a:solidFill>
                  <a:srgbClr val="002060"/>
                </a:solidFill>
              </a:rPr>
              <a:t>году: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АМС </a:t>
            </a:r>
            <a:r>
              <a:rPr lang="ru-RU" sz="2400" b="1" dirty="0" smtClean="0">
                <a:solidFill>
                  <a:srgbClr val="002060"/>
                </a:solidFill>
              </a:rPr>
              <a:t>«Юнона» </a:t>
            </a:r>
            <a:r>
              <a:rPr lang="ru-RU" sz="2400" b="1" dirty="0" smtClean="0">
                <a:solidFill>
                  <a:srgbClr val="002060"/>
                </a:solidFill>
              </a:rPr>
              <a:t>приблизится </a:t>
            </a:r>
            <a:r>
              <a:rPr lang="ru-RU" sz="2400" b="1" dirty="0" smtClean="0">
                <a:solidFill>
                  <a:srgbClr val="002060"/>
                </a:solidFill>
              </a:rPr>
              <a:t>к орбите </a:t>
            </a:r>
            <a:r>
              <a:rPr lang="ru-RU" sz="2400" b="1" dirty="0" smtClean="0">
                <a:solidFill>
                  <a:srgbClr val="002060"/>
                </a:solidFill>
              </a:rPr>
              <a:t>Юпитера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- состоится </a:t>
            </a:r>
            <a:r>
              <a:rPr lang="ru-RU" sz="2400" b="1" dirty="0" smtClean="0">
                <a:solidFill>
                  <a:srgbClr val="002060"/>
                </a:solidFill>
              </a:rPr>
              <a:t>запуск исследовательского аппарата InSight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который поможет нам исследовать внутреннее строение и состав </a:t>
            </a:r>
            <a:r>
              <a:rPr lang="ru-RU" sz="2000" b="1" dirty="0" smtClean="0">
                <a:solidFill>
                  <a:srgbClr val="002060"/>
                </a:solidFill>
              </a:rPr>
              <a:t>Марса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 стартует </a:t>
            </a:r>
            <a:r>
              <a:rPr lang="ru-RU" sz="2400" b="1" dirty="0" smtClean="0">
                <a:solidFill>
                  <a:srgbClr val="002060"/>
                </a:solidFill>
              </a:rPr>
              <a:t>миссия OSIRIS-REx,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цель </a:t>
            </a:r>
            <a:r>
              <a:rPr lang="ru-RU" sz="2000" b="1" i="1" dirty="0" smtClean="0">
                <a:solidFill>
                  <a:srgbClr val="002060"/>
                </a:solidFill>
              </a:rPr>
              <a:t>которой — доставить образцы грунта с астероида Бенну</a:t>
            </a:r>
            <a:r>
              <a:rPr lang="ru-RU" sz="2000" b="1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что может стать первым шагом к промышленному освоению астероидов.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47664" y="2492896"/>
            <a:ext cx="6048672" cy="30243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hlinkClick r:id="rId3"/>
              </a:rPr>
              <a:t>http://star.paulsegalassociates.com/otveti/otveti-po-biletam-ekzamenov-po-obshestvoznaniyu-9-klass.html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2924944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r>
              <a:rPr lang="ru-RU" dirty="0" smtClean="0"/>
              <a:t>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5621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1. У Плутона есть «сердце»</a:t>
            </a:r>
            <a:endParaRPr lang="ru-RU" sz="3600" dirty="0"/>
          </a:p>
        </p:txBody>
      </p:sp>
      <p:pic>
        <p:nvPicPr>
          <p:cNvPr id="5" name="Picture 4" descr="http://c0.emosurf.com/0000Zv0g2nR209G/1pluto.pn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20787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356992"/>
            <a:ext cx="93482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В июле автоматическая межпланетная станция (АМС) New Horizons </a:t>
            </a:r>
            <a:endParaRPr lang="ru-RU" sz="2000" b="1" i="1" dirty="0" smtClean="0"/>
          </a:p>
          <a:p>
            <a:r>
              <a:rPr lang="ru-RU" sz="2000" b="1" i="1" dirty="0" smtClean="0"/>
              <a:t>завершила </a:t>
            </a:r>
            <a:r>
              <a:rPr lang="ru-RU" sz="2000" b="1" i="1" dirty="0"/>
              <a:t>свой почти десятилетний вояж к Плутону, </a:t>
            </a:r>
            <a:endParaRPr lang="ru-RU" sz="2000" b="1" i="1" dirty="0" smtClean="0"/>
          </a:p>
          <a:p>
            <a:r>
              <a:rPr lang="ru-RU" sz="2000" b="1" i="1" dirty="0" smtClean="0"/>
              <a:t>показав </a:t>
            </a:r>
            <a:r>
              <a:rPr lang="ru-RU" sz="2000" b="1" i="1" dirty="0"/>
              <a:t>нам его с невиданной прежде стороны</a:t>
            </a:r>
            <a:r>
              <a:rPr lang="ru-RU" sz="2000" b="1" i="1" dirty="0" smtClean="0"/>
              <a:t>.</a:t>
            </a:r>
          </a:p>
          <a:p>
            <a:endParaRPr lang="ru-RU" sz="2000" b="1" i="1" dirty="0"/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/>
              <a:t>Мы узнали, что Плутон на самом деле красного цвета </a:t>
            </a:r>
            <a:r>
              <a:rPr lang="ru-RU" sz="2000" b="1" i="1" dirty="0" smtClean="0"/>
              <a:t>и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/>
              <a:t>у него есть гигантское ледяное «сердце</a:t>
            </a:r>
            <a:r>
              <a:rPr lang="ru-RU" sz="2000" b="1" i="1" dirty="0" smtClean="0"/>
              <a:t>»,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/>
              <a:t>состоящее из монооксида углерода. </a:t>
            </a:r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/>
              <a:t>Э</a:t>
            </a:r>
            <a:r>
              <a:rPr lang="ru-RU" sz="2000" b="1" i="1" dirty="0" smtClean="0"/>
              <a:t>кспедиция </a:t>
            </a:r>
            <a:r>
              <a:rPr lang="ru-RU" sz="2000" b="1" i="1" dirty="0"/>
              <a:t>подарила нам красивый снимок этой далекой карликовой планеты.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6500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2. Обнаружен «старший брат» Земли — </a:t>
            </a:r>
            <a:endParaRPr lang="ru-RU" sz="2800" b="1" dirty="0" smtClean="0"/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Kepler-452b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Picture 5" descr="http://c0.emosurf.com/0000Zw12psCW09G/2kepler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4"/>
            <a:ext cx="4010199" cy="171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140968"/>
            <a:ext cx="947503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Также в июле NASA объявило</a:t>
            </a:r>
            <a:r>
              <a:rPr lang="ru-RU" sz="2000" b="1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что космический телескоп «Кеплер» нашел планету</a:t>
            </a:r>
            <a:r>
              <a:rPr lang="ru-RU" sz="2000" b="1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получившую название Kepler-452b,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на </a:t>
            </a:r>
            <a:r>
              <a:rPr lang="ru-RU" sz="2000" b="1" i="1" dirty="0">
                <a:solidFill>
                  <a:srgbClr val="002060"/>
                </a:solidFill>
              </a:rPr>
              <a:t>расстоянии в 1 400 световых лет от Земли.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Она </a:t>
            </a:r>
            <a:r>
              <a:rPr lang="ru-RU" sz="2000" b="1" i="1" dirty="0">
                <a:solidFill>
                  <a:srgbClr val="002060"/>
                </a:solidFill>
              </a:rPr>
              <a:t>на 60% больше нашей планеты по диаметру </a:t>
            </a:r>
            <a:r>
              <a:rPr lang="ru-RU" sz="2000" b="1" i="1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находится в обитаемой зоне звезды, похожей на Солнце.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По </a:t>
            </a:r>
            <a:r>
              <a:rPr lang="ru-RU" sz="2000" b="1" i="1" dirty="0">
                <a:solidFill>
                  <a:srgbClr val="002060"/>
                </a:solidFill>
              </a:rPr>
              <a:t>оценкам ученых из NASA,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только </a:t>
            </a:r>
            <a:r>
              <a:rPr lang="ru-RU" sz="2000" b="1" i="1" dirty="0">
                <a:solidFill>
                  <a:srgbClr val="002060"/>
                </a:solidFill>
              </a:rPr>
              <a:t>в нашей галактике может быть еще целый миллиард таких планет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 </a:t>
            </a:r>
            <a:r>
              <a:rPr lang="ru-RU" sz="2000" b="1" i="1" dirty="0">
                <a:solidFill>
                  <a:srgbClr val="002060"/>
                </a:solidFill>
              </a:rPr>
              <a:t>телескоп «Кеплер» поможет их отыскать.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3. Астронавты попробовали еду, выращенную в космосе</a:t>
            </a:r>
          </a:p>
        </p:txBody>
      </p:sp>
      <p:pic>
        <p:nvPicPr>
          <p:cNvPr id="5" name="Picture 4" descr="http://c0.emosurf.com/0000Zx0B8xjp09G/3food.jpg">
            <a:hlinkClick r:id="rId3" tgtFrame="&quot;_blank&quot;"/>
          </p:cNvPr>
          <p:cNvPicPr/>
          <p:nvPr/>
        </p:nvPicPr>
        <p:blipFill>
          <a:blip r:embed="rId4" cstate="print"/>
          <a:srcRect l="9091" r="18182"/>
          <a:stretch>
            <a:fillRect/>
          </a:stretch>
        </p:blipFill>
        <p:spPr bwMode="auto">
          <a:xfrm>
            <a:off x="6084168" y="1196752"/>
            <a:ext cx="2880320" cy="171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636912"/>
            <a:ext cx="75574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начале августа </a:t>
            </a:r>
            <a:r>
              <a:rPr lang="ru-RU" b="1" dirty="0" smtClean="0">
                <a:solidFill>
                  <a:srgbClr val="002060"/>
                </a:solidFill>
              </a:rPr>
              <a:t>астронавты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 борту Международной космической станции впервые </a:t>
            </a:r>
            <a:r>
              <a:rPr lang="ru-RU" b="1" dirty="0" smtClean="0">
                <a:solidFill>
                  <a:srgbClr val="002060"/>
                </a:solidFill>
              </a:rPr>
              <a:t>попробовали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выращенные там же </a:t>
            </a:r>
            <a:r>
              <a:rPr lang="ru-RU" b="1" i="1" dirty="0" smtClean="0">
                <a:solidFill>
                  <a:srgbClr val="002060"/>
                </a:solidFill>
              </a:rPr>
              <a:t>листья красного салата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Система The Veggie, разработанная компанией ORBITEC,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позволила </a:t>
            </a:r>
            <a:r>
              <a:rPr lang="ru-RU" b="1" dirty="0" smtClean="0">
                <a:solidFill>
                  <a:srgbClr val="002060"/>
                </a:solidFill>
              </a:rPr>
              <a:t>устроить на МКС первый «огород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будущем эта система, поддержание которой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 smtClean="0">
                <a:solidFill>
                  <a:srgbClr val="002060"/>
                </a:solidFill>
              </a:rPr>
              <a:t>требует большого количества ресурсов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может помочь обеспечивать питанием первых колонистов на Марсе.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Но это достижение важно не только для космонавтов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Этот способ выращивания продуктов можно использовать и на Земле </a:t>
            </a:r>
            <a:r>
              <a:rPr lang="ru-RU" b="1" dirty="0" smtClean="0">
                <a:solidFill>
                  <a:srgbClr val="002060"/>
                </a:solidFill>
              </a:rPr>
              <a:t>—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там, где нет плодородной почвы 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других условий для традиционного фермерства.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520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4. Нам </a:t>
            </a:r>
            <a:r>
              <a:rPr lang="ru-RU" sz="2400" b="1" dirty="0" smtClean="0"/>
              <a:t>показали новое </a:t>
            </a:r>
            <a:r>
              <a:rPr lang="ru-RU" sz="2400" b="1" dirty="0" smtClean="0"/>
              <a:t>изображение </a:t>
            </a:r>
            <a:endParaRPr lang="ru-RU" sz="2400" b="1" dirty="0" smtClean="0"/>
          </a:p>
          <a:p>
            <a:r>
              <a:rPr lang="ru-RU" sz="2400" b="1" dirty="0" smtClean="0"/>
              <a:t>прекрасной </a:t>
            </a:r>
            <a:r>
              <a:rPr lang="ru-RU" sz="2400" b="1" dirty="0" smtClean="0"/>
              <a:t>туманности</a:t>
            </a:r>
            <a:endParaRPr lang="ru-RU" sz="2400" dirty="0"/>
          </a:p>
        </p:txBody>
      </p:sp>
      <p:pic>
        <p:nvPicPr>
          <p:cNvPr id="5" name="Picture 4" descr="http://c0.emosurf.com/0000Zz0wyGFO09G/4lagoon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48680"/>
            <a:ext cx="2699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844824"/>
            <a:ext cx="747634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этом году космический телескоп «Хаббл»,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совместный </a:t>
            </a:r>
            <a:r>
              <a:rPr lang="ru-RU" sz="2000" b="1" dirty="0" smtClean="0">
                <a:solidFill>
                  <a:srgbClr val="002060"/>
                </a:solidFill>
              </a:rPr>
              <a:t>проект NASA </a:t>
            </a:r>
            <a:r>
              <a:rPr lang="ru-RU" sz="2000" b="1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Европейского космического агентства,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продемонстрировал </a:t>
            </a:r>
            <a:r>
              <a:rPr lang="ru-RU" sz="2000" b="1" dirty="0" smtClean="0">
                <a:solidFill>
                  <a:srgbClr val="002060"/>
                </a:solidFill>
              </a:rPr>
              <a:t>новый снимок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туманности </a:t>
            </a:r>
            <a:r>
              <a:rPr lang="ru-RU" sz="2400" b="1" i="1" dirty="0" smtClean="0">
                <a:solidFill>
                  <a:srgbClr val="C00000"/>
                </a:solidFill>
              </a:rPr>
              <a:t>Лагуны </a:t>
            </a:r>
            <a:r>
              <a:rPr lang="ru-RU" sz="2000" b="1" dirty="0" smtClean="0">
                <a:solidFill>
                  <a:srgbClr val="002060"/>
                </a:solidFill>
              </a:rPr>
              <a:t>—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восхитительного сияющего облака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раскаленного </a:t>
            </a:r>
            <a:r>
              <a:rPr lang="ru-RU" sz="2000" b="1" dirty="0" smtClean="0">
                <a:solidFill>
                  <a:srgbClr val="002060"/>
                </a:solidFill>
              </a:rPr>
              <a:t>газа в созвездии Стрельца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Несмотря на такое мирное название,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самом деле мы смотрим на сильные потоки звездного ветра,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клубящийся </a:t>
            </a:r>
            <a:r>
              <a:rPr lang="ru-RU" sz="2000" b="1" dirty="0" smtClean="0">
                <a:solidFill>
                  <a:srgbClr val="002060"/>
                </a:solidFill>
              </a:rPr>
              <a:t>горячий газ и активное формирование звезд </a:t>
            </a:r>
            <a:r>
              <a:rPr lang="ru-RU" sz="2000" b="1" dirty="0" smtClean="0">
                <a:solidFill>
                  <a:srgbClr val="002060"/>
                </a:solidFill>
              </a:rPr>
              <a:t>—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все это за «вуалью» из черной космической пыли.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35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5. Астрономы обнаружили ближайшую к Земле экзопланету</a:t>
            </a:r>
            <a:endParaRPr lang="ru-RU" sz="2400" dirty="0"/>
          </a:p>
        </p:txBody>
      </p:sp>
      <p:pic>
        <p:nvPicPr>
          <p:cNvPr id="5" name="Picture 4" descr="http://c0.emosurf.com/0000ZA03vWmb09G/5exoplanet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29966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2924944"/>
            <a:ext cx="87968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 помощью космического телескопа «Спитцер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ученым  удалось обнаружить самую близкую к нам экзопланету,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получившую </a:t>
            </a:r>
            <a:r>
              <a:rPr lang="ru-RU" sz="2000" b="1" dirty="0" smtClean="0">
                <a:solidFill>
                  <a:srgbClr val="002060"/>
                </a:solidFill>
              </a:rPr>
              <a:t>название HD 219134b.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Она </a:t>
            </a:r>
            <a:r>
              <a:rPr lang="ru-RU" sz="2000" b="1" dirty="0" smtClean="0">
                <a:solidFill>
                  <a:srgbClr val="002060"/>
                </a:solidFill>
              </a:rPr>
              <a:t>находится на расстоянии 21 светового года от Земли, и,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хотя </a:t>
            </a:r>
            <a:r>
              <a:rPr lang="ru-RU" sz="2000" b="1" dirty="0" smtClean="0">
                <a:solidFill>
                  <a:srgbClr val="002060"/>
                </a:solidFill>
              </a:rPr>
              <a:t>стоит признать, что физически достичь ее в какие-либо разумные </a:t>
            </a:r>
            <a:r>
              <a:rPr lang="ru-RU" sz="2000" b="1" dirty="0" smtClean="0">
                <a:solidFill>
                  <a:srgbClr val="002060"/>
                </a:solidFill>
              </a:rPr>
              <a:t>сроки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просто невозможно (1 световой год равен 9 460 730 472 580 800 метрам</a:t>
            </a:r>
            <a:r>
              <a:rPr lang="ru-RU" sz="2000" b="1" dirty="0" smtClean="0">
                <a:solidFill>
                  <a:srgbClr val="002060"/>
                </a:solidFill>
              </a:rPr>
              <a:t>),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это </a:t>
            </a:r>
            <a:r>
              <a:rPr lang="ru-RU" sz="2000" b="1" dirty="0" smtClean="0">
                <a:solidFill>
                  <a:schemeClr val="bg1"/>
                </a:solidFill>
              </a:rPr>
              <a:t>открывает уникальные возможности для исследования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далекого </a:t>
            </a:r>
            <a:r>
              <a:rPr lang="ru-RU" sz="2000" b="1" dirty="0" smtClean="0">
                <a:solidFill>
                  <a:schemeClr val="bg1"/>
                </a:solidFill>
              </a:rPr>
              <a:t>прошлого нашей собственной планеты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Единственная другая планета, находящаяся так «близко» — GJ674b </a:t>
            </a:r>
            <a:r>
              <a:rPr lang="ru-RU" sz="2000" b="1" dirty="0" smtClean="0">
                <a:solidFill>
                  <a:schemeClr val="bg1"/>
                </a:solidFill>
              </a:rPr>
              <a:t>—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не имеет с Землей практически ничего общего.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8306" y="548680"/>
            <a:ext cx="838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6. NASA опубликовало новое «эпичное» изображение Земли</a:t>
            </a:r>
            <a:endParaRPr lang="ru-RU" sz="2400" dirty="0"/>
          </a:p>
        </p:txBody>
      </p:sp>
      <p:pic>
        <p:nvPicPr>
          <p:cNvPr id="5" name="Picture 4" descr="http://c0.emosurf.com/0000ZB0uAWPc09G/6epic.pn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80728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9291774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прошлом месяце спутник DSCOVR продемонстрировал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на что способна его специальная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полихроматическая </a:t>
            </a:r>
            <a:r>
              <a:rPr lang="ru-RU" sz="2000" b="1" dirty="0" smtClean="0">
                <a:solidFill>
                  <a:srgbClr val="002060"/>
                </a:solidFill>
              </a:rPr>
              <a:t>камера,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носящая </a:t>
            </a:r>
            <a:r>
              <a:rPr lang="ru-RU" sz="2000" b="1" dirty="0" smtClean="0">
                <a:solidFill>
                  <a:srgbClr val="002060"/>
                </a:solidFill>
              </a:rPr>
              <a:t>громкое название EPIC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Earth Polychromatic Imaging Camera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</a:rPr>
              <a:t>расстояния более полутора миллионов километров она сделала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вот </a:t>
            </a:r>
            <a:r>
              <a:rPr lang="ru-RU" sz="2000" b="1" dirty="0" smtClean="0">
                <a:solidFill>
                  <a:srgbClr val="002060"/>
                </a:solidFill>
              </a:rPr>
              <a:t>этот чудесный снимок.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Официальное назначение камеры </a:t>
            </a:r>
            <a:r>
              <a:rPr lang="ru-RU" sz="2000" b="1" dirty="0" smtClean="0">
                <a:solidFill>
                  <a:srgbClr val="002060"/>
                </a:solidFill>
              </a:rPr>
              <a:t>—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запечатлевать изображения Земли с разных ракурсов,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которые </a:t>
            </a:r>
            <a:r>
              <a:rPr lang="ru-RU" sz="2000" b="1" dirty="0" smtClean="0">
                <a:solidFill>
                  <a:srgbClr val="002060"/>
                </a:solidFill>
              </a:rPr>
              <a:t>позже</a:t>
            </a:r>
            <a:r>
              <a:rPr lang="ru-RU" sz="2000" b="1" dirty="0" smtClean="0">
                <a:solidFill>
                  <a:schemeClr val="bg1"/>
                </a:solidFill>
              </a:rPr>
              <a:t> будут использованы для изучения того,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как </a:t>
            </a:r>
            <a:r>
              <a:rPr lang="ru-RU" sz="2000" b="1" dirty="0" smtClean="0">
                <a:solidFill>
                  <a:schemeClr val="bg1"/>
                </a:solidFill>
              </a:rPr>
              <a:t>солнечный свет проходит через атмосферу.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Но </a:t>
            </a:r>
            <a:r>
              <a:rPr lang="ru-RU" sz="2000" b="1" dirty="0" smtClean="0">
                <a:solidFill>
                  <a:schemeClr val="bg1"/>
                </a:solidFill>
              </a:rPr>
              <a:t>очевидно, что результаты работы EPIC интересны не только ученым: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все </a:t>
            </a:r>
            <a:r>
              <a:rPr lang="ru-RU" sz="2000" b="1" dirty="0" smtClean="0">
                <a:solidFill>
                  <a:schemeClr val="bg1"/>
                </a:solidFill>
              </a:rPr>
              <a:t>мы получаем возможность полюбоваться нашей маленькой синей планетой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518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7. С помощью спутника </a:t>
            </a:r>
            <a:endParaRPr lang="ru-RU" sz="2400" b="1" dirty="0" smtClean="0"/>
          </a:p>
          <a:p>
            <a:r>
              <a:rPr lang="ru-RU" sz="2400" b="1" dirty="0" smtClean="0"/>
              <a:t>были </a:t>
            </a:r>
            <a:r>
              <a:rPr lang="ru-RU" sz="2400" b="1" dirty="0" smtClean="0"/>
              <a:t>замечены серьезные климатические изменения</a:t>
            </a:r>
            <a:endParaRPr lang="ru-RU" sz="2400" dirty="0"/>
          </a:p>
        </p:txBody>
      </p:sp>
      <p:pic>
        <p:nvPicPr>
          <p:cNvPr id="5" name="Picture 4" descr="http://c0.emosurf.com/0000ZC0Fj9ob09G/7ice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31714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8161" y="3212976"/>
            <a:ext cx="39324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i="1" dirty="0" smtClean="0"/>
              <a:t>Ледник Ларсена в море </a:t>
            </a:r>
            <a:r>
              <a:rPr lang="ru-RU" sz="1600" b="1" i="1" dirty="0" smtClean="0"/>
              <a:t>Уэддела, </a:t>
            </a:r>
          </a:p>
          <a:p>
            <a:pPr algn="r"/>
            <a:r>
              <a:rPr lang="ru-RU" sz="1600" b="1" i="1" dirty="0" smtClean="0"/>
              <a:t>к востоку</a:t>
            </a:r>
          </a:p>
          <a:p>
            <a:pPr algn="r"/>
            <a:r>
              <a:rPr lang="ru-RU" sz="1600" b="1" i="1" dirty="0" smtClean="0"/>
              <a:t> </a:t>
            </a:r>
            <a:r>
              <a:rPr lang="ru-RU" sz="1600" b="1" i="1" dirty="0" smtClean="0"/>
              <a:t>от Антарктического полуострова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xrest.ru/images/collection/00197/023/original.jpg"/>
          <p:cNvPicPr>
            <a:picLocks noChangeAspect="1" noChangeArrowheads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 bwMode="auto">
          <a:xfrm>
            <a:off x="0" y="14772"/>
            <a:ext cx="9144000" cy="6843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5041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8. Космический аппарат запечатлел </a:t>
            </a:r>
            <a:endParaRPr lang="ru-RU" sz="2400" b="1" dirty="0" smtClean="0"/>
          </a:p>
          <a:p>
            <a:r>
              <a:rPr lang="ru-RU" sz="2400" b="1" dirty="0" smtClean="0"/>
              <a:t>загадочные </a:t>
            </a:r>
            <a:r>
              <a:rPr lang="ru-RU" sz="2400" b="1" dirty="0" smtClean="0"/>
              <a:t>огни на Церере</a:t>
            </a:r>
            <a:endParaRPr lang="ru-RU" sz="2400" dirty="0"/>
          </a:p>
        </p:txBody>
      </p:sp>
      <p:pic>
        <p:nvPicPr>
          <p:cNvPr id="5" name="Picture 4" descr="http://c0.emosurf.com/0000ZD0SHjBl09G/8ceres.jpg">
            <a:hlinkClick r:id="rId3" tgtFrame="&quot;_blank&quot;"/>
          </p:cNvPr>
          <p:cNvPicPr/>
          <p:nvPr/>
        </p:nvPicPr>
        <p:blipFill>
          <a:blip r:embed="rId4" cstate="print"/>
          <a:srcRect l="20413" r="18348"/>
          <a:stretch>
            <a:fillRect/>
          </a:stretch>
        </p:blipFill>
        <p:spPr bwMode="auto">
          <a:xfrm>
            <a:off x="6660232" y="476672"/>
            <a:ext cx="194421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484784"/>
            <a:ext cx="880555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Самое любопытное и практически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научно-фантастическое </a:t>
            </a:r>
            <a:r>
              <a:rPr lang="ru-RU" sz="2000" b="1" dirty="0" smtClean="0">
                <a:solidFill>
                  <a:srgbClr val="002060"/>
                </a:solidFill>
              </a:rPr>
              <a:t>открытие этого года —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две </a:t>
            </a:r>
            <a:r>
              <a:rPr lang="ru-RU" sz="2000" b="1" dirty="0" smtClean="0">
                <a:solidFill>
                  <a:srgbClr val="002060"/>
                </a:solidFill>
              </a:rPr>
              <a:t>светящиеся точки на поверхности Цереры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карликовой планеты, находящейся между Марсом и Юпитером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АМС «Рассвет» зафиксировал их с расстояния более 45 тысяч километров </a:t>
            </a:r>
            <a:r>
              <a:rPr lang="ru-RU" sz="2000" b="1" dirty="0" smtClean="0">
                <a:solidFill>
                  <a:srgbClr val="002060"/>
                </a:solidFill>
              </a:rPr>
              <a:t>—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слишком далеко, чтобы точно определить их природу.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Объекты </a:t>
            </a:r>
            <a:r>
              <a:rPr lang="ru-RU" sz="2000" b="1" dirty="0" smtClean="0">
                <a:solidFill>
                  <a:srgbClr val="002060"/>
                </a:solidFill>
              </a:rPr>
              <a:t>находятся в кратере трехметровой глубины </a:t>
            </a:r>
            <a:r>
              <a:rPr lang="ru-RU" sz="2000" b="1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отражают намного больше солнечного света, чем что-либо вокруг.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Существующие </a:t>
            </a:r>
            <a:r>
              <a:rPr lang="ru-RU" sz="2000" b="1" dirty="0" smtClean="0">
                <a:solidFill>
                  <a:srgbClr val="002060"/>
                </a:solidFill>
              </a:rPr>
              <a:t>гипотезы включают версии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</a:rPr>
              <a:t>ледяных вулканах или соляных участках.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793</Words>
  <Application>Microsoft Office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7</cp:revision>
  <dcterms:created xsi:type="dcterms:W3CDTF">2015-12-03T20:20:51Z</dcterms:created>
  <dcterms:modified xsi:type="dcterms:W3CDTF">2015-12-04T09:25:13Z</dcterms:modified>
</cp:coreProperties>
</file>