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57" r:id="rId9"/>
    <p:sldId id="279" r:id="rId10"/>
    <p:sldId id="258" r:id="rId11"/>
    <p:sldId id="259" r:id="rId12"/>
    <p:sldId id="260" r:id="rId13"/>
    <p:sldId id="261" r:id="rId14"/>
    <p:sldId id="266" r:id="rId15"/>
    <p:sldId id="267" r:id="rId16"/>
    <p:sldId id="269" r:id="rId17"/>
    <p:sldId id="270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C344E-151D-4206-831C-F99B9153B37A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53A27-C210-482D-B0D9-8A2F4BCA8C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62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53A27-C210-482D-B0D9-8A2F4BCA8C06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691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53A27-C210-482D-B0D9-8A2F4BCA8C06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691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e.edu.ru/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8208912" cy="2016224"/>
          </a:xfrm>
        </p:spPr>
        <p:txBody>
          <a:bodyPr/>
          <a:lstStyle/>
          <a:p>
            <a:r>
              <a:rPr lang="ru-RU" dirty="0" smtClean="0"/>
              <a:t>Честный ЕГЭ – залог будущего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56992"/>
            <a:ext cx="4130607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499992" y="5589240"/>
            <a:ext cx="4788024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Работу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выполнил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:</a:t>
            </a:r>
            <a:r>
              <a:rPr kumimoji="0" lang="ru-RU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Морозов Валерий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/>
            </a:r>
            <a:b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ученик 10А 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класса, МБОУ СШ №1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, г.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Арахнгельск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/>
            </a:r>
            <a:b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</a:b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Руководитель: </a:t>
            </a:r>
            <a:r>
              <a:rPr kumimoji="0" lang="ru-RU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Куприянович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Times New Roman" pitchFamily="18" charset="0"/>
              </a:rPr>
              <a:t>  Марина Олеговна</a:t>
            </a:r>
          </a:p>
          <a:p>
            <a:pPr lvl="0">
              <a:spcBef>
                <a:spcPct val="0"/>
              </a:spcBef>
              <a:defRPr/>
            </a:pPr>
            <a:r>
              <a:rPr lang="ru-RU" b="0" i="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Учитель математики высшей квалификационной категории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МБОУ СШ №1, г.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Арахнгельск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30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Разрешается </a:t>
            </a:r>
            <a:r>
              <a:rPr lang="ru-RU" dirty="0"/>
              <a:t>пользоваться линейкой.</a:t>
            </a:r>
          </a:p>
          <a:p>
            <a:pPr algn="just"/>
            <a:r>
              <a:rPr lang="ru-RU" dirty="0"/>
              <a:t>Справочные материалы, которые можно использовать во время экзамена, выдаются каждому участнику ЕГЭ вместе с текстом его экзаменационной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99921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232" y="260648"/>
            <a:ext cx="7571184" cy="907504"/>
          </a:xfrm>
        </p:spPr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0967"/>
            <a:ext cx="2520280" cy="357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01193"/>
            <a:ext cx="2520280" cy="354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1196752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Сочинение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(изложения) оценивается в системе «зачет»/«незачет» по следующим критериям:</a:t>
            </a:r>
          </a:p>
          <a:p>
            <a:pPr algn="just"/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Соответствие теме</a:t>
            </a:r>
          </a:p>
          <a:p>
            <a:pPr algn="just"/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Аргументация. Привлечение литературного материала</a:t>
            </a:r>
          </a:p>
          <a:p>
            <a:pPr algn="just"/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Композиция и логика рассуждения</a:t>
            </a:r>
          </a:p>
          <a:p>
            <a:pPr algn="just"/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Качество письменной речи</a:t>
            </a:r>
          </a:p>
          <a:p>
            <a:pPr algn="just"/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Грамотность.</a:t>
            </a:r>
          </a:p>
          <a:p>
            <a:pPr algn="just"/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Рекомендуемое количество слов для написания итогового сочинения (изложения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)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–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350.</a:t>
            </a:r>
          </a:p>
        </p:txBody>
      </p:sp>
    </p:spTree>
    <p:extLst>
      <p:ext uri="{BB962C8B-B14F-4D97-AF65-F5344CB8AC3E}">
        <p14:creationId xmlns:p14="http://schemas.microsoft.com/office/powerpoint/2010/main" xmlns="" val="19895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Разрешено </a:t>
            </a:r>
            <a:r>
              <a:rPr lang="ru-RU" dirty="0" smtClean="0"/>
              <a:t>использование</a:t>
            </a:r>
            <a:r>
              <a:rPr lang="en-US" dirty="0" smtClean="0"/>
              <a:t> </a:t>
            </a:r>
            <a:r>
              <a:rPr lang="ru-RU" dirty="0" smtClean="0"/>
              <a:t>непрограммируемого </a:t>
            </a:r>
            <a:r>
              <a:rPr lang="ru-RU" dirty="0"/>
              <a:t>калькулятора (на каждого ученика) с возможностью вычисления тригонометрических функций (</a:t>
            </a:r>
            <a:r>
              <a:rPr lang="ru-RU" dirty="0" err="1"/>
              <a:t>cos</a:t>
            </a:r>
            <a:r>
              <a:rPr lang="ru-RU" dirty="0"/>
              <a:t>, </a:t>
            </a:r>
            <a:r>
              <a:rPr lang="ru-RU" dirty="0" err="1"/>
              <a:t>sin</a:t>
            </a:r>
            <a:r>
              <a:rPr lang="ru-RU" dirty="0"/>
              <a:t>, </a:t>
            </a:r>
            <a:r>
              <a:rPr lang="ru-RU" dirty="0" err="1"/>
              <a:t>tg</a:t>
            </a:r>
            <a:r>
              <a:rPr lang="ru-RU" dirty="0"/>
              <a:t>) и линейки.</a:t>
            </a:r>
            <a:br>
              <a:rPr lang="ru-RU" dirty="0"/>
            </a:br>
            <a:r>
              <a:rPr lang="ru-RU" dirty="0"/>
              <a:t>Кроме того, каждый КИМ содержит справочные данные, которые могут понадобиться при выполнении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42485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Разрешено использование непрограммируемого калькулятора с возможностью вычисления тригонометрических функций (</a:t>
            </a:r>
            <a:r>
              <a:rPr lang="ru-RU" dirty="0" err="1"/>
              <a:t>cos</a:t>
            </a:r>
            <a:r>
              <a:rPr lang="ru-RU" dirty="0"/>
              <a:t>, </a:t>
            </a:r>
            <a:r>
              <a:rPr lang="ru-RU" dirty="0" err="1"/>
              <a:t>sin</a:t>
            </a:r>
            <a:r>
              <a:rPr lang="ru-RU" dirty="0"/>
              <a:t>, </a:t>
            </a:r>
            <a:r>
              <a:rPr lang="ru-RU" dirty="0" err="1"/>
              <a:t>tg</a:t>
            </a:r>
            <a:r>
              <a:rPr lang="ru-RU" dirty="0"/>
              <a:t>) и линейки.</a:t>
            </a:r>
            <a:br>
              <a:rPr lang="ru-RU" dirty="0"/>
            </a:br>
            <a:r>
              <a:rPr lang="ru-RU" dirty="0"/>
              <a:t>Также к каждому варианту экзаменационной работы прилагаются следующие материалы:</a:t>
            </a:r>
          </a:p>
          <a:p>
            <a:r>
              <a:rPr lang="ru-RU" dirty="0"/>
              <a:t>периодическая система химических элементов Д.И. Менделеева;</a:t>
            </a:r>
          </a:p>
          <a:p>
            <a:r>
              <a:rPr lang="ru-RU" dirty="0"/>
              <a:t>таблица растворимости солей, кислот и оснований в воде;</a:t>
            </a:r>
          </a:p>
          <a:p>
            <a:r>
              <a:rPr lang="ru-RU" dirty="0"/>
              <a:t>электрохимический ряд напряжений металлов.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89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40610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Разрешено использование непрограммируемого калькулятора (на каждого ученика), линейки и </a:t>
            </a:r>
            <a:r>
              <a:rPr lang="ru-RU" sz="1800" dirty="0" smtClean="0"/>
              <a:t>транспортира.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      </a:t>
            </a:r>
            <a:r>
              <a:rPr lang="ru-RU" sz="1800" dirty="0" smtClean="0"/>
              <a:t>Непрограммируемый </a:t>
            </a:r>
            <a:r>
              <a:rPr lang="ru-RU" sz="1800" dirty="0"/>
              <a:t>калькулятор должен </a:t>
            </a:r>
            <a:r>
              <a:rPr lang="ru-RU" sz="1800" dirty="0" smtClean="0"/>
              <a:t>обеспечивать</a:t>
            </a:r>
            <a:r>
              <a:rPr lang="en-US" sz="1800" dirty="0" smtClean="0"/>
              <a:t> </a:t>
            </a:r>
            <a:r>
              <a:rPr lang="ru-RU" sz="1800" dirty="0" smtClean="0"/>
              <a:t>арифметические </a:t>
            </a:r>
            <a:r>
              <a:rPr lang="ru-RU" sz="1800" dirty="0"/>
              <a:t>вычисления (сложение, вычитание, умножение, деление, извлечение корня) и вычисление тригонометрических функций (</a:t>
            </a:r>
            <a:r>
              <a:rPr lang="ru-RU" sz="1800" dirty="0" err="1"/>
              <a:t>sin</a:t>
            </a:r>
            <a:r>
              <a:rPr lang="ru-RU" sz="1800" dirty="0"/>
              <a:t>, </a:t>
            </a:r>
            <a:r>
              <a:rPr lang="ru-RU" sz="1800" dirty="0" err="1"/>
              <a:t>cos</a:t>
            </a:r>
            <a:r>
              <a:rPr lang="ru-RU" sz="1800" dirty="0"/>
              <a:t>, </a:t>
            </a:r>
            <a:r>
              <a:rPr lang="ru-RU" sz="1800" dirty="0" err="1"/>
              <a:t>tg</a:t>
            </a:r>
            <a:r>
              <a:rPr lang="ru-RU" sz="1800" dirty="0"/>
              <a:t>, </a:t>
            </a:r>
            <a:r>
              <a:rPr lang="ru-RU" sz="1800" dirty="0" err="1"/>
              <a:t>ctg</a:t>
            </a:r>
            <a:r>
              <a:rPr lang="ru-RU" sz="1800" dirty="0"/>
              <a:t>, </a:t>
            </a:r>
            <a:r>
              <a:rPr lang="ru-RU" sz="1800" dirty="0" err="1"/>
              <a:t>arcsin</a:t>
            </a:r>
            <a:r>
              <a:rPr lang="ru-RU" sz="1800" dirty="0"/>
              <a:t>, </a:t>
            </a:r>
            <a:r>
              <a:rPr lang="ru-RU" sz="1800" dirty="0" err="1"/>
              <a:t>arcos</a:t>
            </a:r>
            <a:r>
              <a:rPr lang="ru-RU" sz="1800" dirty="0"/>
              <a:t>, </a:t>
            </a:r>
            <a:r>
              <a:rPr lang="ru-RU" sz="1800" dirty="0" err="1"/>
              <a:t>arctg</a:t>
            </a:r>
            <a:r>
              <a:rPr lang="ru-RU" sz="1800" dirty="0"/>
              <a:t>). 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</a:t>
            </a:r>
            <a:r>
              <a:rPr lang="ru-RU" sz="1800" dirty="0" smtClean="0"/>
              <a:t>Калькулятор </a:t>
            </a:r>
            <a:r>
              <a:rPr lang="ru-RU" sz="1800" dirty="0"/>
              <a:t>не должен предоставлять возможность сохранения в своей памяти баз данных экзаменационных заданий и их решений, а также любой другой информации, знание которой прямо или косвенно проверяется на экзамене.</a:t>
            </a:r>
            <a:br>
              <a:rPr lang="ru-RU" sz="1800" dirty="0"/>
            </a:br>
            <a:r>
              <a:rPr lang="ru-RU" sz="1800" dirty="0"/>
              <a:t>Калькулятор не должен предоставлять экзаменующемуся возможности получения извне информации во время сдачи экзамена. Коммуникационные возможности калькулятора не должны допускать беспроводного обмена информацией с любыми внешними источниками.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55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Иностранные языки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989040"/>
          </a:xfrm>
        </p:spPr>
        <p:txBody>
          <a:bodyPr/>
          <a:lstStyle/>
          <a:p>
            <a:pPr algn="just"/>
            <a:r>
              <a:rPr lang="ru-RU" dirty="0"/>
              <a:t>Дополнительные материалы и оборудование на экзамене по иностранному языку включают звуковоспроизводящую аппаратуру, аудиокассеты или компакт-диски (CD) с материалами для выполнения заданий раздела 1 "</a:t>
            </a:r>
            <a:r>
              <a:rPr lang="ru-RU" dirty="0" err="1"/>
              <a:t>Аудирование</a:t>
            </a:r>
            <a:r>
              <a:rPr lang="ru-RU" dirty="0" smtClean="0"/>
              <a:t>".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ru-RU" dirty="0" smtClean="0"/>
              <a:t>По остальным</a:t>
            </a:r>
            <a:r>
              <a:rPr lang="en-US" dirty="0" smtClean="0"/>
              <a:t> </a:t>
            </a:r>
            <a:r>
              <a:rPr lang="ru-RU" dirty="0" smtClean="0"/>
              <a:t>предметам использование</a:t>
            </a:r>
            <a:r>
              <a:rPr lang="en-US" dirty="0" smtClean="0"/>
              <a:t> </a:t>
            </a:r>
            <a:r>
              <a:rPr lang="ru-RU" dirty="0" smtClean="0"/>
              <a:t>     </a:t>
            </a:r>
            <a:r>
              <a:rPr lang="ru-RU" dirty="0" smtClean="0"/>
              <a:t>дополнительного </a:t>
            </a:r>
            <a:r>
              <a:rPr lang="ru-RU" dirty="0"/>
              <a:t>оборудования и материалов на экзамене не предусмотрено.</a:t>
            </a:r>
          </a:p>
        </p:txBody>
      </p:sp>
    </p:spTree>
    <p:extLst>
      <p:ext uri="{BB962C8B-B14F-4D97-AF65-F5344CB8AC3E}">
        <p14:creationId xmlns:p14="http://schemas.microsoft.com/office/powerpoint/2010/main" xmlns="" val="292573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Всё, что не входит в спецификацию КИМ ЕГЭ по предмету, иметь и использовать на экзамене запрещено, в том числе:</a:t>
            </a:r>
            <a:endParaRPr lang="ru-RU" dirty="0"/>
          </a:p>
          <a:p>
            <a:pPr algn="just"/>
            <a:r>
              <a:rPr lang="ru-RU" dirty="0"/>
              <a:t>мобильные телефоны или иные средства связи;</a:t>
            </a:r>
          </a:p>
          <a:p>
            <a:pPr algn="just"/>
            <a:r>
              <a:rPr lang="ru-RU" dirty="0"/>
              <a:t>любые электронно-вычислительные устройства и справочные материалы и устройства.</a:t>
            </a:r>
          </a:p>
          <a:p>
            <a:pPr algn="just"/>
            <a:r>
              <a:rPr lang="ru-RU" dirty="0"/>
              <a:t>При нарушении этих правил и отказе в их соблюдении организаторы совместно с членом ГЭК вправе удалить участника ЕГЭ с экзамена с внесением записи в протокол проведения экзамена в аудитории с указанием причины удаления. На бланках проставляется метка о факте удаления с экзамена.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46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36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cap="all" dirty="0" smtClean="0"/>
              <a:t>ОФИЦИАЛЬНЫЙ ИНФОРМАЦИОННЫЙ ПОРТАЛ ЕДИНОГО ГОСУДАРСТВЕННОГО ЭКЗАМЕНА:  </a:t>
            </a:r>
            <a:r>
              <a:rPr lang="en-US" sz="1400" cap="all" dirty="0" smtClean="0">
                <a:hlinkClick r:id="rId3"/>
              </a:rPr>
              <a:t>http://</a:t>
            </a:r>
            <a:r>
              <a:rPr lang="en-US" sz="1400" cap="all" smtClean="0">
                <a:hlinkClick r:id="rId3"/>
              </a:rPr>
              <a:t>www.ege.edu.ru/ru</a:t>
            </a:r>
            <a:r>
              <a:rPr lang="en-US" sz="1400" cap="all" smtClean="0">
                <a:hlinkClick r:id="rId3"/>
              </a:rPr>
              <a:t>/</a:t>
            </a:r>
            <a:endParaRPr lang="ru-RU" sz="1400" cap="all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400" dirty="0" smtClean="0"/>
              <a:t>Список использованной литературы: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136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ru-RU" dirty="0" smtClean="0"/>
              <a:t>Правила проведения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8352928" cy="424847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Время начала ЕГЭ по всем общеобразовательным предметам 10.00 часов по местному времени.</a:t>
            </a:r>
          </a:p>
          <a:p>
            <a:pPr marL="0" indent="0" algn="just">
              <a:buNone/>
            </a:pPr>
            <a:r>
              <a:rPr lang="ru-RU" dirty="0"/>
              <a:t>По прибытии в ППЭ все участники ЕГЭ должны:</a:t>
            </a:r>
          </a:p>
          <a:p>
            <a:pPr algn="just"/>
            <a:r>
              <a:rPr lang="ru-RU" dirty="0"/>
              <a:t>Явиться  в  ППЭ  в  день  и  время,  указанные  в  пропуске на ЕГЭ,  имея при себе:</a:t>
            </a:r>
          </a:p>
          <a:p>
            <a:pPr algn="just"/>
            <a:r>
              <a:rPr lang="ru-RU" dirty="0"/>
              <a:t>пропуск на ЕГЭ, выданный при регистрации на сдачу ЕГЭ (заполненный и зарегистрированный);</a:t>
            </a:r>
          </a:p>
          <a:p>
            <a:pPr algn="just"/>
            <a:r>
              <a:rPr lang="ru-RU" dirty="0"/>
              <a:t>документ, удостоверяющий личность (далее – паспорт); при отсутствии паспорта в период дополнительных сроков проведения ЕГЭ в июле участник ЕГЭ на экзамен не допускается;</a:t>
            </a:r>
          </a:p>
          <a:p>
            <a:pPr algn="just"/>
            <a:r>
              <a:rPr lang="ru-RU" dirty="0" err="1"/>
              <a:t>гелевую</a:t>
            </a:r>
            <a:r>
              <a:rPr lang="ru-RU" dirty="0"/>
              <a:t> или капиллярную ручку с черными чернилами;</a:t>
            </a:r>
          </a:p>
          <a:p>
            <a:pPr algn="just"/>
            <a:r>
              <a:rPr lang="ru-RU" dirty="0"/>
              <a:t>дополнительные устройства и материалы, используемые по отдельным предметам, в соответствии с перечнем, ежегодно утверждаемым Федеральной службой по надзору в сфере образования и науки (далее – </a:t>
            </a:r>
            <a:r>
              <a:rPr lang="ru-RU" dirty="0" err="1"/>
              <a:t>Рособрнадзор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Получить от организаторов ЕГЭ (далее – организаторов) информацию о том, в какой аудитории будет проходить экзамен.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Подойти к организатору, ответственному в аудитории, в которой будет проходить экзамен, и зарегистрироваться у него, предъявив паспорт.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33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ВО ВРЕМЯ РАССАДКИ В АУДИТОРИИ ВСЕ УЧАСТНИКИ ЕГЭ ДОЛЖНЫ:</a:t>
            </a:r>
            <a:endParaRPr lang="ru-RU" dirty="0"/>
          </a:p>
          <a:p>
            <a:pPr algn="just"/>
            <a:r>
              <a:rPr lang="ru-RU" sz="2500" b="1" dirty="0"/>
              <a:t/>
            </a:r>
            <a:br>
              <a:rPr lang="ru-RU" sz="2500" b="1" dirty="0"/>
            </a:br>
            <a:r>
              <a:rPr lang="ru-RU" sz="2500" dirty="0"/>
              <a:t>В сопровождении организатора пройти в аудиторию. На рабочем месте должны быть только паспорт, пропуск на ЕГЭ, ручка и разрешенные для использования дополнительные материалы. Лишние вещи в аудитории располагаются на специально выделенном для этого </a:t>
            </a:r>
            <a:r>
              <a:rPr lang="ru-RU" sz="2500" dirty="0" smtClean="0"/>
              <a:t>столе.</a:t>
            </a:r>
            <a:endParaRPr lang="ru-RU" sz="2500" dirty="0"/>
          </a:p>
          <a:p>
            <a:pPr algn="just"/>
            <a:r>
              <a:rPr lang="ru-RU" sz="2500" dirty="0"/>
              <a:t>Занять место, указанное организатором. Меняться местами без указания организаторов запрещено</a:t>
            </a:r>
            <a:r>
              <a:rPr lang="ru-RU" sz="2500" dirty="0" smtClean="0"/>
              <a:t>.</a:t>
            </a:r>
            <a:endParaRPr lang="en-US" sz="2500" dirty="0" smtClean="0"/>
          </a:p>
          <a:p>
            <a:pPr algn="just">
              <a:buNone/>
            </a:pP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  <a:p>
            <a:pPr algn="just"/>
            <a:r>
              <a:rPr lang="ru-RU" sz="2500" b="1" dirty="0"/>
              <a:t>При раздаче комплектов экзаменационных материалов все участники ЕГЭ должны</a:t>
            </a:r>
            <a:r>
              <a:rPr lang="ru-RU" sz="2500" dirty="0" smtClean="0"/>
              <a:t>:</a:t>
            </a:r>
            <a:r>
              <a:rPr lang="ru-RU" sz="2500" dirty="0"/>
              <a:t/>
            </a:r>
            <a:br>
              <a:rPr lang="ru-RU" sz="2500" dirty="0"/>
            </a:br>
            <a:endParaRPr lang="ru-RU" sz="2500" dirty="0"/>
          </a:p>
          <a:p>
            <a:pPr algn="just"/>
            <a:r>
              <a:rPr lang="ru-RU" sz="2500" dirty="0"/>
              <a:t>внимательно прослушать инструктаж, проводимый организаторами в аудитории;</a:t>
            </a:r>
          </a:p>
          <a:p>
            <a:pPr algn="just"/>
            <a:r>
              <a:rPr lang="ru-RU" sz="2500" dirty="0"/>
              <a:t>обратить внимание на целостность упаковки доставочных пакетов с индивидуальными комплектами экзаменационных материалов перед вскрытием их организаторами;</a:t>
            </a:r>
          </a:p>
          <a:p>
            <a:pPr algn="just"/>
            <a:r>
              <a:rPr lang="ru-RU" sz="2500" dirty="0"/>
              <a:t>получить от организаторов запечатанные индивидуальные комплекты с вложенными в них </a:t>
            </a:r>
            <a:r>
              <a:rPr lang="ru-RU" sz="2500" dirty="0" err="1"/>
              <a:t>КИМами</a:t>
            </a:r>
            <a:r>
              <a:rPr lang="ru-RU" sz="2500" dirty="0"/>
              <a:t>, бланком регистрации, бланками ответов № 1 и № 2.</a:t>
            </a:r>
          </a:p>
          <a:p>
            <a:pPr algn="just"/>
            <a:r>
              <a:rPr lang="ru-RU" sz="2500" b="1" i="1" dirty="0"/>
              <a:t>Примечание.</a:t>
            </a:r>
            <a:r>
              <a:rPr lang="ru-RU" sz="2500" dirty="0"/>
              <a:t> Письменная часть ЕГЭ по иностранным языкам включает в себя раздел «</a:t>
            </a:r>
            <a:r>
              <a:rPr lang="ru-RU" sz="2500" dirty="0" err="1"/>
              <a:t>Аудирование</a:t>
            </a:r>
            <a:r>
              <a:rPr lang="ru-RU" sz="2500" dirty="0"/>
              <a:t>», все задания по которому (инструкции, тексты, паузы) полностью записаны на аудионоситель. Организатор должен настроить воспроизведение записи таким образом, чтобы слышно было всем участникам ЕГЭ</a:t>
            </a:r>
            <a:r>
              <a:rPr lang="ru-RU" sz="2500" dirty="0" smtClean="0"/>
              <a:t>.</a:t>
            </a:r>
            <a:endParaRPr lang="en-US" sz="2500" dirty="0" smtClean="0"/>
          </a:p>
          <a:p>
            <a:pPr algn="just"/>
            <a:r>
              <a:rPr lang="ru-RU" sz="2500" dirty="0" smtClean="0"/>
              <a:t>Получить </a:t>
            </a:r>
            <a:r>
              <a:rPr lang="ru-RU" sz="2500" dirty="0"/>
              <a:t>от организаторов черновики</a:t>
            </a:r>
            <a:r>
              <a:rPr lang="ru-RU" sz="2500" dirty="0" smtClean="0"/>
              <a:t>.</a:t>
            </a:r>
            <a:endParaRPr lang="ru-RU" sz="2500" dirty="0"/>
          </a:p>
          <a:p>
            <a:pPr algn="just"/>
            <a:r>
              <a:rPr lang="ru-RU" sz="2500" dirty="0"/>
              <a:t>Вскрыть по указанию организаторов индивидуальные комплекты</a:t>
            </a:r>
            <a:r>
              <a:rPr lang="ru-RU" sz="2500" dirty="0" smtClean="0"/>
              <a:t>.</a:t>
            </a:r>
            <a:endParaRPr lang="ru-RU" sz="2500" dirty="0"/>
          </a:p>
          <a:p>
            <a:pPr algn="just"/>
            <a:r>
              <a:rPr lang="ru-RU" sz="2500" dirty="0"/>
              <a:t>Проверить количество  бланков ЕГЭ и </a:t>
            </a:r>
            <a:r>
              <a:rPr lang="ru-RU" sz="2500" dirty="0" err="1"/>
              <a:t>КИМов</a:t>
            </a:r>
            <a:r>
              <a:rPr lang="ru-RU" sz="2500" dirty="0"/>
              <a:t> в индивидуальном комплекте и отсутствие в них полиграфических дефектов. В случаях обнаружения лишних (или недостающих) бланков ЕГЭ и </a:t>
            </a:r>
            <a:r>
              <a:rPr lang="ru-RU" sz="2500" dirty="0" err="1"/>
              <a:t>КИМов</a:t>
            </a:r>
            <a:r>
              <a:rPr lang="ru-RU" sz="2500" dirty="0"/>
              <a:t>, а также наличия в них полиграфических дефектов необходимо сообщить об этом организаторам, которые обязаны полностью заменить индивидуальный пакет с дефектными </a:t>
            </a:r>
            <a:r>
              <a:rPr lang="ru-RU" dirty="0"/>
              <a:t>материалами.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8244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ПРИ ЗАПОЛНЕНИИ БЛАНКА РЕГИСТРАЦИИ И БЛАНКОВ ОТВЕТОВ ВСЕ УЧАСТНИКИ ЕГЭ ДОЛЖНЫ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Внимательно прослушать инструктаж по заполнению области регистрации бланков регистрации, бланков ответов и по порядку работы с экзаменационными материалами;</a:t>
            </a:r>
          </a:p>
          <a:p>
            <a:pPr algn="just"/>
            <a:r>
              <a:rPr lang="ru-RU" dirty="0"/>
              <a:t>Под руководством организаторов заполнить бланк регистрации и области регистрации бланков ответов № 1 и 2.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8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ВО ВРЕМЯ ЭКЗАМЕНА ВСЕ УЧАСТНИКИ ЕГЭ ДОЛЖНЫ:</a:t>
            </a:r>
            <a:endParaRPr lang="ru-RU" dirty="0"/>
          </a:p>
          <a:p>
            <a:pPr algn="just"/>
            <a:r>
              <a:rPr lang="ru-RU" dirty="0"/>
              <a:t>После объявления организаторами о времени начала экзамена (время начала и окончания экзамена фиксируется на доске) приступить к выполнению экзаменационной работы.</a:t>
            </a:r>
          </a:p>
          <a:p>
            <a:pPr algn="just"/>
            <a:r>
              <a:rPr lang="ru-RU" dirty="0"/>
              <a:t>Выполнять указания организаторов.</a:t>
            </a:r>
          </a:p>
          <a:p>
            <a:pPr algn="just"/>
            <a:r>
              <a:rPr lang="ru-RU" dirty="0"/>
              <a:t>Во время экзамена запрещается: </a:t>
            </a:r>
          </a:p>
          <a:p>
            <a:pPr algn="just"/>
            <a:r>
              <a:rPr lang="ru-RU" dirty="0"/>
              <a:t>разговаривать;</a:t>
            </a:r>
          </a:p>
          <a:p>
            <a:pPr algn="just"/>
            <a:r>
              <a:rPr lang="ru-RU" dirty="0"/>
              <a:t>вставать с места;</a:t>
            </a:r>
          </a:p>
          <a:p>
            <a:pPr algn="just"/>
            <a:r>
              <a:rPr lang="ru-RU" dirty="0"/>
              <a:t>пересаживаться;</a:t>
            </a:r>
          </a:p>
          <a:p>
            <a:pPr algn="just"/>
            <a:r>
              <a:rPr lang="ru-RU" dirty="0"/>
              <a:t>обмениваться любыми материалами и предметами;</a:t>
            </a:r>
          </a:p>
          <a:p>
            <a:pPr algn="just"/>
            <a:r>
              <a:rPr lang="ru-RU" dirty="0"/>
              <a:t>пользоваться мобильными телефонами, иными средствами связи, электронно-вычислительной техникой, как в аудитории, так и во всем ППЭ на протяжении всего экзамена;</a:t>
            </a:r>
          </a:p>
          <a:p>
            <a:pPr algn="just"/>
            <a:r>
              <a:rPr lang="ru-RU" dirty="0"/>
              <a:t>пользоваться справочными материалами кроме тех, которые указаны в  п. 2.3.1. настоящей инструкции;</a:t>
            </a:r>
          </a:p>
          <a:p>
            <a:pPr algn="just"/>
            <a:r>
              <a:rPr lang="ru-RU" dirty="0"/>
              <a:t>ходить по ППЭ во время экзамена без сопровождения.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9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ПО ОКОНЧАНИИ ЭКЗАМЕНА ВСЕ УЧАСТНИКИ ЕГЭ ДОЛЖНЫ:</a:t>
            </a:r>
            <a:endParaRPr lang="ru-RU" dirty="0"/>
          </a:p>
          <a:p>
            <a:pPr marL="0" indent="0" algn="just">
              <a:buNone/>
            </a:pPr>
            <a:r>
              <a:rPr lang="ru-RU" b="1" dirty="0"/>
              <a:t>Сдать: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just"/>
            <a:r>
              <a:rPr lang="ru-RU" dirty="0"/>
              <a:t>бланк регистрации;</a:t>
            </a:r>
          </a:p>
          <a:p>
            <a:pPr algn="just"/>
            <a:r>
              <a:rPr lang="ru-RU" dirty="0"/>
              <a:t>бланки ответов № 1 и № 2, в том числе дополнительный бланк ответов № 2;</a:t>
            </a:r>
          </a:p>
          <a:p>
            <a:pPr algn="just"/>
            <a:r>
              <a:rPr lang="ru-RU" b="1" i="1" dirty="0"/>
              <a:t>Примечание.</a:t>
            </a:r>
            <a:r>
              <a:rPr lang="ru-RU" dirty="0"/>
              <a:t> Организаторы в аудитории ставят в бланке ответов № 2 (в том числе на его оборотной стороне) и в дополнительном бланке ответов № 2 прочерк «Z» на полях бланка, предназначенных для записи ответов в свободной форме, но оставшихся незаполненными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just"/>
            <a:r>
              <a:rPr lang="ru-RU" dirty="0"/>
              <a:t>черновик и </a:t>
            </a:r>
            <a:r>
              <a:rPr lang="ru-RU" dirty="0" err="1"/>
              <a:t>КИМы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При сдаче материалов предъявить организаторам свой пропуск. 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ru-RU" b="1" i="1" dirty="0" smtClean="0"/>
              <a:t>Примечание</a:t>
            </a:r>
            <a:r>
              <a:rPr lang="ru-RU" b="1" i="1" dirty="0"/>
              <a:t>.</a:t>
            </a:r>
            <a:r>
              <a:rPr lang="ru-RU" dirty="0"/>
              <a:t> Ответственный организатор в аудитории фиксирует в пропуске количество сданных бланков, ставит свою подпись, а также печать образовательного  учреждения, в котором проводится ЕГЭ, либо штамп «Бланки ЕГЭ сданы». Печать или штамп может также ставиться на выходе из ППЭ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ru-RU" dirty="0" smtClean="0"/>
              <a:t>По </a:t>
            </a:r>
            <a:r>
              <a:rPr lang="ru-RU" dirty="0"/>
              <a:t>указанию организаторов покинуть аудиторию и ППЭ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b="1" i="1" dirty="0" smtClean="0"/>
              <a:t>Примечание</a:t>
            </a:r>
            <a:r>
              <a:rPr lang="ru-RU" b="1" i="1" dirty="0"/>
              <a:t>. </a:t>
            </a:r>
            <a:r>
              <a:rPr lang="ru-RU" dirty="0"/>
              <a:t>Допускается досрочная сдача экзаменационных материалов у стола организаторов, которая прекращается за пятнадцать минут до окончания экзамена. </a:t>
            </a:r>
            <a:br>
              <a:rPr lang="ru-RU" dirty="0"/>
            </a:br>
            <a:endParaRPr lang="ru-RU" dirty="0"/>
          </a:p>
          <a:p>
            <a:pPr algn="just"/>
            <a:r>
              <a:rPr lang="ru-RU" dirty="0"/>
              <a:t>По истечении времени экзамена организаторы самостоятельно собирают экзаменационные материалы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По окончании сбора экзаменационных материалов организаторы в аудиториях в присутствии участников ЕГЭ пересчитывают бланки регистрации, бланки ответов   № 1, № 2, в том числе дополнительные бланки ответов № 2 и запечатывают их в специальные доставочные пакеты.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97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-171400"/>
            <a:ext cx="3610744" cy="1268760"/>
          </a:xfrm>
        </p:spPr>
        <p:txBody>
          <a:bodyPr/>
          <a:lstStyle/>
          <a:p>
            <a:r>
              <a:rPr lang="ru-RU" dirty="0" smtClean="0"/>
              <a:t>Бланки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53167" cy="21154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В целях совершенствования процедуры государственной итоговой аттестации Федеральной службой по надзору в сфере образования и науки внесены изменения в структуру контрольных измерительных материалов (КИМ) и бланк ответов № 1.</a:t>
            </a:r>
          </a:p>
          <a:p>
            <a:pPr marL="0" indent="0" algn="just">
              <a:buNone/>
            </a:pPr>
            <a:r>
              <a:rPr lang="ru-RU" dirty="0"/>
              <a:t>Бланк регистрации, бланк ответов № 2 и дополнительный бланк ответов № 2 остаются без изменений.</a:t>
            </a:r>
          </a:p>
          <a:p>
            <a:pPr marL="0" indent="0" algn="just">
              <a:buNone/>
            </a:pPr>
            <a:r>
              <a:rPr lang="ru-RU" dirty="0"/>
              <a:t>В КИМ 2015 года нумерация заданий изменена на сквозную числовую нумерацию, и сокращено количество заданий с выбором ответа из предложенных вариантов.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57139"/>
            <a:ext cx="2334616" cy="3384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57139"/>
            <a:ext cx="2304257" cy="3384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57140"/>
            <a:ext cx="2337031" cy="3384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84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Предметы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7859216" cy="449290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ЕГЭ проводится по 14 общеобразовательным предметам: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Русский язык</a:t>
            </a:r>
          </a:p>
          <a:p>
            <a:r>
              <a:rPr lang="ru-RU" dirty="0"/>
              <a:t>Математика (базовая и профильная) </a:t>
            </a:r>
          </a:p>
          <a:p>
            <a:r>
              <a:rPr lang="ru-RU" dirty="0"/>
              <a:t>Физика</a:t>
            </a:r>
          </a:p>
          <a:p>
            <a:r>
              <a:rPr lang="ru-RU" dirty="0"/>
              <a:t>Химия</a:t>
            </a:r>
          </a:p>
          <a:p>
            <a:r>
              <a:rPr lang="ru-RU" dirty="0"/>
              <a:t>История</a:t>
            </a:r>
          </a:p>
          <a:p>
            <a:r>
              <a:rPr lang="ru-RU" dirty="0"/>
              <a:t>Обществознание</a:t>
            </a:r>
          </a:p>
          <a:p>
            <a:r>
              <a:rPr lang="ru-RU" dirty="0"/>
              <a:t>Информатика и информационно-коммуникационные технологии (ИКТ) </a:t>
            </a:r>
          </a:p>
          <a:p>
            <a:r>
              <a:rPr lang="ru-RU" dirty="0"/>
              <a:t>Биология</a:t>
            </a:r>
          </a:p>
          <a:p>
            <a:r>
              <a:rPr lang="ru-RU" dirty="0"/>
              <a:t>География</a:t>
            </a:r>
          </a:p>
          <a:p>
            <a:r>
              <a:rPr lang="ru-RU" dirty="0"/>
              <a:t>Иностранные языки (английский, немецкий, французский и испанский языки) </a:t>
            </a:r>
          </a:p>
          <a:p>
            <a:r>
              <a:rPr lang="ru-RU" dirty="0" smtClean="0"/>
              <a:t>Литература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05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Минимальные баллы для сдачи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русскому языку 36 баллов, </a:t>
            </a:r>
          </a:p>
          <a:p>
            <a:r>
              <a:rPr lang="ru-RU" dirty="0"/>
              <a:t>по математике 27 баллов; </a:t>
            </a:r>
          </a:p>
          <a:p>
            <a:r>
              <a:rPr lang="ru-RU" dirty="0"/>
              <a:t>по физике 36 баллов; </a:t>
            </a:r>
          </a:p>
          <a:p>
            <a:r>
              <a:rPr lang="ru-RU" dirty="0"/>
              <a:t>по химии 36 баллов; </a:t>
            </a:r>
          </a:p>
          <a:p>
            <a:r>
              <a:rPr lang="ru-RU" dirty="0"/>
              <a:t>по информатике и информационно-коммуникационным технологиям (ИКТ) 40 баллов; </a:t>
            </a:r>
          </a:p>
          <a:p>
            <a:r>
              <a:rPr lang="ru-RU" dirty="0"/>
              <a:t>по биологии 36 баллов; </a:t>
            </a:r>
          </a:p>
          <a:p>
            <a:r>
              <a:rPr lang="ru-RU" dirty="0"/>
              <a:t>по истории 32 балла; </a:t>
            </a:r>
          </a:p>
          <a:p>
            <a:r>
              <a:rPr lang="ru-RU" dirty="0"/>
              <a:t>по географии 37 баллов; </a:t>
            </a:r>
          </a:p>
          <a:p>
            <a:r>
              <a:rPr lang="ru-RU" dirty="0"/>
              <a:t>по обществознанию 42 балла; </a:t>
            </a:r>
          </a:p>
          <a:p>
            <a:r>
              <a:rPr lang="ru-RU" dirty="0"/>
              <a:t>по литературе 32 балла; </a:t>
            </a:r>
          </a:p>
          <a:p>
            <a:r>
              <a:rPr lang="ru-RU" dirty="0"/>
              <a:t>по иностранным языкам (английский, французский, немецкий, испанский) 22 балла.</a:t>
            </a:r>
          </a:p>
        </p:txBody>
      </p:sp>
    </p:spTree>
    <p:extLst>
      <p:ext uri="{BB962C8B-B14F-4D97-AF65-F5344CB8AC3E}">
        <p14:creationId xmlns:p14="http://schemas.microsoft.com/office/powerpoint/2010/main" xmlns="" val="37342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88</TotalTime>
  <Words>579</Words>
  <Application>Microsoft Office PowerPoint</Application>
  <PresentationFormat>Экран (4:3)</PresentationFormat>
  <Paragraphs>119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Исполнительная</vt:lpstr>
      <vt:lpstr>Честный ЕГЭ – залог будущего</vt:lpstr>
      <vt:lpstr>Правила проведения ЕГЭ</vt:lpstr>
      <vt:lpstr>Слайд 3</vt:lpstr>
      <vt:lpstr>Слайд 4</vt:lpstr>
      <vt:lpstr>Слайд 5</vt:lpstr>
      <vt:lpstr>Слайд 6</vt:lpstr>
      <vt:lpstr>Бланки</vt:lpstr>
      <vt:lpstr>Предметы ЕГЭ</vt:lpstr>
      <vt:lpstr>Минимальные баллы для сдачи ЕГЭ</vt:lpstr>
      <vt:lpstr>Математика</vt:lpstr>
      <vt:lpstr>Русский язык</vt:lpstr>
      <vt:lpstr>Физика</vt:lpstr>
      <vt:lpstr>Химия </vt:lpstr>
      <vt:lpstr>География</vt:lpstr>
      <vt:lpstr>Иностранные языки</vt:lpstr>
      <vt:lpstr>Слайд 16</vt:lpstr>
      <vt:lpstr>Спасибо за внимание !</vt:lpstr>
      <vt:lpstr>Список использованной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Честный ЕГЭ – залог будущего</dc:title>
  <dc:creator>Igor Morozov (NW)</dc:creator>
  <cp:lastModifiedBy>Дмитрий</cp:lastModifiedBy>
  <cp:revision>10</cp:revision>
  <dcterms:created xsi:type="dcterms:W3CDTF">2015-11-26T16:26:32Z</dcterms:created>
  <dcterms:modified xsi:type="dcterms:W3CDTF">2015-12-11T08:57:45Z</dcterms:modified>
</cp:coreProperties>
</file>