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0" r:id="rId3"/>
    <p:sldId id="259" r:id="rId4"/>
    <p:sldId id="262" r:id="rId5"/>
    <p:sldId id="263" r:id="rId6"/>
    <p:sldId id="266" r:id="rId7"/>
    <p:sldId id="265" r:id="rId8"/>
    <p:sldId id="264" r:id="rId9"/>
    <p:sldId id="268" r:id="rId10"/>
    <p:sldId id="26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B02E3-E498-4442-A489-EE743EAD189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F618B-CC98-4A82-A2DD-ECD83C0F6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59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3C7176-C145-4149-BC26-C82655D2064D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80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55EFA0-5486-4F0F-A6E7-A4CE69D9D649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BB4F6-FA94-4AB5-9A4B-553644C2EDB2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AD8A1-9C6E-45FA-81AF-E5D282DE5B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duidea.ru/inits/155/publics/41" TargetMode="External"/><Relationship Id="rId2" Type="http://schemas.openxmlformats.org/officeDocument/2006/relationships/hyperlink" Target="http://eduidea.ru/inits/155/publics/4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openedu.ru/" TargetMode="External"/><Relationship Id="rId4" Type="http://schemas.openxmlformats.org/officeDocument/2006/relationships/hyperlink" Target="http://asi.ru/reports/1634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openedu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072" y="2852936"/>
            <a:ext cx="70026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Введение ФГОС –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насущная проблема </a:t>
            </a:r>
            <a:r>
              <a:rPr lang="ru-RU" sz="2800" b="1" dirty="0" smtClean="0">
                <a:solidFill>
                  <a:srgbClr val="C00000"/>
                </a:solidFill>
              </a:rPr>
              <a:t>общества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(Тезисы для выступления на методическом семинаре)</a:t>
            </a: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88640"/>
            <a:ext cx="4572000" cy="18815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94603" y="5534561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2015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введения ФГОС</a:t>
            </a:r>
          </a:p>
        </p:txBody>
      </p:sp>
      <p:pic>
        <p:nvPicPr>
          <p:cNvPr id="119811" name="Picture 4" descr="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285875"/>
            <a:ext cx="8064500" cy="5572125"/>
          </a:xfrm>
        </p:spPr>
      </p:pic>
      <p:sp>
        <p:nvSpPr>
          <p:cNvPr id="4" name="TextBox 3"/>
          <p:cNvSpPr txBox="1"/>
          <p:nvPr/>
        </p:nvSpPr>
        <p:spPr>
          <a:xfrm>
            <a:off x="7164288" y="260648"/>
            <a:ext cx="15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Приложение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844824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18557" y="2564904"/>
            <a:ext cx="59177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Ж. «Вопросы образования» , 2008, №3; 2010, №3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http://eduidea.ru/inits/155/publics/40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http://eduidea.ru/inits/155/publics/41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http://asi.ru/reports/16344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российского образования </a:t>
            </a:r>
            <a:b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 итогам международных сравнительных исследований)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04864"/>
            <a:ext cx="8228013" cy="43513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Российские школьники уступают своим сверстникам во многих странах мира: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умении работать с информацией;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умении решать практические, социально- и личностно-значимые проблемы: проводить наблюдения, строить на их основе гипотезы, делать выводы и заключения, проверять предположения;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умении «увязывать» с приобретаемой в школе системой знаний свой жизненный опыт.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dirty="0" smtClean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2047875" cy="1006475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45"/>
          <p:cNvSpPr txBox="1">
            <a:spLocks noChangeArrowheads="1"/>
          </p:cNvSpPr>
          <p:nvPr/>
        </p:nvSpPr>
        <p:spPr bwMode="auto">
          <a:xfrm>
            <a:off x="8286750" y="6596063"/>
            <a:ext cx="8572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822825" y="2565400"/>
            <a:ext cx="4321175" cy="31670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solidFill>
                <a:srgbClr val="000000"/>
              </a:solidFill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0" y="836712"/>
            <a:ext cx="457200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0033"/>
                </a:solidFill>
                <a:latin typeface="Calibri"/>
              </a:rPr>
              <a:t>Формирование будущего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0033"/>
                </a:solidFill>
                <a:latin typeface="Calibri"/>
              </a:rPr>
              <a:t>с позиции прошлого?!</a:t>
            </a:r>
            <a:endParaRPr lang="ru-RU" dirty="0">
              <a:solidFill>
                <a:srgbClr val="660033"/>
              </a:solidFill>
              <a:latin typeface="Calibri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4572000" y="6926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Calibri"/>
              </a:rPr>
              <a:t>Увидеть, понять будущее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Calibri"/>
              </a:rPr>
              <a:t>научить жить в будущем</a:t>
            </a:r>
            <a:r>
              <a:rPr lang="ru-RU" sz="1600" b="1" dirty="0">
                <a:solidFill>
                  <a:srgbClr val="FF0000"/>
                </a:solidFill>
                <a:latin typeface="Calibri"/>
              </a:rPr>
              <a:t>!</a:t>
            </a:r>
            <a:endParaRPr lang="ru-RU" sz="1600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788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628775"/>
            <a:ext cx="903605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368425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Запрос информационного общества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569325" cy="467836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Нужен человек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«обучаемый»,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способный самостоятельно учиться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многократно переучиваться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постоянно удлиняющейся жизни,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готовый к самостоятельным действиям и принятию решений,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не только человек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«обученный»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8640"/>
            <a:ext cx="2047875" cy="1006475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708920"/>
            <a:ext cx="8228013" cy="3559175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altLang="ru-RU" dirty="0" smtClean="0"/>
              <a:t>		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</a:rPr>
              <a:t>Изменения в деятельности педагога: </a:t>
            </a:r>
          </a:p>
          <a:p>
            <a:pPr algn="ctr"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CC0000"/>
                </a:solidFill>
                <a:latin typeface="Times New Roman" pitchFamily="18" charset="0"/>
              </a:rPr>
              <a:t>от «учу предмету» – к «учу ребенка».</a:t>
            </a:r>
            <a:r>
              <a:rPr lang="ru-RU" altLang="ru-RU" sz="2800" dirty="0" smtClean="0">
                <a:latin typeface="Times New Roman" pitchFamily="18" charset="0"/>
              </a:rPr>
              <a:t> </a:t>
            </a:r>
          </a:p>
          <a:p>
            <a:pPr algn="ctr"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</a:rPr>
              <a:t>Изменения в деятельности обучающегося: </a:t>
            </a:r>
          </a:p>
          <a:p>
            <a:pPr algn="ctr"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CC0000"/>
                </a:solidFill>
                <a:latin typeface="Times New Roman" pitchFamily="18" charset="0"/>
              </a:rPr>
              <a:t>от «меня учат» – к «я учусь». </a:t>
            </a:r>
          </a:p>
        </p:txBody>
      </p: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0" y="764704"/>
            <a:ext cx="89646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DejaVu Sans" pitchFamily="34" charset="0"/>
              </a:rPr>
              <a:t>Основные изменения в учебном процессе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DejaVu Sans" pitchFamily="34" charset="0"/>
              </a:rPr>
              <a:t>связаны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DejaVu Sans" pitchFamily="34" charset="0"/>
              </a:rPr>
              <a:t>с изменением ролей основных участников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DejaVu Sans" pitchFamily="34" charset="0"/>
              </a:rPr>
              <a:t>образовательного процесса</a:t>
            </a:r>
          </a:p>
          <a:p>
            <a:pPr eaLnBrk="1" hangingPunct="1"/>
            <a:endParaRPr lang="ru-RU" altLang="ru-RU" dirty="0">
              <a:solidFill>
                <a:srgbClr val="000000"/>
              </a:solidFill>
              <a:cs typeface="DejaVu Sans" pitchFamily="34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25" y="0"/>
            <a:ext cx="2047875" cy="1006475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роли учителя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7939" name="Picture 4" descr="C:\Users\Татьяна\Desktop\таб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628800"/>
            <a:ext cx="7680325" cy="4319587"/>
          </a:xfrm>
          <a:noFill/>
        </p:spPr>
      </p:pic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8640"/>
            <a:ext cx="2047875" cy="1006475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557D7-B1AE-4691-AC00-CE21A05227C7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68710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755576" y="764704"/>
            <a:ext cx="7924800" cy="1066801"/>
          </a:xfrm>
        </p:spPr>
        <p:txBody>
          <a:bodyPr lIns="0" rIns="0" bIns="0" anchor="b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 -  фактор,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стимулирующий </a:t>
            </a:r>
            <a:r>
              <a:rPr lang="ru-RU" sz="2400" b="1" dirty="0">
                <a:solidFill>
                  <a:srgbClr val="C00000"/>
                </a:solidFill>
              </a:rPr>
              <a:t>повышение квалификации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683568" y="1988840"/>
            <a:ext cx="8100392" cy="374441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002060"/>
              </a:solidFill>
              <a:effectLst/>
            </a:endParaRPr>
          </a:p>
          <a:p>
            <a:pPr marL="273050" indent="-273050"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Введение </a:t>
            </a:r>
            <a:r>
              <a:rPr lang="ru-RU" sz="2000" b="1" dirty="0">
                <a:solidFill>
                  <a:srgbClr val="002060"/>
                </a:solidFill>
                <a:effectLst/>
              </a:rPr>
              <a:t>ФГОС  требует </a:t>
            </a:r>
            <a:r>
              <a:rPr lang="ru-RU" sz="2000" b="1" dirty="0" smtClean="0">
                <a:solidFill>
                  <a:srgbClr val="002060"/>
                </a:solidFill>
              </a:rPr>
              <a:t>от учителей </a:t>
            </a:r>
            <a:endParaRPr lang="ru-RU" sz="2000" b="1" dirty="0">
              <a:solidFill>
                <a:srgbClr val="002060"/>
              </a:solidFill>
              <a:effectLst/>
            </a:endParaRP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>
              <a:solidFill>
                <a:srgbClr val="002060"/>
              </a:solidFill>
              <a:effectLst/>
            </a:endParaRPr>
          </a:p>
          <a:p>
            <a:pPr marL="273050" indent="-273050" eaLnBrk="1" hangingPunct="1"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*быстрой </a:t>
            </a:r>
            <a:r>
              <a:rPr lang="ru-RU" sz="2000" b="1" dirty="0">
                <a:solidFill>
                  <a:srgbClr val="002060"/>
                </a:solidFill>
                <a:effectLst/>
              </a:rPr>
              <a:t>и качественной смены профессионального 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мировоззрения</a:t>
            </a:r>
          </a:p>
          <a:p>
            <a:pPr marL="273050" indent="-273050" eaLnBrk="1" hangingPunct="1"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*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профессиональной позиции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273050" indent="-273050" eaLnBrk="1" hangingPunct="1"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</a:rPr>
              <a:t>* </a:t>
            </a:r>
            <a:r>
              <a:rPr lang="ru-RU" sz="2000" b="1" dirty="0">
                <a:solidFill>
                  <a:srgbClr val="002060"/>
                </a:solidFill>
                <a:effectLst/>
              </a:rPr>
              <a:t>освоения новых образовательных технологий </a:t>
            </a:r>
            <a:endParaRPr lang="ru-RU" sz="2000" b="1" dirty="0" smtClean="0">
              <a:solidFill>
                <a:srgbClr val="002060"/>
              </a:solidFill>
              <a:effectLst/>
            </a:endParaRPr>
          </a:p>
          <a:p>
            <a:pPr marL="273050" indent="-273050" eaLnBrk="1" hangingPunct="1"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*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/>
              </a:rPr>
              <a:t>высокого уровня мотивации для осуществления всех этих </a:t>
            </a:r>
            <a:r>
              <a:rPr lang="ru-RU" sz="2000" b="1" dirty="0" smtClean="0">
                <a:solidFill>
                  <a:srgbClr val="002060"/>
                </a:solidFill>
                <a:effectLst/>
              </a:rPr>
              <a:t>изменений</a:t>
            </a:r>
            <a:endParaRPr lang="ru-RU" sz="20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2050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2047875" cy="1006475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Атлас новых профессий: образование</a:t>
            </a:r>
            <a:b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(АСИ) </a:t>
            </a:r>
            <a:endParaRPr lang="ru-RU" altLang="ru-RU" dirty="0" smtClean="0">
              <a:solidFill>
                <a:srgbClr val="002060"/>
              </a:solidFill>
            </a:endParaRPr>
          </a:p>
        </p:txBody>
      </p:sp>
      <p:pic>
        <p:nvPicPr>
          <p:cNvPr id="952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28775"/>
            <a:ext cx="3097213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700213"/>
            <a:ext cx="266382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773238"/>
            <a:ext cx="29178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онлайн-обучения в РФ</a:t>
            </a:r>
          </a:p>
        </p:txBody>
      </p:sp>
      <p:sp>
        <p:nvSpPr>
          <p:cNvPr id="82947" name="Содержимое 2"/>
          <p:cNvSpPr>
            <a:spLocks noGrp="1"/>
          </p:cNvSpPr>
          <p:nvPr>
            <p:ph idx="4294967295"/>
          </p:nvPr>
        </p:nvSpPr>
        <p:spPr>
          <a:xfrm>
            <a:off x="0" y="1556792"/>
            <a:ext cx="8640763" cy="25923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В сентябре 2015 года начала работу 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онлайн-платформа открытого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Национальная платформа открытого образования – образовательная платформа, созданная в 2015 году Ассоциацией ведущих вузов: МГУ, НИТУ «МИСиС», СПбГУ, СПбПУ, НИУ «ВШЭ», МФТИ, ИТМО и УрФУ. </a:t>
            </a:r>
          </a:p>
          <a:p>
            <a:pPr algn="just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настоящее время в рамках платформы уже запущено 47 учебных курсов. </a:t>
            </a:r>
          </a:p>
          <a:p>
            <a:pPr algn="just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окончании курса студентам будет выдаваться сертификат. </a:t>
            </a:r>
          </a:p>
          <a:p>
            <a:pPr algn="just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основании сертификата об освоении курса может быть осуществлен перезачет дисциплины в любом вузе при условии соответствия курса результатам обучения, запланированным в образовательной программе.</a:t>
            </a:r>
          </a:p>
          <a:p>
            <a:pPr algn="just"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948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05064"/>
            <a:ext cx="54006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</TotalTime>
  <Words>240</Words>
  <Application>Microsoft Office PowerPoint</Application>
  <PresentationFormat>On-screen Show (4:3)</PresentationFormat>
  <Paragraphs>66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   </vt:lpstr>
      <vt:lpstr>Проблемы российского образования  (по итогам международных сравнительных исследований)</vt:lpstr>
      <vt:lpstr>Slide 3</vt:lpstr>
      <vt:lpstr>   Запрос информационного общества</vt:lpstr>
      <vt:lpstr>Slide 5</vt:lpstr>
      <vt:lpstr>    Изменение роли учителя  </vt:lpstr>
      <vt:lpstr>ФГОС -  фактор,  стимулирующий повышение квалификации</vt:lpstr>
      <vt:lpstr>Атлас новых профессий: образование (АСИ) </vt:lpstr>
      <vt:lpstr>Возможности онлайн-обучения в РФ</vt:lpstr>
      <vt:lpstr>Сроки введения ФГОС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30</cp:revision>
  <dcterms:created xsi:type="dcterms:W3CDTF">2015-12-08T04:01:37Z</dcterms:created>
  <dcterms:modified xsi:type="dcterms:W3CDTF">2015-12-12T20:07:54Z</dcterms:modified>
</cp:coreProperties>
</file>