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6"/>
  </p:notesMasterIdLst>
  <p:sldIdLst>
    <p:sldId id="273" r:id="rId2"/>
    <p:sldId id="259" r:id="rId3"/>
    <p:sldId id="260" r:id="rId4"/>
    <p:sldId id="261" r:id="rId5"/>
    <p:sldId id="262" r:id="rId6"/>
    <p:sldId id="275" r:id="rId7"/>
    <p:sldId id="276" r:id="rId8"/>
    <p:sldId id="277" r:id="rId9"/>
    <p:sldId id="263" r:id="rId10"/>
    <p:sldId id="264" r:id="rId11"/>
    <p:sldId id="265" r:id="rId12"/>
    <p:sldId id="267" r:id="rId13"/>
    <p:sldId id="272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FD80A-AAB4-446D-92C1-0256691AB0B5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6A54-83CB-4D28-997A-75D15123C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8AE22E-ADD7-4F20-926A-6284C7C2AE81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D6D047-C651-4013-AEAD-5057ABCD2DB1}" type="slidenum">
              <a:rPr lang="ru-RU" altLang="ru-RU" smtClean="0">
                <a:solidFill>
                  <a:srgbClr val="000000"/>
                </a:solidFill>
              </a:rPr>
              <a:pPr/>
              <a:t>12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35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F805-3E0A-4C2A-9E35-D675D7C0CB64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01D5-EAC6-4A7E-A73C-B0633FD99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F805-3E0A-4C2A-9E35-D675D7C0CB64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01D5-EAC6-4A7E-A73C-B0633FD99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F805-3E0A-4C2A-9E35-D675D7C0CB64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01D5-EAC6-4A7E-A73C-B0633FD99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39C84-3CD2-43B0-A7F8-2560F86E35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F805-3E0A-4C2A-9E35-D675D7C0CB64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01D5-EAC6-4A7E-A73C-B0633FD99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F805-3E0A-4C2A-9E35-D675D7C0CB64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01D5-EAC6-4A7E-A73C-B0633FD99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F805-3E0A-4C2A-9E35-D675D7C0CB64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01D5-EAC6-4A7E-A73C-B0633FD99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F805-3E0A-4C2A-9E35-D675D7C0CB64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01D5-EAC6-4A7E-A73C-B0633FD99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F805-3E0A-4C2A-9E35-D675D7C0CB64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01D5-EAC6-4A7E-A73C-B0633FD99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F805-3E0A-4C2A-9E35-D675D7C0CB64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01D5-EAC6-4A7E-A73C-B0633FD99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F805-3E0A-4C2A-9E35-D675D7C0CB64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01D5-EAC6-4A7E-A73C-B0633FD99D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F805-3E0A-4C2A-9E35-D675D7C0CB64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EF01D5-EAC6-4A7E-A73C-B0633FD99D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8DF805-3E0A-4C2A-9E35-D675D7C0CB64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EF01D5-EAC6-4A7E-A73C-B0633FD99D8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edu.ru/" TargetMode="External"/><Relationship Id="rId2" Type="http://schemas.openxmlformats.org/officeDocument/2006/relationships/hyperlink" Target="http://www.zakonprost.ru/content/base/part/71846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29600" cy="597693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8573" y="2636912"/>
            <a:ext cx="699550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Основные положения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ФГОС  </a:t>
            </a:r>
            <a:r>
              <a:rPr lang="ru-RU" sz="3200" b="1" dirty="0" smtClean="0">
                <a:solidFill>
                  <a:srgbClr val="C00000"/>
                </a:solidFill>
              </a:rPr>
              <a:t>ООО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(тезисы для выступления на методическом семинаре)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F:\Фото\ДЛЯ КОНФЕРЕНЦИИ\ФГОС\1_2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88640"/>
            <a:ext cx="4572000" cy="188153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94603" y="5534561"/>
            <a:ext cx="36493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2015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9275"/>
            <a:ext cx="8015288" cy="6572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  <a:t>Уровни описания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  <a:t>планируемых результатов ФГОС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268760"/>
            <a:ext cx="8229600" cy="438943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defRPr/>
            </a:pPr>
            <a:endParaRPr lang="ru-RU" sz="2400" b="1" dirty="0" smtClean="0"/>
          </a:p>
          <a:p>
            <a:pPr marL="457200" indent="-457200" algn="just" eaLnBrk="1" hangingPunct="1">
              <a:lnSpc>
                <a:spcPct val="80000"/>
              </a:lnSpc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1.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</a:rPr>
              <a:t>Цели-ориентиры, определяющие ведущие целевые установки и основные ожидаемые результаты изучения  предмета, курса</a:t>
            </a:r>
            <a:endParaRPr lang="en-US" sz="2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en-US" sz="22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  <a:buNone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</a:rPr>
              <a:t>2. Цели, характеризующие систему учебных действий в отношении опорного учебного материала </a:t>
            </a:r>
          </a:p>
          <a:p>
            <a:pPr marL="457200" indent="-457200" algn="just" eaLnBrk="1" hangingPunct="1">
              <a:lnSpc>
                <a:spcPct val="80000"/>
              </a:lnSpc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(выпускник научится).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ru-RU" sz="2400" b="1" dirty="0" smtClean="0">
              <a:latin typeface="Times New Roman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</a:rPr>
              <a:t>3. Цели, характеризующие систему учебных действий в отношении знаний, умений, навыков, расширяющих и углубляющих опорную систему или выступающих как пропедевтика для дальнейшего изучения данного предмета </a:t>
            </a:r>
          </a:p>
          <a:p>
            <a:pPr marL="457200" indent="-457200" algn="just" eaLnBrk="1" hangingPunct="1">
              <a:lnSpc>
                <a:spcPct val="80000"/>
              </a:lnSpc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    (выпускник получит возможность научиться).</a:t>
            </a: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736" y="0"/>
            <a:ext cx="2376264" cy="1167869"/>
          </a:xfrm>
          <a:prstGeom prst="ellipse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Пути формирования 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трех групп результатов</a:t>
            </a:r>
          </a:p>
        </p:txBody>
      </p:sp>
      <p:sp>
        <p:nvSpPr>
          <p:cNvPr id="106499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 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106500" name="TextBox 6"/>
          <p:cNvSpPr txBox="1">
            <a:spLocks noChangeArrowheads="1"/>
          </p:cNvSpPr>
          <p:nvPr/>
        </p:nvSpPr>
        <p:spPr bwMode="auto">
          <a:xfrm>
            <a:off x="468313" y="1844675"/>
            <a:ext cx="828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>
              <a:solidFill>
                <a:srgbClr val="000000"/>
              </a:solidFill>
              <a:latin typeface="Calibri" pitchFamily="34" charset="0"/>
            </a:endParaRPr>
          </a:p>
          <a:p>
            <a:pPr algn="just"/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6501" name="TextBox 4"/>
          <p:cNvSpPr txBox="1">
            <a:spLocks noChangeArrowheads="1"/>
          </p:cNvSpPr>
          <p:nvPr/>
        </p:nvSpPr>
        <p:spPr bwMode="auto">
          <a:xfrm>
            <a:off x="755650" y="1052513"/>
            <a:ext cx="792003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pPr algn="just"/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Личностные результаты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формируются за счёт реализации как программ отдельных учебных предметов, так и интегрированных программ, а также программ внеурочной деятельности.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Метапредметные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формируются за счёт реализации программы формирования (НОО) и развития (ООО, СОО) универсальных учебных действий и программ всех без исключения учебных предметов в рамках урочной и внеурочной деятельности.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Предметные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формируются за счет реализации программ отдельных предметов.  </a:t>
            </a:r>
          </a:p>
          <a:p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736" y="0"/>
            <a:ext cx="2376264" cy="1167869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468313" y="260350"/>
            <a:ext cx="8229600" cy="1011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47. Правовой статус педагогических работников. Права и свободы педагогических работников, гарантии их реализации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571" name="Text Box 2"/>
          <p:cNvSpPr txBox="1">
            <a:spLocks noChangeArrowheads="1"/>
          </p:cNvSpPr>
          <p:nvPr/>
        </p:nvSpPr>
        <p:spPr bwMode="auto">
          <a:xfrm>
            <a:off x="0" y="1341438"/>
            <a:ext cx="9144000" cy="551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 algn="just" eaLnBrk="1" hangingPunct="1"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13. Педагогические работники пользуются следующими академическими правами и свободами:</a:t>
            </a:r>
          </a:p>
          <a:p>
            <a:pPr marL="342900" indent="-341313" algn="just" eaLnBrk="1" hangingPunct="1"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свобода преподавания, свободное выражение своего мнения, свобода от вмешательства в профессиональную деятельность;</a:t>
            </a:r>
          </a:p>
          <a:p>
            <a:pPr marL="342900" indent="-341313" algn="just" eaLnBrk="1" hangingPunct="1"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свобода выбора и использования педагогически обоснованных форм, средств, методов обучения и воспитания;</a:t>
            </a:r>
          </a:p>
          <a:p>
            <a:pPr marL="342900" indent="-341313" algn="just" eaLnBrk="1" hangingPunct="1"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право на творческую инициативу, разработку и применение авторских программ и методов обучения и воспитания в пределах реализуемой образовательной программы, отдельного учебного предмета, курса, дисциплины (модуля);</a:t>
            </a:r>
          </a:p>
          <a:p>
            <a:pPr marL="342900" indent="-341313" algn="just" eaLnBrk="1" hangingPunct="1"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 право на выбор учебников, учебных пособий, материалов и иных средств обучения и воспитания в соответствии с образовательной программой и в порядке, установленном законодательством об образовании;</a:t>
            </a:r>
          </a:p>
          <a:p>
            <a:pPr marL="342900" indent="-341313" algn="just" eaLnBrk="1" hangingPunct="1"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5)  </a:t>
            </a:r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 на участие в разработке образовательных программ, в том числе учебных планов, календарных учебных графиков, рабочих учебных предметов, курсов, дисциплин (модулей), методических материалов и иных компонентов образовательных программ;</a:t>
            </a:r>
          </a:p>
          <a:p>
            <a:pPr marL="342900" indent="-341313" algn="just" eaLnBrk="1" hangingPunct="1"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 право на осуществление научной, научно-технической, творческой, исследовательской деятельности, участие в экспериментальной и международной деятельности, разработках и во внедрении инноваций;…</a:t>
            </a:r>
          </a:p>
          <a:p>
            <a:pPr marL="342900" indent="-341313" algn="just" eaLnBrk="1" hangingPunct="1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indent="-341313" algn="ctr" eaLnBrk="1" hangingPunct="1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29600" cy="720080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Сроки введения ФГОС</a:t>
            </a:r>
          </a:p>
        </p:txBody>
      </p:sp>
      <p:pic>
        <p:nvPicPr>
          <p:cNvPr id="119811" name="Picture 4" descr="60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3568" y="980728"/>
            <a:ext cx="8064500" cy="5572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1844824"/>
            <a:ext cx="136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18557" y="2564904"/>
            <a:ext cx="59177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http://www.zakonprost.ru/content/base/part/718464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http://dogm.mos.ru/legislation/lawacts/910066/</a:t>
            </a: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https://openedu.ru/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2816" y="188640"/>
            <a:ext cx="3223323" cy="1584176"/>
          </a:xfrm>
          <a:prstGeom prst="ellipse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47664" y="2924944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Федеральный государственный образовательный стандарт    основного общего образования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403648" y="4077072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Распоряжение правительства РФ от 7 сентября 2010 «План действий по модернизации общего образования на 2011 - 2015 годы.»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стандарты образования?</a:t>
            </a:r>
          </a:p>
        </p:txBody>
      </p:sp>
      <p:sp>
        <p:nvSpPr>
          <p:cNvPr id="99331" name="Rectangle 3"/>
          <p:cNvSpPr>
            <a:spLocks noGrp="1"/>
          </p:cNvSpPr>
          <p:nvPr>
            <p:ph type="body" idx="4294967295"/>
          </p:nvPr>
        </p:nvSpPr>
        <p:spPr>
          <a:xfrm>
            <a:off x="708025" y="1557338"/>
            <a:ext cx="8435975" cy="4997450"/>
          </a:xfrm>
        </p:spPr>
        <p:txBody>
          <a:bodyPr>
            <a:normAutofit/>
          </a:bodyPr>
          <a:lstStyle/>
          <a:p>
            <a:pPr marL="0" indent="357188" algn="just">
              <a:lnSpc>
                <a:spcPct val="90000"/>
              </a:lnSpc>
              <a:buFont typeface="Wingdings 3" pitchFamily="18" charset="2"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(от англ. standard — норма, образец, мерило), в широком смысле слова —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образец, эталон, модель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принимаемые за исходные для сопоставления с ними др. объектов; нормативно-технический документ по стандартизации, устанавливающий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комплекс норм, правил, требований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объекту стандартизации и утвержденный компетентным органом. </a:t>
            </a:r>
            <a:endParaRPr lang="ru-RU" altLang="ru-RU" sz="2400" dirty="0" smtClean="0">
              <a:solidFill>
                <a:srgbClr val="002060"/>
              </a:solidFill>
            </a:endParaRPr>
          </a:p>
          <a:p>
            <a:pPr marL="0" indent="357188" algn="just">
              <a:lnSpc>
                <a:spcPct val="90000"/>
              </a:lnSpc>
              <a:buFont typeface="Wingdings 3" pitchFamily="18" charset="2"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Стандарты не определяют, что такое хорошее (качественное) обучение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lnSpc>
                <a:spcPct val="90000"/>
              </a:lnSpc>
              <a:buFont typeface="Wingdings 3" pitchFamily="18" charset="2"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влияют на обучение опосредованно, через общие рамки, задающие ориентацию, через результаты обучения (обеспечение качества путем отслеживания результатов).</a:t>
            </a:r>
          </a:p>
          <a:p>
            <a:pPr marL="0" indent="357188" algn="just">
              <a:lnSpc>
                <a:spcPct val="90000"/>
              </a:lnSpc>
              <a:buFont typeface="Wingdings 3" pitchFamily="18" charset="2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5028" y="1"/>
            <a:ext cx="1848971" cy="908719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792163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стандартов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39552" y="1340768"/>
            <a:ext cx="2088232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defTabSz="449263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Стандарты содержания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203848" y="1268760"/>
            <a:ext cx="2448272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defTabSz="449263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Стандарты результатов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372200" y="1268760"/>
            <a:ext cx="230425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defTabSz="449263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Стандарты </a:t>
            </a:r>
          </a:p>
          <a:p>
            <a:pPr algn="ctr" defTabSz="449263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условий</a:t>
            </a:r>
          </a:p>
        </p:txBody>
      </p:sp>
      <p:sp>
        <p:nvSpPr>
          <p:cNvPr id="9" name="Вертикальный свиток 8"/>
          <p:cNvSpPr/>
          <p:nvPr/>
        </p:nvSpPr>
        <p:spPr bwMode="auto">
          <a:xfrm>
            <a:off x="0" y="2348880"/>
            <a:ext cx="2808312" cy="3744416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 defTabSz="449263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переднем плане -  цели и содержание обучения, учебные программы.</a:t>
            </a:r>
          </a:p>
          <a:p>
            <a:pPr algn="just" defTabSz="449263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Ясно описываются приобретаемые компетентности и знания.</a:t>
            </a:r>
          </a:p>
          <a:p>
            <a:pPr algn="just" defTabSz="449263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определяются уровни требований освоения и компетентностей</a:t>
            </a:r>
          </a:p>
        </p:txBody>
      </p:sp>
      <p:sp>
        <p:nvSpPr>
          <p:cNvPr id="10" name="Вертикальный свиток 9"/>
          <p:cNvSpPr/>
          <p:nvPr/>
        </p:nvSpPr>
        <p:spPr bwMode="auto">
          <a:xfrm>
            <a:off x="5903640" y="2348880"/>
            <a:ext cx="3240360" cy="4005064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 defTabSz="449263" eaLnBrk="1" hangingPunct="1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Регламентируются условия «на входе»: школьные программы, учебные планы, квалификация персонала, необходимые помещения и оборудование и другие ресурсы.</a:t>
            </a:r>
          </a:p>
          <a:p>
            <a:pPr algn="just" defTabSz="449263" eaLnBrk="1" hangingPunct="1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рамках стандартов процесса школьного обучения формулируются формы организации и характеристики «хорошего» (качественного) обучения, например, наличие групповой работы, проектов и пр.</a:t>
            </a:r>
          </a:p>
          <a:p>
            <a:pPr algn="just" defTabSz="449263" eaLnBrk="1" hangingPunct="1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Формулировки стандартов  выдержаны со средней степенью обобщенности, чтобы они позволяли оценивать и усовершенствовать учебный процесс, не давая жестких рекомендаций и тем самым не препятствуя ситуативной открытости реализации данного стандарта</a:t>
            </a:r>
          </a:p>
        </p:txBody>
      </p:sp>
      <p:sp>
        <p:nvSpPr>
          <p:cNvPr id="11" name="Вертикальный свиток 10"/>
          <p:cNvSpPr/>
          <p:nvPr/>
        </p:nvSpPr>
        <p:spPr bwMode="auto">
          <a:xfrm>
            <a:off x="2771800" y="2348880"/>
            <a:ext cx="3312368" cy="3744416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 defTabSz="449263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Определяют, какими компетентностями должны владеть школьники на определенный момент обучения (к концу учебного периода).</a:t>
            </a:r>
          </a:p>
          <a:p>
            <a:pPr algn="just" defTabSz="449263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Соблюдение этих стандартов проверяется при помощи единого государственного тестирования.</a:t>
            </a:r>
          </a:p>
          <a:p>
            <a:pPr algn="just" defTabSz="449263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Результаты тестирования служат основанием для анализа процесса или условий (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эвалюации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12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736" y="0"/>
            <a:ext cx="2376264" cy="1167869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67744" y="980728"/>
            <a:ext cx="4679950" cy="1190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DejaVu Sans" pitchFamily="34" charset="0"/>
              </a:rPr>
              <a:t>Государственные</a:t>
            </a:r>
            <a:r>
              <a:rPr lang="ru-RU" alt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DejaVu Sans" pitchFamily="34" charset="0"/>
              </a:rPr>
              <a:t> </a:t>
            </a:r>
            <a:r>
              <a:rPr lang="ru-RU" alt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DejaVu Sans" pitchFamily="34" charset="0"/>
              </a:rPr>
              <a:t>образовательные стандарты</a:t>
            </a:r>
          </a:p>
        </p:txBody>
      </p:sp>
      <p:sp>
        <p:nvSpPr>
          <p:cNvPr id="101380" name="Text Box 3"/>
          <p:cNvSpPr txBox="1">
            <a:spLocks noChangeArrowheads="1"/>
          </p:cNvSpPr>
          <p:nvPr/>
        </p:nvSpPr>
        <p:spPr bwMode="auto">
          <a:xfrm>
            <a:off x="1835150" y="2747963"/>
            <a:ext cx="2016125" cy="917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 dirty="0">
                <a:solidFill>
                  <a:srgbClr val="000000"/>
                </a:solidFill>
                <a:latin typeface="Calibri" pitchFamily="34" charset="0"/>
                <a:cs typeface="DejaVu Sans" pitchFamily="34" charset="0"/>
              </a:rPr>
              <a:t>Обязательный</a:t>
            </a:r>
            <a:r>
              <a:rPr lang="ru-RU" altLang="ru-RU" dirty="0">
                <a:solidFill>
                  <a:srgbClr val="000000"/>
                </a:solidFill>
                <a:latin typeface="Calibri" pitchFamily="34" charset="0"/>
                <a:cs typeface="DejaVu Sans" pitchFamily="34" charset="0"/>
              </a:rPr>
              <a:t> </a:t>
            </a:r>
            <a:r>
              <a:rPr lang="ru-RU" altLang="ru-RU" b="1" dirty="0">
                <a:solidFill>
                  <a:srgbClr val="000000"/>
                </a:solidFill>
                <a:latin typeface="Calibri" pitchFamily="34" charset="0"/>
                <a:cs typeface="DejaVu Sans" pitchFamily="34" charset="0"/>
              </a:rPr>
              <a:t>минимум</a:t>
            </a:r>
            <a:r>
              <a:rPr lang="ru-RU" altLang="ru-RU" dirty="0">
                <a:solidFill>
                  <a:srgbClr val="000000"/>
                </a:solidFill>
                <a:latin typeface="Calibri" pitchFamily="34" charset="0"/>
                <a:cs typeface="DejaVu Sans" pitchFamily="34" charset="0"/>
              </a:rPr>
              <a:t> </a:t>
            </a:r>
            <a:r>
              <a:rPr lang="ru-RU" altLang="ru-RU" b="1" dirty="0">
                <a:solidFill>
                  <a:srgbClr val="000000"/>
                </a:solidFill>
                <a:latin typeface="Calibri" pitchFamily="34" charset="0"/>
                <a:cs typeface="DejaVu Sans" pitchFamily="34" charset="0"/>
              </a:rPr>
              <a:t>содержания</a:t>
            </a:r>
          </a:p>
        </p:txBody>
      </p:sp>
      <p:sp>
        <p:nvSpPr>
          <p:cNvPr id="101381" name="Text Box 4"/>
          <p:cNvSpPr txBox="1">
            <a:spLocks noChangeArrowheads="1"/>
          </p:cNvSpPr>
          <p:nvPr/>
        </p:nvSpPr>
        <p:spPr bwMode="auto">
          <a:xfrm>
            <a:off x="4427538" y="2676525"/>
            <a:ext cx="1800225" cy="917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 dirty="0">
                <a:solidFill>
                  <a:srgbClr val="000000"/>
                </a:solidFill>
                <a:latin typeface="Calibri" pitchFamily="34" charset="0"/>
                <a:cs typeface="DejaVu Sans" pitchFamily="34" charset="0"/>
              </a:rPr>
              <a:t>Требования к уровню подготовки</a:t>
            </a:r>
          </a:p>
        </p:txBody>
      </p:sp>
      <p:sp>
        <p:nvSpPr>
          <p:cNvPr id="101382" name="Text Box 5"/>
          <p:cNvSpPr txBox="1">
            <a:spLocks noChangeArrowheads="1"/>
          </p:cNvSpPr>
          <p:nvPr/>
        </p:nvSpPr>
        <p:spPr bwMode="auto">
          <a:xfrm>
            <a:off x="6877050" y="2676525"/>
            <a:ext cx="1800225" cy="1190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 dirty="0">
                <a:solidFill>
                  <a:srgbClr val="000000"/>
                </a:solidFill>
                <a:latin typeface="Calibri" pitchFamily="34" charset="0"/>
                <a:cs typeface="DejaVu Sans" pitchFamily="34" charset="0"/>
              </a:rPr>
              <a:t>Максимально допустимая нагрузка</a:t>
            </a:r>
          </a:p>
        </p:txBody>
      </p:sp>
      <p:sp>
        <p:nvSpPr>
          <p:cNvPr id="101383" name="AutoShape 6"/>
          <p:cNvSpPr>
            <a:spLocks noChangeArrowheads="1"/>
          </p:cNvSpPr>
          <p:nvPr/>
        </p:nvSpPr>
        <p:spPr bwMode="auto">
          <a:xfrm>
            <a:off x="5219700" y="2028825"/>
            <a:ext cx="215900" cy="647700"/>
          </a:xfrm>
          <a:prstGeom prst="downArrow">
            <a:avLst>
              <a:gd name="adj1" fmla="val 50000"/>
              <a:gd name="adj2" fmla="val 7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  <a:cs typeface="DejaVu Sans" pitchFamily="34" charset="0"/>
            </a:endParaRPr>
          </a:p>
        </p:txBody>
      </p:sp>
      <p:sp>
        <p:nvSpPr>
          <p:cNvPr id="101384" name="AutoShape 7"/>
          <p:cNvSpPr>
            <a:spLocks noChangeArrowheads="1"/>
          </p:cNvSpPr>
          <p:nvPr/>
        </p:nvSpPr>
        <p:spPr bwMode="auto">
          <a:xfrm rot="2160000">
            <a:off x="3517900" y="1971675"/>
            <a:ext cx="193675" cy="809625"/>
          </a:xfrm>
          <a:prstGeom prst="downArrow">
            <a:avLst>
              <a:gd name="adj1" fmla="val 50000"/>
              <a:gd name="adj2" fmla="val 104508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  <a:cs typeface="DejaVu Sans" pitchFamily="34" charset="0"/>
            </a:endParaRPr>
          </a:p>
        </p:txBody>
      </p:sp>
      <p:sp>
        <p:nvSpPr>
          <p:cNvPr id="101385" name="AutoShape 8"/>
          <p:cNvSpPr>
            <a:spLocks noChangeArrowheads="1"/>
          </p:cNvSpPr>
          <p:nvPr/>
        </p:nvSpPr>
        <p:spPr bwMode="auto">
          <a:xfrm rot="-2160000">
            <a:off x="7031038" y="1995488"/>
            <a:ext cx="201612" cy="719137"/>
          </a:xfrm>
          <a:prstGeom prst="downArrow">
            <a:avLst>
              <a:gd name="adj1" fmla="val 50000"/>
              <a:gd name="adj2" fmla="val 89173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  <a:cs typeface="DejaVu Sans" pitchFamily="34" charset="0"/>
            </a:endParaRPr>
          </a:p>
        </p:txBody>
      </p:sp>
      <p:sp>
        <p:nvSpPr>
          <p:cNvPr id="101386" name="Text Box 9"/>
          <p:cNvSpPr txBox="1">
            <a:spLocks noChangeArrowheads="1"/>
          </p:cNvSpPr>
          <p:nvPr/>
        </p:nvSpPr>
        <p:spPr bwMode="auto">
          <a:xfrm>
            <a:off x="3276600" y="4403725"/>
            <a:ext cx="2881313" cy="917575"/>
          </a:xfrm>
          <a:prstGeom prst="rect">
            <a:avLst/>
          </a:prstGeom>
          <a:solidFill>
            <a:srgbClr val="00FF00">
              <a:alpha val="4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0000"/>
                </a:solidFill>
                <a:latin typeface="Calibri" pitchFamily="34" charset="0"/>
                <a:cs typeface="DejaVu Sans" pitchFamily="34" charset="0"/>
              </a:rPr>
              <a:t>Требования к результатам освоения</a:t>
            </a:r>
          </a:p>
        </p:txBody>
      </p:sp>
      <p:sp>
        <p:nvSpPr>
          <p:cNvPr id="101387" name="Text Box 10"/>
          <p:cNvSpPr txBox="1">
            <a:spLocks noChangeArrowheads="1"/>
          </p:cNvSpPr>
          <p:nvPr/>
        </p:nvSpPr>
        <p:spPr bwMode="auto">
          <a:xfrm>
            <a:off x="6227763" y="4403725"/>
            <a:ext cx="2771775" cy="917575"/>
          </a:xfrm>
          <a:prstGeom prst="rect">
            <a:avLst/>
          </a:prstGeom>
          <a:solidFill>
            <a:srgbClr val="00FF00">
              <a:alpha val="4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0000"/>
                </a:solidFill>
                <a:latin typeface="Calibri" pitchFamily="34" charset="0"/>
                <a:cs typeface="DejaVu Sans" pitchFamily="34" charset="0"/>
              </a:rPr>
              <a:t>Требования к условиям реализации</a:t>
            </a:r>
          </a:p>
        </p:txBody>
      </p:sp>
      <p:sp>
        <p:nvSpPr>
          <p:cNvPr id="101388" name="Text Box 11"/>
          <p:cNvSpPr txBox="1">
            <a:spLocks noChangeArrowheads="1"/>
          </p:cNvSpPr>
          <p:nvPr/>
        </p:nvSpPr>
        <p:spPr bwMode="auto">
          <a:xfrm>
            <a:off x="1547813" y="4403725"/>
            <a:ext cx="1655762" cy="917575"/>
          </a:xfrm>
          <a:prstGeom prst="rect">
            <a:avLst/>
          </a:prstGeom>
          <a:solidFill>
            <a:srgbClr val="00FF00">
              <a:alpha val="4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0000"/>
                </a:solidFill>
                <a:latin typeface="Calibri" pitchFamily="34" charset="0"/>
                <a:cs typeface="DejaVu Sans" pitchFamily="34" charset="0"/>
              </a:rPr>
              <a:t>Требования к структуре</a:t>
            </a:r>
          </a:p>
        </p:txBody>
      </p:sp>
      <p:sp>
        <p:nvSpPr>
          <p:cNvPr id="101389" name="Text Box 12"/>
          <p:cNvSpPr txBox="1">
            <a:spLocks noChangeArrowheads="1"/>
          </p:cNvSpPr>
          <p:nvPr/>
        </p:nvSpPr>
        <p:spPr bwMode="auto">
          <a:xfrm>
            <a:off x="1547813" y="5053013"/>
            <a:ext cx="7450137" cy="368300"/>
          </a:xfrm>
          <a:prstGeom prst="rect">
            <a:avLst/>
          </a:prstGeom>
          <a:solidFill>
            <a:srgbClr val="00FF00">
              <a:alpha val="4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1">
                <a:solidFill>
                  <a:srgbClr val="000000"/>
                </a:solidFill>
                <a:latin typeface="Calibri" pitchFamily="34" charset="0"/>
                <a:cs typeface="DejaVu Sans" pitchFamily="34" charset="0"/>
              </a:rPr>
              <a:t>основных образовательных программ.</a:t>
            </a:r>
          </a:p>
        </p:txBody>
      </p:sp>
      <p:sp>
        <p:nvSpPr>
          <p:cNvPr id="101390" name="AutoShape 13"/>
          <p:cNvSpPr>
            <a:spLocks noChangeArrowheads="1"/>
          </p:cNvSpPr>
          <p:nvPr/>
        </p:nvSpPr>
        <p:spPr bwMode="auto">
          <a:xfrm rot="720000">
            <a:off x="3995738" y="2028825"/>
            <a:ext cx="215900" cy="2416175"/>
          </a:xfrm>
          <a:prstGeom prst="downArrow">
            <a:avLst>
              <a:gd name="adj1" fmla="val 50000"/>
              <a:gd name="adj2" fmla="val 279779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  <a:cs typeface="DejaVu Sans" pitchFamily="34" charset="0"/>
            </a:endParaRPr>
          </a:p>
        </p:txBody>
      </p:sp>
      <p:sp>
        <p:nvSpPr>
          <p:cNvPr id="101391" name="AutoShape 14"/>
          <p:cNvSpPr>
            <a:spLocks noChangeArrowheads="1"/>
          </p:cNvSpPr>
          <p:nvPr/>
        </p:nvSpPr>
        <p:spPr bwMode="auto">
          <a:xfrm rot="-1140000">
            <a:off x="6505575" y="1981200"/>
            <a:ext cx="220663" cy="2416175"/>
          </a:xfrm>
          <a:prstGeom prst="downArrow">
            <a:avLst>
              <a:gd name="adj1" fmla="val 50000"/>
              <a:gd name="adj2" fmla="val 27374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ru-RU" altLang="ru-RU">
              <a:solidFill>
                <a:srgbClr val="000000"/>
              </a:solidFill>
              <a:cs typeface="DejaVu Sans" pitchFamily="34" charset="0"/>
            </a:endParaRPr>
          </a:p>
        </p:txBody>
      </p:sp>
      <p:sp>
        <p:nvSpPr>
          <p:cNvPr id="101392" name="AutoShape 15"/>
          <p:cNvSpPr>
            <a:spLocks noChangeArrowheads="1"/>
          </p:cNvSpPr>
          <p:nvPr/>
        </p:nvSpPr>
        <p:spPr bwMode="auto">
          <a:xfrm>
            <a:off x="179388" y="2892425"/>
            <a:ext cx="1512887" cy="649288"/>
          </a:xfrm>
          <a:prstGeom prst="homePlate">
            <a:avLst>
              <a:gd name="adj" fmla="val 5825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600" i="1" dirty="0">
                <a:solidFill>
                  <a:srgbClr val="000000"/>
                </a:solidFill>
                <a:latin typeface="Calibri" pitchFamily="34" charset="0"/>
                <a:cs typeface="DejaVu Sans" pitchFamily="34" charset="0"/>
              </a:rPr>
              <a:t>Закон 1992 г.</a:t>
            </a:r>
          </a:p>
        </p:txBody>
      </p:sp>
      <p:sp>
        <p:nvSpPr>
          <p:cNvPr id="101393" name="AutoShape 16"/>
          <p:cNvSpPr>
            <a:spLocks noChangeArrowheads="1"/>
          </p:cNvSpPr>
          <p:nvPr/>
        </p:nvSpPr>
        <p:spPr bwMode="auto">
          <a:xfrm>
            <a:off x="0" y="4619625"/>
            <a:ext cx="1512888" cy="609575"/>
          </a:xfrm>
          <a:prstGeom prst="homePlate">
            <a:avLst>
              <a:gd name="adj" fmla="val 65815"/>
            </a:avLst>
          </a:prstGeom>
          <a:solidFill>
            <a:srgbClr val="00FF00">
              <a:alpha val="45097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600" i="1" dirty="0">
                <a:solidFill>
                  <a:srgbClr val="000000"/>
                </a:solidFill>
                <a:latin typeface="Calibri" pitchFamily="34" charset="0"/>
                <a:cs typeface="DejaVu Sans" pitchFamily="34" charset="0"/>
              </a:rPr>
              <a:t>Закон 2007г.</a:t>
            </a:r>
          </a:p>
        </p:txBody>
      </p:sp>
      <p:pic>
        <p:nvPicPr>
          <p:cNvPr id="1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7736" y="0"/>
            <a:ext cx="2376264" cy="1167869"/>
          </a:xfrm>
          <a:prstGeom prst="ellipse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Заголовок 3"/>
          <p:cNvSpPr>
            <a:spLocks noGrp="1"/>
          </p:cNvSpPr>
          <p:nvPr>
            <p:ph type="title"/>
          </p:nvPr>
        </p:nvSpPr>
        <p:spPr>
          <a:xfrm>
            <a:off x="899592" y="0"/>
            <a:ext cx="7024687" cy="1358900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Сравнение ГОС и ФГОС</a:t>
            </a:r>
          </a:p>
        </p:txBody>
      </p:sp>
      <p:sp>
        <p:nvSpPr>
          <p:cNvPr id="103427" name="Объект 4"/>
          <p:cNvSpPr>
            <a:spLocks noGrp="1"/>
          </p:cNvSpPr>
          <p:nvPr>
            <p:ph sz="half" idx="1"/>
          </p:nvPr>
        </p:nvSpPr>
        <p:spPr>
          <a:xfrm>
            <a:off x="539750" y="1916113"/>
            <a:ext cx="4319588" cy="1182687"/>
          </a:xfrm>
        </p:spPr>
        <p:txBody>
          <a:bodyPr/>
          <a:lstStyle/>
          <a:p>
            <a:pPr marL="0" indent="0" algn="ctr">
              <a:buFont typeface="Times New Roman" pitchFamily="18" charset="0"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«Образование для жизни»</a:t>
            </a:r>
          </a:p>
        </p:txBody>
      </p:sp>
      <p:sp>
        <p:nvSpPr>
          <p:cNvPr id="103428" name="Объект 5"/>
          <p:cNvSpPr>
            <a:spLocks noGrp="1"/>
          </p:cNvSpPr>
          <p:nvPr>
            <p:ph sz="half" idx="2"/>
          </p:nvPr>
        </p:nvSpPr>
        <p:spPr>
          <a:xfrm>
            <a:off x="4716463" y="1881188"/>
            <a:ext cx="4038600" cy="1325562"/>
          </a:xfrm>
        </p:spPr>
        <p:txBody>
          <a:bodyPr/>
          <a:lstStyle/>
          <a:p>
            <a:pPr marL="0" indent="0" algn="ctr">
              <a:buFont typeface="Times New Roman" pitchFamily="18" charset="0"/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«Образование на протяжении всей жизни»</a:t>
            </a:r>
          </a:p>
          <a:p>
            <a:pPr marL="0" indent="0" algn="ctr">
              <a:buFont typeface="Times New Roman" pitchFamily="18" charset="0"/>
              <a:buNone/>
            </a:pPr>
            <a:endParaRPr lang="ru-RU" altLang="ru-RU" dirty="0" smtClean="0"/>
          </a:p>
        </p:txBody>
      </p:sp>
      <p:sp>
        <p:nvSpPr>
          <p:cNvPr id="7" name="Выгнутая влево стрелка 6"/>
          <p:cNvSpPr/>
          <p:nvPr/>
        </p:nvSpPr>
        <p:spPr>
          <a:xfrm rot="16743997">
            <a:off x="3856167" y="812466"/>
            <a:ext cx="1120782" cy="5306328"/>
          </a:xfrm>
          <a:prstGeom prst="curvedRightArrow">
            <a:avLst/>
          </a:prstGeom>
          <a:solidFill>
            <a:schemeClr val="accent5">
              <a:lumMod val="40000"/>
              <a:lumOff val="6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430" name="TextBox 7"/>
          <p:cNvSpPr txBox="1">
            <a:spLocks noChangeArrowheads="1"/>
          </p:cNvSpPr>
          <p:nvPr/>
        </p:nvSpPr>
        <p:spPr bwMode="auto">
          <a:xfrm>
            <a:off x="1835696" y="4293096"/>
            <a:ext cx="58324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Отказ от академической парадигмы образовательного процесса в пользу связи с практикой и реальными жизненными проблемами </a:t>
            </a:r>
          </a:p>
        </p:txBody>
      </p:sp>
      <p:pic>
        <p:nvPicPr>
          <p:cNvPr id="8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736" y="0"/>
            <a:ext cx="2376264" cy="1167869"/>
          </a:xfrm>
          <a:prstGeom prst="ellipse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908720"/>
            <a:ext cx="4763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ФЕДЕРАЛЬНЫЙ ГОСУДАРСТВЕННЫЙ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ОБРАЗОВАТЕЛЬНЫЙ СТАНДАРТ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ОСНОВНОГО ОБЩЕГО ОБРАЗОВАНИЯ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420888"/>
            <a:ext cx="781284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ru-RU" b="1" dirty="0" smtClean="0">
                <a:solidFill>
                  <a:srgbClr val="C00000"/>
                </a:solidFill>
              </a:rPr>
              <a:t>Содержание ФГОС</a:t>
            </a:r>
          </a:p>
          <a:p>
            <a:pPr marL="342900" indent="-342900"/>
            <a:endParaRPr lang="ru-RU" b="1" dirty="0" smtClean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Общие положения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342900" indent="-342900"/>
            <a:endParaRPr lang="ru-RU" b="1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2. </a:t>
            </a:r>
            <a:r>
              <a:rPr lang="ru-RU" b="1" dirty="0" smtClean="0">
                <a:solidFill>
                  <a:srgbClr val="002060"/>
                </a:solidFill>
              </a:rPr>
              <a:t> Требования </a:t>
            </a:r>
            <a:r>
              <a:rPr lang="ru-RU" b="1" dirty="0" smtClean="0">
                <a:solidFill>
                  <a:srgbClr val="002060"/>
                </a:solidFill>
              </a:rPr>
              <a:t>к результатам освоения 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      основной образовательной программы основного 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      общего </a:t>
            </a:r>
            <a:r>
              <a:rPr lang="ru-RU" b="1" dirty="0" smtClean="0">
                <a:solidFill>
                  <a:srgbClr val="002060"/>
                </a:solidFill>
              </a:rPr>
              <a:t>образования</a:t>
            </a:r>
          </a:p>
          <a:p>
            <a:pPr marL="342900" indent="-342900"/>
            <a:endParaRPr lang="ru-RU" b="1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3.   Требования к структуре основной образовательной программы 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      основного общего образования</a:t>
            </a:r>
          </a:p>
          <a:p>
            <a:pPr marL="342900" indent="-342900"/>
            <a:endParaRPr lang="ru-RU" b="1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4. Требования к условиям реализации основной оразовательной 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    программы  основного общего образования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736" y="0"/>
            <a:ext cx="2376264" cy="1167869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204864"/>
            <a:ext cx="840435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b="1" dirty="0" smtClean="0">
                <a:solidFill>
                  <a:srgbClr val="002060"/>
                </a:solidFill>
              </a:rPr>
              <a:t>формирование дружелюбного и толерантного отношения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   к ценностям иных культур, оптимизма и выраженной личностной 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   позиции в восприятии мира, в развитии национального самосознания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 на основе знакомства с жизнью своих сверстников в других странах, 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с образцами зарубежной литературы разных жанров, 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с учетом достигнутого обучающимися уровня иноязычной </a:t>
            </a:r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компетентности; </a:t>
            </a:r>
          </a:p>
          <a:p>
            <a:pPr marL="342900" indent="-342900"/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2) формирование и совершенствование иноязычной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коммуникативной компетенции; расширение и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систематизация знаний о языке,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расширение лингвистического кругозора и лексического запаса,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дальнейшее овладение общей речевой культурой;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332656"/>
            <a:ext cx="705148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ru-RU" sz="2400" b="1" dirty="0" smtClean="0">
                <a:solidFill>
                  <a:srgbClr val="C00000"/>
                </a:solidFill>
              </a:rPr>
              <a:t>Требования к результатам освоения </a:t>
            </a:r>
          </a:p>
          <a:p>
            <a:pPr marL="342900" indent="-342900" algn="ctr"/>
            <a:r>
              <a:rPr lang="ru-RU" sz="2400" b="1" dirty="0" smtClean="0">
                <a:solidFill>
                  <a:srgbClr val="C00000"/>
                </a:solidFill>
              </a:rPr>
              <a:t>      основной образовательной программы </a:t>
            </a:r>
          </a:p>
          <a:p>
            <a:pPr marL="342900" indent="-342900" algn="ctr"/>
            <a:r>
              <a:rPr lang="ru-RU" sz="2400" b="1" dirty="0" smtClean="0">
                <a:solidFill>
                  <a:srgbClr val="C00000"/>
                </a:solidFill>
              </a:rPr>
              <a:t>основного общего образования.</a:t>
            </a:r>
          </a:p>
          <a:p>
            <a:pPr marL="342900" indent="-342900" algn="ctr"/>
            <a:r>
              <a:rPr lang="ru-RU" sz="2400" b="1" dirty="0" smtClean="0">
                <a:solidFill>
                  <a:srgbClr val="C00000"/>
                </a:solidFill>
              </a:rPr>
              <a:t> Иностранные языки</a:t>
            </a:r>
          </a:p>
          <a:p>
            <a:endParaRPr lang="ru-RU" dirty="0"/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1540" y="1"/>
            <a:ext cx="1702459" cy="836712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004" y="2492896"/>
            <a:ext cx="83209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3) достижение допорогового уровня иноязычной коммуникативной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компетенции; 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4) создание основы для формирования интереса к совершенствованию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достигнутого уровня владения изучаемым иностранным языком,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как средства получения информации, позволяющей расширять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свои знания в других предметных областях. </a:t>
            </a:r>
          </a:p>
          <a:p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2195736" y="476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/>
            <a:r>
              <a:rPr lang="ru-RU" b="1" dirty="0" smtClean="0">
                <a:solidFill>
                  <a:srgbClr val="C00000"/>
                </a:solidFill>
              </a:rPr>
              <a:t>Требования к результатам освоения </a:t>
            </a:r>
          </a:p>
          <a:p>
            <a:pPr marL="342900" indent="-342900" algn="ctr"/>
            <a:r>
              <a:rPr lang="ru-RU" b="1" dirty="0" smtClean="0">
                <a:solidFill>
                  <a:srgbClr val="C00000"/>
                </a:solidFill>
              </a:rPr>
              <a:t>      основной образовательной программы </a:t>
            </a:r>
          </a:p>
          <a:p>
            <a:pPr marL="342900" indent="-342900" algn="ctr"/>
            <a:r>
              <a:rPr lang="ru-RU" b="1" dirty="0" smtClean="0">
                <a:solidFill>
                  <a:srgbClr val="C00000"/>
                </a:solidFill>
              </a:rPr>
              <a:t>основного общего образования.</a:t>
            </a:r>
          </a:p>
          <a:p>
            <a:pPr marL="342900" indent="-342900" algn="ctr"/>
            <a:r>
              <a:rPr lang="ru-RU" b="1" dirty="0" smtClean="0">
                <a:solidFill>
                  <a:srgbClr val="C00000"/>
                </a:solidFill>
              </a:rPr>
              <a:t> Иностранные языки</a:t>
            </a: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736" y="0"/>
            <a:ext cx="2376264" cy="1167869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76250"/>
            <a:ext cx="8229600" cy="1143000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</a:rPr>
              <a:t>Результаты общего образования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4713" y="1557338"/>
            <a:ext cx="8269287" cy="47910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i="1" dirty="0" smtClean="0">
                <a:latin typeface="Times New Roman" pitchFamily="18" charset="0"/>
              </a:rPr>
              <a:t>	</a:t>
            </a:r>
            <a:endParaRPr lang="en-US" altLang="ru-RU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800" b="1" i="1" dirty="0" smtClean="0">
                <a:solidFill>
                  <a:srgbClr val="C00000"/>
                </a:solidFill>
                <a:latin typeface="Times New Roman" pitchFamily="18" charset="0"/>
              </a:rPr>
              <a:t>Личностные результаты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</a:rPr>
              <a:t>- система ценностных ориентаций, интересы, мотивации, толерантность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800" b="1" i="1" dirty="0" smtClean="0">
                <a:solidFill>
                  <a:srgbClr val="C00000"/>
                </a:solidFill>
                <a:latin typeface="Times New Roman" pitchFamily="18" charset="0"/>
              </a:rPr>
              <a:t>Метапредметные результаты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</a:rPr>
              <a:t>- способы деятельности, освоенные на базе одного или нескольких предметов, применимые как в рамках образовательного процесса, так и при решении проблем в реальных жизненных ситуациях</a:t>
            </a:r>
            <a:endParaRPr lang="ru-RU" altLang="ru-RU" sz="2800" i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800" b="1" i="1" dirty="0" smtClean="0">
                <a:solidFill>
                  <a:srgbClr val="C00000"/>
                </a:solidFill>
                <a:latin typeface="Times New Roman" pitchFamily="18" charset="0"/>
              </a:rPr>
              <a:t>Предметные результаты </a:t>
            </a:r>
            <a:r>
              <a:rPr lang="ru-RU" altLang="ru-RU" sz="2800" i="1" dirty="0" smtClean="0">
                <a:solidFill>
                  <a:srgbClr val="002060"/>
                </a:solidFill>
                <a:latin typeface="Times New Roman" pitchFamily="18" charset="0"/>
              </a:rPr>
              <a:t>–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</a:rPr>
              <a:t>  знания и умения, опыт творческой деятельности и др.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altLang="ru-RU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800" b="1" dirty="0" smtClean="0">
              <a:latin typeface="Times New Roman" pitchFamily="18" charset="0"/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736" y="0"/>
            <a:ext cx="2376264" cy="1167869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754</Words>
  <Application>Microsoft Office PowerPoint</Application>
  <PresentationFormat>On-screen Show (4:3)</PresentationFormat>
  <Paragraphs>136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     </vt:lpstr>
      <vt:lpstr>Что такое стандарты образования?</vt:lpstr>
      <vt:lpstr>Виды стандартов</vt:lpstr>
      <vt:lpstr>Slide 4</vt:lpstr>
      <vt:lpstr>Сравнение ГОС и ФГОС</vt:lpstr>
      <vt:lpstr>Slide 6</vt:lpstr>
      <vt:lpstr>Slide 7</vt:lpstr>
      <vt:lpstr>Slide 8</vt:lpstr>
      <vt:lpstr>Результаты общего образования</vt:lpstr>
      <vt:lpstr>Уровни описания  планируемых результатов ФГОС</vt:lpstr>
      <vt:lpstr>Пути формирования  трех групп результатов</vt:lpstr>
      <vt:lpstr>Slide 12</vt:lpstr>
      <vt:lpstr>Сроки введения ФГОС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20</cp:revision>
  <dcterms:created xsi:type="dcterms:W3CDTF">2015-12-09T10:56:45Z</dcterms:created>
  <dcterms:modified xsi:type="dcterms:W3CDTF">2015-12-12T20:21:28Z</dcterms:modified>
</cp:coreProperties>
</file>