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256" r:id="rId2"/>
    <p:sldId id="282" r:id="rId3"/>
    <p:sldId id="280" r:id="rId4"/>
    <p:sldId id="260" r:id="rId5"/>
    <p:sldId id="271" r:id="rId6"/>
    <p:sldId id="273" r:id="rId7"/>
    <p:sldId id="261" r:id="rId8"/>
    <p:sldId id="284" r:id="rId9"/>
    <p:sldId id="257" r:id="rId10"/>
    <p:sldId id="277" r:id="rId11"/>
    <p:sldId id="262" r:id="rId12"/>
    <p:sldId id="275" r:id="rId13"/>
    <p:sldId id="279" r:id="rId14"/>
    <p:sldId id="266" r:id="rId15"/>
    <p:sldId id="283" r:id="rId16"/>
    <p:sldId id="265" r:id="rId17"/>
    <p:sldId id="269" r:id="rId18"/>
    <p:sldId id="267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95B1"/>
    <a:srgbClr val="D2C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7394B-6F9B-4C4E-B9C8-935B7D1E769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65314C7-2943-446C-BE91-18DE0B41B86A}">
      <dgm:prSet custT="1"/>
      <dgm:spPr>
        <a:noFill/>
      </dgm:spPr>
      <dgm:t>
        <a:bodyPr/>
        <a:lstStyle/>
        <a:p>
          <a:pPr rtl="0" eaLnBrk="1" latinLnBrk="0"/>
          <a:r>
            <a: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Род имён </a:t>
          </a:r>
        </a:p>
        <a:p>
          <a:pPr rtl="0" eaLnBrk="1" latinLnBrk="0"/>
          <a:r>
            <a: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существительных</a:t>
          </a:r>
        </a:p>
      </dgm:t>
    </dgm:pt>
    <dgm:pt modelId="{A6A43D99-3733-4027-8829-4FD6AEF43AA2}" type="parTrans" cxnId="{F675194E-1DB8-4D08-95FD-F68874FD2240}">
      <dgm:prSet/>
      <dgm:spPr/>
      <dgm:t>
        <a:bodyPr/>
        <a:lstStyle/>
        <a:p>
          <a:endParaRPr lang="ru-RU"/>
        </a:p>
      </dgm:t>
    </dgm:pt>
    <dgm:pt modelId="{881A72A2-5AEE-4BEB-AC88-737F0CA3662C}" type="sibTrans" cxnId="{F675194E-1DB8-4D08-95FD-F68874FD2240}">
      <dgm:prSet/>
      <dgm:spPr/>
      <dgm:t>
        <a:bodyPr/>
        <a:lstStyle/>
        <a:p>
          <a:endParaRPr lang="ru-RU"/>
        </a:p>
      </dgm:t>
    </dgm:pt>
    <dgm:pt modelId="{C82A25F7-4349-4D43-808C-77E2D4CEDCDF}">
      <dgm:prSet custT="1"/>
      <dgm:spPr>
        <a:noFill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Женский род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На  -а(-я)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мягкий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согласный</a:t>
          </a: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9518AE77-80FF-4EB6-9703-E4B85FD2F463}" type="parTrans" cxnId="{3A77F9C5-1E4C-4547-8087-E07D98935791}">
      <dgm:prSet/>
      <dgm:spPr>
        <a:ln w="5715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BBF88712-564B-4CFB-AE63-8C4861FBC8C2}" type="sibTrans" cxnId="{3A77F9C5-1E4C-4547-8087-E07D98935791}">
      <dgm:prSet/>
      <dgm:spPr/>
      <dgm:t>
        <a:bodyPr/>
        <a:lstStyle/>
        <a:p>
          <a:endParaRPr lang="ru-RU"/>
        </a:p>
      </dgm:t>
    </dgm:pt>
    <dgm:pt modelId="{B7C9F7DE-DAAB-4941-8F75-1579B180A300}">
      <dgm:prSet custT="1"/>
      <dgm:spPr>
        <a:noFill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Мужской род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На согласный, 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редко на –а(-я)</a:t>
          </a:r>
        </a:p>
      </dgm:t>
    </dgm:pt>
    <dgm:pt modelId="{8C6DE1EF-3981-4C8F-96E7-E887D8A1C31C}" type="parTrans" cxnId="{26BA15F6-F17F-4E48-88B0-C951A5592008}">
      <dgm:prSet/>
      <dgm:spPr>
        <a:ln w="5715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FA63C835-990E-42D0-9E37-86323F8BD5F0}" type="sibTrans" cxnId="{26BA15F6-F17F-4E48-88B0-C951A5592008}">
      <dgm:prSet/>
      <dgm:spPr/>
      <dgm:t>
        <a:bodyPr/>
        <a:lstStyle/>
        <a:p>
          <a:endParaRPr lang="ru-RU"/>
        </a:p>
      </dgm:t>
    </dgm:pt>
    <dgm:pt modelId="{100C721F-10A4-4DF9-932F-CD770EB34CFE}">
      <dgm:prSet custT="1"/>
      <dgm:spPr>
        <a:noFill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Средний род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На –о(-е)</a:t>
          </a:r>
        </a:p>
      </dgm:t>
    </dgm:pt>
    <dgm:pt modelId="{04A3D27E-B30E-422B-80DA-2A2532466720}" type="parTrans" cxnId="{B41708E1-BD47-4D6E-B599-00AAF4CC7149}">
      <dgm:prSet/>
      <dgm:spPr>
        <a:ln w="5715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1A96404E-26CB-4076-9D2E-17DD54D68909}" type="sibTrans" cxnId="{B41708E1-BD47-4D6E-B599-00AAF4CC7149}">
      <dgm:prSet/>
      <dgm:spPr/>
      <dgm:t>
        <a:bodyPr/>
        <a:lstStyle/>
        <a:p>
          <a:endParaRPr lang="ru-RU"/>
        </a:p>
      </dgm:t>
    </dgm:pt>
    <dgm:pt modelId="{E3494108-3C01-402E-9766-00A44615745F}" type="pres">
      <dgm:prSet presAssocID="{B647394B-6F9B-4C4E-B9C8-935B7D1E76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D61C3E-4383-413F-8359-066006276BF8}" type="pres">
      <dgm:prSet presAssocID="{F65314C7-2943-446C-BE91-18DE0B41B86A}" presName="hierRoot1" presStyleCnt="0">
        <dgm:presLayoutVars>
          <dgm:hierBranch/>
        </dgm:presLayoutVars>
      </dgm:prSet>
      <dgm:spPr/>
    </dgm:pt>
    <dgm:pt modelId="{82883B89-2D1C-4A2A-A95B-779B5EFC69C7}" type="pres">
      <dgm:prSet presAssocID="{F65314C7-2943-446C-BE91-18DE0B41B86A}" presName="rootComposite1" presStyleCnt="0"/>
      <dgm:spPr/>
    </dgm:pt>
    <dgm:pt modelId="{0381EF67-5EFB-4C71-B0F8-C219F87ED6D2}" type="pres">
      <dgm:prSet presAssocID="{F65314C7-2943-446C-BE91-18DE0B41B86A}" presName="rootText1" presStyleLbl="node0" presStyleIdx="0" presStyleCnt="1" custScaleX="249433" custScaleY="106256" custLinFactNeighborX="-8383" custLinFactNeighborY="3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F383F3-AE24-44EF-8709-50E2DF3BDA52}" type="pres">
      <dgm:prSet presAssocID="{F65314C7-2943-446C-BE91-18DE0B41B8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C786EDD-B2E9-4E07-9811-D67DA29DA82E}" type="pres">
      <dgm:prSet presAssocID="{F65314C7-2943-446C-BE91-18DE0B41B86A}" presName="hierChild2" presStyleCnt="0"/>
      <dgm:spPr/>
    </dgm:pt>
    <dgm:pt modelId="{B42D3B6C-D7DC-4694-8723-540EA12BBF99}" type="pres">
      <dgm:prSet presAssocID="{9518AE77-80FF-4EB6-9703-E4B85FD2F463}" presName="Name35" presStyleLbl="parChTrans1D2" presStyleIdx="0" presStyleCnt="3"/>
      <dgm:spPr/>
      <dgm:t>
        <a:bodyPr/>
        <a:lstStyle/>
        <a:p>
          <a:endParaRPr lang="ru-RU"/>
        </a:p>
      </dgm:t>
    </dgm:pt>
    <dgm:pt modelId="{894E5D2F-DBA5-442B-86AC-7E5F931D17C4}" type="pres">
      <dgm:prSet presAssocID="{C82A25F7-4349-4D43-808C-77E2D4CEDCDF}" presName="hierRoot2" presStyleCnt="0">
        <dgm:presLayoutVars>
          <dgm:hierBranch/>
        </dgm:presLayoutVars>
      </dgm:prSet>
      <dgm:spPr/>
    </dgm:pt>
    <dgm:pt modelId="{B161AE59-7466-4007-B5FE-BC6A144F1F66}" type="pres">
      <dgm:prSet presAssocID="{C82A25F7-4349-4D43-808C-77E2D4CEDCDF}" presName="rootComposite" presStyleCnt="0"/>
      <dgm:spPr/>
    </dgm:pt>
    <dgm:pt modelId="{1E3028E0-9260-4935-851A-65810B0C581E}" type="pres">
      <dgm:prSet presAssocID="{C82A25F7-4349-4D43-808C-77E2D4CEDCDF}" presName="rootText" presStyleLbl="node2" presStyleIdx="0" presStyleCnt="3" custScaleX="107447" custScaleY="149459" custLinFactNeighborX="7039" custLinFactNeighborY="32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9E4492-724B-44B1-AAF0-40C256744116}" type="pres">
      <dgm:prSet presAssocID="{C82A25F7-4349-4D43-808C-77E2D4CEDCDF}" presName="rootConnector" presStyleLbl="node2" presStyleIdx="0" presStyleCnt="3"/>
      <dgm:spPr/>
      <dgm:t>
        <a:bodyPr/>
        <a:lstStyle/>
        <a:p>
          <a:endParaRPr lang="ru-RU"/>
        </a:p>
      </dgm:t>
    </dgm:pt>
    <dgm:pt modelId="{6E9E92BD-1742-43A4-AD50-950E2C561C0A}" type="pres">
      <dgm:prSet presAssocID="{C82A25F7-4349-4D43-808C-77E2D4CEDCDF}" presName="hierChild4" presStyleCnt="0"/>
      <dgm:spPr/>
    </dgm:pt>
    <dgm:pt modelId="{CD7C9736-C78F-4095-9011-FBAFE5B7E3DD}" type="pres">
      <dgm:prSet presAssocID="{C82A25F7-4349-4D43-808C-77E2D4CEDCDF}" presName="hierChild5" presStyleCnt="0"/>
      <dgm:spPr/>
    </dgm:pt>
    <dgm:pt modelId="{ABEE026F-7565-4481-B091-4A70092B890B}" type="pres">
      <dgm:prSet presAssocID="{8C6DE1EF-3981-4C8F-96E7-E887D8A1C31C}" presName="Name35" presStyleLbl="parChTrans1D2" presStyleIdx="1" presStyleCnt="3"/>
      <dgm:spPr/>
      <dgm:t>
        <a:bodyPr/>
        <a:lstStyle/>
        <a:p>
          <a:endParaRPr lang="ru-RU"/>
        </a:p>
      </dgm:t>
    </dgm:pt>
    <dgm:pt modelId="{085D21E8-CEA2-42E5-9CD2-185D58EBCFBE}" type="pres">
      <dgm:prSet presAssocID="{B7C9F7DE-DAAB-4941-8F75-1579B180A300}" presName="hierRoot2" presStyleCnt="0">
        <dgm:presLayoutVars>
          <dgm:hierBranch/>
        </dgm:presLayoutVars>
      </dgm:prSet>
      <dgm:spPr/>
    </dgm:pt>
    <dgm:pt modelId="{073D606B-CF16-47ED-A86D-84730B8EC1D2}" type="pres">
      <dgm:prSet presAssocID="{B7C9F7DE-DAAB-4941-8F75-1579B180A300}" presName="rootComposite" presStyleCnt="0"/>
      <dgm:spPr/>
    </dgm:pt>
    <dgm:pt modelId="{C39D5B2F-8380-47FB-ABEA-D67F762C4C07}" type="pres">
      <dgm:prSet presAssocID="{B7C9F7DE-DAAB-4941-8F75-1579B180A300}" presName="rootText" presStyleLbl="node2" presStyleIdx="1" presStyleCnt="3" custScaleX="120212" custScaleY="149459" custLinFactNeighborX="-80" custLinFactNeighborY="32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A11B4-5A57-4D6D-BBF9-BDCB20DEC2EF}" type="pres">
      <dgm:prSet presAssocID="{B7C9F7DE-DAAB-4941-8F75-1579B180A300}" presName="rootConnector" presStyleLbl="node2" presStyleIdx="1" presStyleCnt="3"/>
      <dgm:spPr/>
      <dgm:t>
        <a:bodyPr/>
        <a:lstStyle/>
        <a:p>
          <a:endParaRPr lang="ru-RU"/>
        </a:p>
      </dgm:t>
    </dgm:pt>
    <dgm:pt modelId="{5436E025-1CF7-4235-A287-D3E575DF5B98}" type="pres">
      <dgm:prSet presAssocID="{B7C9F7DE-DAAB-4941-8F75-1579B180A300}" presName="hierChild4" presStyleCnt="0"/>
      <dgm:spPr/>
    </dgm:pt>
    <dgm:pt modelId="{43063D6D-AB2E-479C-9F2B-C60DAA75F19A}" type="pres">
      <dgm:prSet presAssocID="{B7C9F7DE-DAAB-4941-8F75-1579B180A300}" presName="hierChild5" presStyleCnt="0"/>
      <dgm:spPr/>
    </dgm:pt>
    <dgm:pt modelId="{2BFD46BA-AD79-4F30-A230-4B125D43BDDC}" type="pres">
      <dgm:prSet presAssocID="{04A3D27E-B30E-422B-80DA-2A2532466720}" presName="Name35" presStyleLbl="parChTrans1D2" presStyleIdx="2" presStyleCnt="3"/>
      <dgm:spPr/>
      <dgm:t>
        <a:bodyPr/>
        <a:lstStyle/>
        <a:p>
          <a:endParaRPr lang="ru-RU"/>
        </a:p>
      </dgm:t>
    </dgm:pt>
    <dgm:pt modelId="{994C3EB7-EEFA-4856-AC63-188755299CBB}" type="pres">
      <dgm:prSet presAssocID="{100C721F-10A4-4DF9-932F-CD770EB34CFE}" presName="hierRoot2" presStyleCnt="0">
        <dgm:presLayoutVars>
          <dgm:hierBranch/>
        </dgm:presLayoutVars>
      </dgm:prSet>
      <dgm:spPr/>
    </dgm:pt>
    <dgm:pt modelId="{E9C44D54-9EEC-47F5-B9E2-75B06808AD31}" type="pres">
      <dgm:prSet presAssocID="{100C721F-10A4-4DF9-932F-CD770EB34CFE}" presName="rootComposite" presStyleCnt="0"/>
      <dgm:spPr/>
    </dgm:pt>
    <dgm:pt modelId="{446595E0-9595-4D13-A877-9649098AFF7F}" type="pres">
      <dgm:prSet presAssocID="{100C721F-10A4-4DF9-932F-CD770EB34CFE}" presName="rootText" presStyleLbl="node2" presStyleIdx="2" presStyleCnt="3" custScaleX="118391" custScaleY="149459" custLinFactNeighborX="-5691" custLinFactNeighborY="32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EF5BBC-3A74-42FC-AE7F-6CF264E9653B}" type="pres">
      <dgm:prSet presAssocID="{100C721F-10A4-4DF9-932F-CD770EB34CFE}" presName="rootConnector" presStyleLbl="node2" presStyleIdx="2" presStyleCnt="3"/>
      <dgm:spPr/>
      <dgm:t>
        <a:bodyPr/>
        <a:lstStyle/>
        <a:p>
          <a:endParaRPr lang="ru-RU"/>
        </a:p>
      </dgm:t>
    </dgm:pt>
    <dgm:pt modelId="{43E623A9-AB7A-4964-87BB-2F01FB691DBE}" type="pres">
      <dgm:prSet presAssocID="{100C721F-10A4-4DF9-932F-CD770EB34CFE}" presName="hierChild4" presStyleCnt="0"/>
      <dgm:spPr/>
    </dgm:pt>
    <dgm:pt modelId="{D3A6D462-798F-4F9D-8D25-5CE09B643749}" type="pres">
      <dgm:prSet presAssocID="{100C721F-10A4-4DF9-932F-CD770EB34CFE}" presName="hierChild5" presStyleCnt="0"/>
      <dgm:spPr/>
    </dgm:pt>
    <dgm:pt modelId="{D6EA8DEE-9D96-492E-94B4-3308E38AF8C8}" type="pres">
      <dgm:prSet presAssocID="{F65314C7-2943-446C-BE91-18DE0B41B86A}" presName="hierChild3" presStyleCnt="0"/>
      <dgm:spPr/>
    </dgm:pt>
  </dgm:ptLst>
  <dgm:cxnLst>
    <dgm:cxn modelId="{F675194E-1DB8-4D08-95FD-F68874FD2240}" srcId="{B647394B-6F9B-4C4E-B9C8-935B7D1E769E}" destId="{F65314C7-2943-446C-BE91-18DE0B41B86A}" srcOrd="0" destOrd="0" parTransId="{A6A43D99-3733-4027-8829-4FD6AEF43AA2}" sibTransId="{881A72A2-5AEE-4BEB-AC88-737F0CA3662C}"/>
    <dgm:cxn modelId="{21804619-9D49-4848-BD9B-CEE2A60B45AA}" type="presOf" srcId="{C82A25F7-4349-4D43-808C-77E2D4CEDCDF}" destId="{1E3028E0-9260-4935-851A-65810B0C581E}" srcOrd="0" destOrd="0" presId="urn:microsoft.com/office/officeart/2005/8/layout/orgChart1"/>
    <dgm:cxn modelId="{F4633922-E7B9-4F4E-9F80-D171768E4604}" type="presOf" srcId="{8C6DE1EF-3981-4C8F-96E7-E887D8A1C31C}" destId="{ABEE026F-7565-4481-B091-4A70092B890B}" srcOrd="0" destOrd="0" presId="urn:microsoft.com/office/officeart/2005/8/layout/orgChart1"/>
    <dgm:cxn modelId="{26BA15F6-F17F-4E48-88B0-C951A5592008}" srcId="{F65314C7-2943-446C-BE91-18DE0B41B86A}" destId="{B7C9F7DE-DAAB-4941-8F75-1579B180A300}" srcOrd="1" destOrd="0" parTransId="{8C6DE1EF-3981-4C8F-96E7-E887D8A1C31C}" sibTransId="{FA63C835-990E-42D0-9E37-86323F8BD5F0}"/>
    <dgm:cxn modelId="{11F508E9-E27E-4460-9F9A-F0A5134EA62A}" type="presOf" srcId="{9518AE77-80FF-4EB6-9703-E4B85FD2F463}" destId="{B42D3B6C-D7DC-4694-8723-540EA12BBF99}" srcOrd="0" destOrd="0" presId="urn:microsoft.com/office/officeart/2005/8/layout/orgChart1"/>
    <dgm:cxn modelId="{3E74599E-F11D-4126-888B-4408602E76D5}" type="presOf" srcId="{B7C9F7DE-DAAB-4941-8F75-1579B180A300}" destId="{C39D5B2F-8380-47FB-ABEA-D67F762C4C07}" srcOrd="0" destOrd="0" presId="urn:microsoft.com/office/officeart/2005/8/layout/orgChart1"/>
    <dgm:cxn modelId="{3ADA79C6-6801-4B12-8135-0B763C32F38F}" type="presOf" srcId="{C82A25F7-4349-4D43-808C-77E2D4CEDCDF}" destId="{5C9E4492-724B-44B1-AAF0-40C256744116}" srcOrd="1" destOrd="0" presId="urn:microsoft.com/office/officeart/2005/8/layout/orgChart1"/>
    <dgm:cxn modelId="{88B27A45-7A83-4F51-9B41-A179C80DDE23}" type="presOf" srcId="{100C721F-10A4-4DF9-932F-CD770EB34CFE}" destId="{97EF5BBC-3A74-42FC-AE7F-6CF264E9653B}" srcOrd="1" destOrd="0" presId="urn:microsoft.com/office/officeart/2005/8/layout/orgChart1"/>
    <dgm:cxn modelId="{5615328D-AE94-40F8-A65C-5E5BE64CF1EC}" type="presOf" srcId="{F65314C7-2943-446C-BE91-18DE0B41B86A}" destId="{55F383F3-AE24-44EF-8709-50E2DF3BDA52}" srcOrd="1" destOrd="0" presId="urn:microsoft.com/office/officeart/2005/8/layout/orgChart1"/>
    <dgm:cxn modelId="{F2DCAD2B-475F-462E-A123-6381F9735527}" type="presOf" srcId="{F65314C7-2943-446C-BE91-18DE0B41B86A}" destId="{0381EF67-5EFB-4C71-B0F8-C219F87ED6D2}" srcOrd="0" destOrd="0" presId="urn:microsoft.com/office/officeart/2005/8/layout/orgChart1"/>
    <dgm:cxn modelId="{21C30E04-0018-4F1B-A1DE-F56939693443}" type="presOf" srcId="{B647394B-6F9B-4C4E-B9C8-935B7D1E769E}" destId="{E3494108-3C01-402E-9766-00A44615745F}" srcOrd="0" destOrd="0" presId="urn:microsoft.com/office/officeart/2005/8/layout/orgChart1"/>
    <dgm:cxn modelId="{D4BE6FC1-48FA-4D21-A450-A641F02356A4}" type="presOf" srcId="{04A3D27E-B30E-422B-80DA-2A2532466720}" destId="{2BFD46BA-AD79-4F30-A230-4B125D43BDDC}" srcOrd="0" destOrd="0" presId="urn:microsoft.com/office/officeart/2005/8/layout/orgChart1"/>
    <dgm:cxn modelId="{0C5DB7E8-DB34-40A7-B075-65077CF5DEA0}" type="presOf" srcId="{100C721F-10A4-4DF9-932F-CD770EB34CFE}" destId="{446595E0-9595-4D13-A877-9649098AFF7F}" srcOrd="0" destOrd="0" presId="urn:microsoft.com/office/officeart/2005/8/layout/orgChart1"/>
    <dgm:cxn modelId="{3A77F9C5-1E4C-4547-8087-E07D98935791}" srcId="{F65314C7-2943-446C-BE91-18DE0B41B86A}" destId="{C82A25F7-4349-4D43-808C-77E2D4CEDCDF}" srcOrd="0" destOrd="0" parTransId="{9518AE77-80FF-4EB6-9703-E4B85FD2F463}" sibTransId="{BBF88712-564B-4CFB-AE63-8C4861FBC8C2}"/>
    <dgm:cxn modelId="{85C910A8-E3B9-4ACF-8888-5D108E20F514}" type="presOf" srcId="{B7C9F7DE-DAAB-4941-8F75-1579B180A300}" destId="{400A11B4-5A57-4D6D-BBF9-BDCB20DEC2EF}" srcOrd="1" destOrd="0" presId="urn:microsoft.com/office/officeart/2005/8/layout/orgChart1"/>
    <dgm:cxn modelId="{B41708E1-BD47-4D6E-B599-00AAF4CC7149}" srcId="{F65314C7-2943-446C-BE91-18DE0B41B86A}" destId="{100C721F-10A4-4DF9-932F-CD770EB34CFE}" srcOrd="2" destOrd="0" parTransId="{04A3D27E-B30E-422B-80DA-2A2532466720}" sibTransId="{1A96404E-26CB-4076-9D2E-17DD54D68909}"/>
    <dgm:cxn modelId="{9680C9CA-EA50-4415-9F84-DABB73B2730D}" type="presParOf" srcId="{E3494108-3C01-402E-9766-00A44615745F}" destId="{A0D61C3E-4383-413F-8359-066006276BF8}" srcOrd="0" destOrd="0" presId="urn:microsoft.com/office/officeart/2005/8/layout/orgChart1"/>
    <dgm:cxn modelId="{2EAB6BC2-3E73-4211-973D-11375DD974BD}" type="presParOf" srcId="{A0D61C3E-4383-413F-8359-066006276BF8}" destId="{82883B89-2D1C-4A2A-A95B-779B5EFC69C7}" srcOrd="0" destOrd="0" presId="urn:microsoft.com/office/officeart/2005/8/layout/orgChart1"/>
    <dgm:cxn modelId="{9CD399E9-51F5-4EC6-855A-72DE20ED3985}" type="presParOf" srcId="{82883B89-2D1C-4A2A-A95B-779B5EFC69C7}" destId="{0381EF67-5EFB-4C71-B0F8-C219F87ED6D2}" srcOrd="0" destOrd="0" presId="urn:microsoft.com/office/officeart/2005/8/layout/orgChart1"/>
    <dgm:cxn modelId="{268B50B6-1DDF-49C0-A01C-8A008D89FDBC}" type="presParOf" srcId="{82883B89-2D1C-4A2A-A95B-779B5EFC69C7}" destId="{55F383F3-AE24-44EF-8709-50E2DF3BDA52}" srcOrd="1" destOrd="0" presId="urn:microsoft.com/office/officeart/2005/8/layout/orgChart1"/>
    <dgm:cxn modelId="{E82956B5-EF43-4EE8-BFEE-D1F0BA898392}" type="presParOf" srcId="{A0D61C3E-4383-413F-8359-066006276BF8}" destId="{8C786EDD-B2E9-4E07-9811-D67DA29DA82E}" srcOrd="1" destOrd="0" presId="urn:microsoft.com/office/officeart/2005/8/layout/orgChart1"/>
    <dgm:cxn modelId="{49F04A11-14CD-4B75-A8E0-67148DF3D0DA}" type="presParOf" srcId="{8C786EDD-B2E9-4E07-9811-D67DA29DA82E}" destId="{B42D3B6C-D7DC-4694-8723-540EA12BBF99}" srcOrd="0" destOrd="0" presId="urn:microsoft.com/office/officeart/2005/8/layout/orgChart1"/>
    <dgm:cxn modelId="{8A10AAF0-7EE3-42D7-BCD3-0902DACB603B}" type="presParOf" srcId="{8C786EDD-B2E9-4E07-9811-D67DA29DA82E}" destId="{894E5D2F-DBA5-442B-86AC-7E5F931D17C4}" srcOrd="1" destOrd="0" presId="urn:microsoft.com/office/officeart/2005/8/layout/orgChart1"/>
    <dgm:cxn modelId="{7233C856-2F83-480E-97CF-5D88E2B38CB7}" type="presParOf" srcId="{894E5D2F-DBA5-442B-86AC-7E5F931D17C4}" destId="{B161AE59-7466-4007-B5FE-BC6A144F1F66}" srcOrd="0" destOrd="0" presId="urn:microsoft.com/office/officeart/2005/8/layout/orgChart1"/>
    <dgm:cxn modelId="{1EA73913-7626-4CA0-AB68-70B599E68AF7}" type="presParOf" srcId="{B161AE59-7466-4007-B5FE-BC6A144F1F66}" destId="{1E3028E0-9260-4935-851A-65810B0C581E}" srcOrd="0" destOrd="0" presId="urn:microsoft.com/office/officeart/2005/8/layout/orgChart1"/>
    <dgm:cxn modelId="{A2BA83EF-8B6A-4CDA-B5F8-F3366C3144ED}" type="presParOf" srcId="{B161AE59-7466-4007-B5FE-BC6A144F1F66}" destId="{5C9E4492-724B-44B1-AAF0-40C256744116}" srcOrd="1" destOrd="0" presId="urn:microsoft.com/office/officeart/2005/8/layout/orgChart1"/>
    <dgm:cxn modelId="{714EA9AE-67E1-4703-8DA2-9E3B511299E9}" type="presParOf" srcId="{894E5D2F-DBA5-442B-86AC-7E5F931D17C4}" destId="{6E9E92BD-1742-43A4-AD50-950E2C561C0A}" srcOrd="1" destOrd="0" presId="urn:microsoft.com/office/officeart/2005/8/layout/orgChart1"/>
    <dgm:cxn modelId="{5E3287C6-8C92-4BF5-AD3A-9FAC5976C669}" type="presParOf" srcId="{894E5D2F-DBA5-442B-86AC-7E5F931D17C4}" destId="{CD7C9736-C78F-4095-9011-FBAFE5B7E3DD}" srcOrd="2" destOrd="0" presId="urn:microsoft.com/office/officeart/2005/8/layout/orgChart1"/>
    <dgm:cxn modelId="{7B0AEA18-4404-4F8D-9807-C0098D88C546}" type="presParOf" srcId="{8C786EDD-B2E9-4E07-9811-D67DA29DA82E}" destId="{ABEE026F-7565-4481-B091-4A70092B890B}" srcOrd="2" destOrd="0" presId="urn:microsoft.com/office/officeart/2005/8/layout/orgChart1"/>
    <dgm:cxn modelId="{4E453207-022E-4EDE-9439-F8D8CB88B0AC}" type="presParOf" srcId="{8C786EDD-B2E9-4E07-9811-D67DA29DA82E}" destId="{085D21E8-CEA2-42E5-9CD2-185D58EBCFBE}" srcOrd="3" destOrd="0" presId="urn:microsoft.com/office/officeart/2005/8/layout/orgChart1"/>
    <dgm:cxn modelId="{B9ED5796-BB88-4F79-9110-A68C2C5F714A}" type="presParOf" srcId="{085D21E8-CEA2-42E5-9CD2-185D58EBCFBE}" destId="{073D606B-CF16-47ED-A86D-84730B8EC1D2}" srcOrd="0" destOrd="0" presId="urn:microsoft.com/office/officeart/2005/8/layout/orgChart1"/>
    <dgm:cxn modelId="{0833BC8B-94F2-4580-9526-30AC3930CE1A}" type="presParOf" srcId="{073D606B-CF16-47ED-A86D-84730B8EC1D2}" destId="{C39D5B2F-8380-47FB-ABEA-D67F762C4C07}" srcOrd="0" destOrd="0" presId="urn:microsoft.com/office/officeart/2005/8/layout/orgChart1"/>
    <dgm:cxn modelId="{5E3A5F56-B3B8-4300-83C3-800434036016}" type="presParOf" srcId="{073D606B-CF16-47ED-A86D-84730B8EC1D2}" destId="{400A11B4-5A57-4D6D-BBF9-BDCB20DEC2EF}" srcOrd="1" destOrd="0" presId="urn:microsoft.com/office/officeart/2005/8/layout/orgChart1"/>
    <dgm:cxn modelId="{B239D672-40B5-4BD9-89E9-D5B2C3D47982}" type="presParOf" srcId="{085D21E8-CEA2-42E5-9CD2-185D58EBCFBE}" destId="{5436E025-1CF7-4235-A287-D3E575DF5B98}" srcOrd="1" destOrd="0" presId="urn:microsoft.com/office/officeart/2005/8/layout/orgChart1"/>
    <dgm:cxn modelId="{CACBB5DE-1FF5-456C-8845-30B6B3BF298E}" type="presParOf" srcId="{085D21E8-CEA2-42E5-9CD2-185D58EBCFBE}" destId="{43063D6D-AB2E-479C-9F2B-C60DAA75F19A}" srcOrd="2" destOrd="0" presId="urn:microsoft.com/office/officeart/2005/8/layout/orgChart1"/>
    <dgm:cxn modelId="{85AA3D69-0C2E-4DB7-8F32-30EA3EEA6CB6}" type="presParOf" srcId="{8C786EDD-B2E9-4E07-9811-D67DA29DA82E}" destId="{2BFD46BA-AD79-4F30-A230-4B125D43BDDC}" srcOrd="4" destOrd="0" presId="urn:microsoft.com/office/officeart/2005/8/layout/orgChart1"/>
    <dgm:cxn modelId="{B356784C-288E-471F-94F6-18AB48B55A9D}" type="presParOf" srcId="{8C786EDD-B2E9-4E07-9811-D67DA29DA82E}" destId="{994C3EB7-EEFA-4856-AC63-188755299CBB}" srcOrd="5" destOrd="0" presId="urn:microsoft.com/office/officeart/2005/8/layout/orgChart1"/>
    <dgm:cxn modelId="{C39EF073-4340-4778-B9BC-71C0C181AD71}" type="presParOf" srcId="{994C3EB7-EEFA-4856-AC63-188755299CBB}" destId="{E9C44D54-9EEC-47F5-B9E2-75B06808AD31}" srcOrd="0" destOrd="0" presId="urn:microsoft.com/office/officeart/2005/8/layout/orgChart1"/>
    <dgm:cxn modelId="{A84C95B0-BD06-48D8-9FC2-612DD56EA006}" type="presParOf" srcId="{E9C44D54-9EEC-47F5-B9E2-75B06808AD31}" destId="{446595E0-9595-4D13-A877-9649098AFF7F}" srcOrd="0" destOrd="0" presId="urn:microsoft.com/office/officeart/2005/8/layout/orgChart1"/>
    <dgm:cxn modelId="{A10B0F53-0E91-4BA8-AF15-BA3E1A93B76A}" type="presParOf" srcId="{E9C44D54-9EEC-47F5-B9E2-75B06808AD31}" destId="{97EF5BBC-3A74-42FC-AE7F-6CF264E9653B}" srcOrd="1" destOrd="0" presId="urn:microsoft.com/office/officeart/2005/8/layout/orgChart1"/>
    <dgm:cxn modelId="{CE19FF42-D320-4929-A665-7CA459C1AD24}" type="presParOf" srcId="{994C3EB7-EEFA-4856-AC63-188755299CBB}" destId="{43E623A9-AB7A-4964-87BB-2F01FB691DBE}" srcOrd="1" destOrd="0" presId="urn:microsoft.com/office/officeart/2005/8/layout/orgChart1"/>
    <dgm:cxn modelId="{DA9930A8-385B-4FA0-8B92-9299DEC02F7F}" type="presParOf" srcId="{994C3EB7-EEFA-4856-AC63-188755299CBB}" destId="{D3A6D462-798F-4F9D-8D25-5CE09B643749}" srcOrd="2" destOrd="0" presId="urn:microsoft.com/office/officeart/2005/8/layout/orgChart1"/>
    <dgm:cxn modelId="{693CF2B7-22D3-4A0A-AEB3-F409EC7B92DE}" type="presParOf" srcId="{A0D61C3E-4383-413F-8359-066006276BF8}" destId="{D6EA8DEE-9D96-492E-94B4-3308E38AF8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0940429-E1F5-4127-9F49-97C0BCB7497E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6B895C-2019-4B4D-8198-27B2C16EA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8AF231-4C0F-4EC8-A970-5358BE147CA1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1105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B50F18-B093-4DF0-9437-C6E2CB66D3AA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8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86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081E-328A-4A81-B404-DF69485BC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19153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B2A2D-DF0C-43FA-84A2-8F180883F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4643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58FE-A686-49A0-97E7-E22649DAF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13112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DE2F4-574A-4352-A5C1-CEDD9392B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84465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26627-A695-41CE-B9C0-52EBBBC60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38841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3ED9-365A-4720-947B-07DEABA4B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22081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9E50-72C7-4873-AE46-5FD777CCD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60481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F487D-AD1F-43FB-BA35-5B2C6C65C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97263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457A1-6E72-4B7A-9260-660274DC5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1905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BC58-03E0-4DAA-91AC-05B5514B5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00096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9E54-E40A-4F1A-A8D0-E8A464BFE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93794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C6EC-2D1F-4EF9-973D-1589444D8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32377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6534A-3B3C-4A36-8EBC-F21FDF317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09009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30B644C-BAAD-4C08-A8EC-385624AEE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&#1048;&#1075;&#1088;&#1072;-&#1074;&#1080;&#1082;&#1090;&#1086;&#1088;&#1080;&#1085;&#1072;%20&#1076;&#1083;&#1103;%205%20&#1082;&#1083;.&#1054;&#1073;&#1086;&#1073;&#1097;&#1077;&#1085;&#1080;&#1077;.pp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estival.1september.ru/files/articles/41/4187/418745/img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57938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 класс. Русский язык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1500188"/>
            <a:ext cx="8358187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Тема урока:</a:t>
            </a:r>
          </a:p>
          <a:p>
            <a:pPr algn="ctr" eaLnBrk="1" hangingPunct="1">
              <a:defRPr/>
            </a:pPr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Род имён существительных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16388" name="Picture 4" descr="C:\Users\пользователь\Desktop\Новая папка\f522529ec33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786188"/>
            <a:ext cx="2071688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6513" y="123825"/>
            <a:ext cx="9144001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с.Лозовое Тамбовского района Амурской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43463" y="4437063"/>
            <a:ext cx="387191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C:\Users\пользователь\Desktop\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87825"/>
            <a:ext cx="3071834" cy="26701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28625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Имена существительные </a:t>
            </a:r>
          </a:p>
          <a:p>
            <a:pPr algn="ctr" eaLnBrk="1" hangingPunct="1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общего рода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2000250"/>
            <a:ext cx="5143500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B2B2B2"/>
              </a:buClr>
              <a:buSzPct val="90000"/>
              <a:defRPr/>
            </a:pP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Миша – 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большой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неряха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B2B2B2"/>
              </a:buClr>
              <a:buSzPct val="90000"/>
              <a:defRPr/>
            </a:pP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Маша – 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большая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неряха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6250" y="3786188"/>
            <a:ext cx="4456113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одном случае говорящий обращается к девочке, в другом – к мальчику</a:t>
            </a:r>
          </a:p>
        </p:txBody>
      </p:sp>
      <p:pic>
        <p:nvPicPr>
          <p:cNvPr id="23558" name="Picture 6" descr="C:\Users\пользователь\Desktop\Новая папка\fhh515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785938"/>
            <a:ext cx="38893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:\Users\пользователь\Desktop\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87825"/>
            <a:ext cx="3071834" cy="2670175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0275" name="Group 35"/>
          <p:cNvGraphicFramePr>
            <a:graphicFrameLocks noGrp="1"/>
          </p:cNvGraphicFramePr>
          <p:nvPr>
            <p:ph sz="half" idx="4294967295"/>
          </p:nvPr>
        </p:nvGraphicFramePr>
        <p:xfrm>
          <a:off x="428625" y="1357313"/>
          <a:ext cx="8280400" cy="2392362"/>
        </p:xfrm>
        <a:graphic>
          <a:graphicData uri="http://schemas.openxmlformats.org/drawingml/2006/table">
            <a:tbl>
              <a:tblPr/>
              <a:tblGrid>
                <a:gridCol w="2760662"/>
                <a:gridCol w="2759075"/>
                <a:gridCol w="2760663"/>
              </a:tblGrid>
              <a:tr h="518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Женский род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Мужской род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Средний род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4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мозоль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вуаль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туфля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тюль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лебедь шампунь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какао повидло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3" name="Text Box 20"/>
          <p:cNvSpPr txBox="1">
            <a:spLocks noChangeArrowheads="1"/>
          </p:cNvSpPr>
          <p:nvPr/>
        </p:nvSpPr>
        <p:spPr bwMode="auto">
          <a:xfrm>
            <a:off x="0" y="38576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Запомните!</a:t>
            </a:r>
          </a:p>
        </p:txBody>
      </p:sp>
      <p:sp>
        <p:nvSpPr>
          <p:cNvPr id="28690" name="Text Box 27"/>
          <p:cNvSpPr txBox="1">
            <a:spLocks noChangeArrowheads="1"/>
          </p:cNvSpPr>
          <p:nvPr/>
        </p:nvSpPr>
        <p:spPr bwMode="auto">
          <a:xfrm>
            <a:off x="539750" y="3141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sp>
        <p:nvSpPr>
          <p:cNvPr id="28691" name="Text Box 28"/>
          <p:cNvSpPr txBox="1">
            <a:spLocks noChangeArrowheads="1"/>
          </p:cNvSpPr>
          <p:nvPr/>
        </p:nvSpPr>
        <p:spPr bwMode="auto">
          <a:xfrm>
            <a:off x="1763713" y="5661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sp>
        <p:nvSpPr>
          <p:cNvPr id="24596" name="AutoShape 29"/>
          <p:cNvSpPr>
            <a:spLocks noChangeArrowheads="1"/>
          </p:cNvSpPr>
          <p:nvPr/>
        </p:nvSpPr>
        <p:spPr bwMode="auto">
          <a:xfrm>
            <a:off x="1714500" y="2857500"/>
            <a:ext cx="142875" cy="4318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85750" y="4357688"/>
            <a:ext cx="878681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Два французских слова: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какао и кофе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употребляются как слова двух родов: </a:t>
            </a:r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ароматное какао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 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среднего рода; </a:t>
            </a:r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терпкий кофе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мужского рода. В современном русском языке </a:t>
            </a:r>
            <a:r>
              <a:rPr lang="ru-RU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слово </a:t>
            </a:r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кофе </a:t>
            </a:r>
            <a:r>
              <a:rPr lang="ru-RU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мужского рода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но «допустимо употребление этого слова и </a:t>
            </a:r>
            <a:r>
              <a:rPr lang="ru-RU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среднем роде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сгущённое кофе с молоком».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25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Всегда ли легко определить род?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  <p:bldP spid="24596" grpId="0" animBg="1"/>
      <p:bldP spid="10271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63" y="1285875"/>
            <a:ext cx="8643937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1" hangingPunct="1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ru-RU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Рояль, 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я, м.р.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Концертный рояль.</a:t>
            </a:r>
          </a:p>
          <a:p>
            <a:pPr marL="514350" indent="-514350" eaLnBrk="1" hangingPunct="1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ru-RU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Шампунь, 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я, м. р.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Хороший шампунь.</a:t>
            </a:r>
          </a:p>
          <a:p>
            <a:pPr marL="514350" indent="-514350" eaLnBrk="1" hangingPunct="1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ru-RU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Мозоль, 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и, ж.р.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Болезненная мозоль</a:t>
            </a:r>
          </a:p>
          <a:p>
            <a:pPr marL="514350" indent="-514350" eaLnBrk="1" hangingPunct="1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ru-RU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Бандероль,</a:t>
            </a: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- и, ж.р.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Большая бандероль.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25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Толковый словарь</a:t>
            </a:r>
          </a:p>
        </p:txBody>
      </p:sp>
      <p:pic>
        <p:nvPicPr>
          <p:cNvPr id="25611" name="Picture 11" descr="C:\Users\пользователь\Desktop\j788646_127564493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3857625"/>
            <a:ext cx="40513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500" y="1643063"/>
            <a:ext cx="8572500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2B2B2"/>
              </a:buClr>
              <a:buSzPct val="90000"/>
              <a:defRPr/>
            </a:pPr>
            <a:r>
              <a:rPr lang="ru-RU" sz="3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а) гений, умница, капризуля, рева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2B2B2"/>
              </a:buClr>
              <a:buSzPct val="90000"/>
              <a:defRPr/>
            </a:pPr>
            <a:r>
              <a:rPr lang="ru-RU" sz="3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б) </a:t>
            </a:r>
            <a:r>
              <a:rPr lang="ru-RU" sz="3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неряха</a:t>
            </a:r>
            <a:r>
              <a:rPr lang="ru-RU" sz="3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недотёпа, зануда, вредина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2B2B2"/>
              </a:buClr>
              <a:buSzPct val="90000"/>
              <a:defRPr/>
            </a:pPr>
            <a:r>
              <a:rPr lang="ru-RU" sz="3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в) зануда, красавица, молодец, жадина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2B2B2"/>
              </a:buClr>
              <a:buSzPct val="90000"/>
              <a:defRPr/>
            </a:pPr>
            <a:r>
              <a:rPr lang="ru-RU" sz="3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г) плакса, разиня, кривляка, сирота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57188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B2B2B2"/>
              </a:buClr>
              <a:buSzPct val="90000"/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каких строчках указаны слова        не только общего рода.</a:t>
            </a:r>
          </a:p>
        </p:txBody>
      </p:sp>
      <p:pic>
        <p:nvPicPr>
          <p:cNvPr id="7" name="Picture 10" descr="C:\Users\пользователь\Desktop\Новая папка\j5yju85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75" y="4071938"/>
            <a:ext cx="29337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94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928688" y="1714500"/>
            <a:ext cx="8072437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ru-RU" sz="2800" b="1" dirty="0">
                <a:solidFill>
                  <a:schemeClr val="bg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род имени существительного (кроме его падежного окончания) </a:t>
            </a:r>
            <a:r>
              <a:rPr lang="ru-RU" sz="2800" b="1" u="sng" dirty="0">
                <a:solidFill>
                  <a:schemeClr val="bg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указывают:</a:t>
            </a:r>
          </a:p>
          <a:p>
            <a:pPr marL="612000" indent="-324000" eaLnBrk="1" hangingPunct="1">
              <a:spcAft>
                <a:spcPts val="1200"/>
              </a:spcAft>
              <a:buFont typeface="+mj-lt"/>
              <a:buAutoNum type="arabicParenR"/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формы прилагательного: </a:t>
            </a:r>
            <a:r>
              <a:rPr lang="ru-RU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большой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стол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ru-RU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красная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ручка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ru-RU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широкое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окно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612000" indent="-324000" eaLnBrk="1" hangingPunct="1">
              <a:spcAft>
                <a:spcPts val="1200"/>
              </a:spcAft>
              <a:buFont typeface="+mj-lt"/>
              <a:buAutoNum type="arabicParenR"/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формы глагола: </a:t>
            </a:r>
            <a:r>
              <a:rPr lang="ru-RU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мальчик читал книгу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 </a:t>
            </a:r>
            <a:r>
              <a:rPr lang="ru-RU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девочка изучала язык.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747" name="WordArt 6"/>
          <p:cNvSpPr>
            <a:spLocks noChangeArrowheads="1" noChangeShapeType="1" noTextEdit="1"/>
          </p:cNvSpPr>
          <p:nvPr/>
        </p:nvSpPr>
        <p:spPr bwMode="auto">
          <a:xfrm rot="5400000">
            <a:off x="-1321593" y="1964531"/>
            <a:ext cx="3714750" cy="5000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i="1" kern="10" spc="-30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Вывод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63" y="357188"/>
            <a:ext cx="7715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Как мы определяем и выражаем род существительного?</a:t>
            </a:r>
          </a:p>
        </p:txBody>
      </p:sp>
      <p:pic>
        <p:nvPicPr>
          <p:cNvPr id="27652" name="Picture 4" descr="C:\Users\пользователь\Desktop\Новая папка\school210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4214813"/>
            <a:ext cx="28908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382588"/>
            <a:ext cx="8858250" cy="3508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ru-RU" sz="2400" b="1" u="sng" dirty="0">
                <a:solidFill>
                  <a:schemeClr val="bg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 многих слов трудно определить род.                                          </a:t>
            </a:r>
            <a:r>
              <a:rPr lang="ru-RU" sz="2400" b="1" dirty="0">
                <a:solidFill>
                  <a:schemeClr val="bg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 ним относятся существительные:</a:t>
            </a:r>
          </a:p>
          <a:p>
            <a:pPr marL="576000" indent="-324000" eaLnBrk="1" hangingPunct="1">
              <a:spcAft>
                <a:spcPts val="1200"/>
              </a:spcAft>
              <a:buFont typeface="+mj-lt"/>
              <a:buAutoNum type="arabicParenR"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мужского рода: </a:t>
            </a:r>
            <a:r>
              <a:rPr lang="ru-RU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толь, тюль, ботинок, табель, занавес, комментарий, корректив, овощ, погон, </a:t>
            </a:r>
            <a:r>
              <a:rPr lang="ru-RU" sz="2400" b="1" i="1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рельс, рояль, санаторий, профилакторий, зал, сленг</a:t>
            </a:r>
            <a:r>
              <a:rPr lang="ru-RU" sz="2400" b="1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576000" indent="-324000" eaLnBrk="1" hangingPunct="1">
              <a:spcAft>
                <a:spcPts val="1200"/>
              </a:spcAft>
              <a:buFont typeface="+mj-lt"/>
              <a:buAutoNum type="arabicParenR"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женского рода: </a:t>
            </a:r>
            <a:r>
              <a:rPr lang="ru-RU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бандероль, бакенбарда, туфля, тапка, простыня, мозоль, просека, расценка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</a:t>
            </a:r>
          </a:p>
          <a:p>
            <a:pPr marL="576000" indent="-324000" eaLnBrk="1" hangingPunct="1">
              <a:spcAft>
                <a:spcPts val="1200"/>
              </a:spcAft>
              <a:buFont typeface="+mj-lt"/>
              <a:buAutoNum type="arabicParenR"/>
              <a:defRPr/>
            </a:pPr>
            <a:r>
              <a:rPr lang="ru-RU" sz="24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среднего рода: </a:t>
            </a:r>
            <a:r>
              <a:rPr lang="ru-RU" sz="2400" b="1" i="1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полотенце, повидло, чучело, щупальце</a:t>
            </a:r>
            <a:r>
              <a:rPr lang="ru-RU" sz="2400" b="1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ru-RU" sz="2400" b="1" i="1" spc="-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438" y="4357688"/>
            <a:ext cx="5357812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Запомните данные слова! Употребление их в другом роде является грубым нарушением нормы!</a:t>
            </a:r>
          </a:p>
        </p:txBody>
      </p:sp>
      <p:pic>
        <p:nvPicPr>
          <p:cNvPr id="4" name="Picture 13" descr="C:\Users\пользователь\Desktop\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87825"/>
            <a:ext cx="3071834" cy="26701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6082" name="Picture 2" descr="C:\Users\пользователь\Desktop\Новая папка\th151h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3857625"/>
            <a:ext cx="26273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пользователь\Desktop\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87825"/>
            <a:ext cx="3071834" cy="2670175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4366" name="Group 30"/>
          <p:cNvGraphicFramePr>
            <a:graphicFrameLocks noGrp="1"/>
          </p:cNvGraphicFramePr>
          <p:nvPr>
            <p:ph idx="1"/>
          </p:nvPr>
        </p:nvGraphicFramePr>
        <p:xfrm>
          <a:off x="1643063" y="1428750"/>
          <a:ext cx="5929312" cy="3260725"/>
        </p:xfrm>
        <a:graphic>
          <a:graphicData uri="http://schemas.openxmlformats.org/drawingml/2006/table">
            <a:tbl>
              <a:tblPr/>
              <a:tblGrid>
                <a:gridCol w="2643187"/>
                <a:gridCol w="3286125"/>
              </a:tblGrid>
              <a:tr h="51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Мужской род</a:t>
                      </a:r>
                    </a:p>
                  </a:txBody>
                  <a:tcPr marL="91439" marR="91439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Женский род</a:t>
                      </a:r>
                    </a:p>
                  </a:txBody>
                  <a:tcPr marL="91439" marR="91439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Бык </a:t>
                      </a:r>
                    </a:p>
                  </a:txBody>
                  <a:tcPr marL="91439" marR="91439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Бычиха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L="91439" marR="91439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Петух </a:t>
                      </a:r>
                    </a:p>
                  </a:txBody>
                  <a:tcPr marL="91439" marR="91439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Петушиха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L="91439" marR="91439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Баран </a:t>
                      </a:r>
                    </a:p>
                  </a:txBody>
                  <a:tcPr marL="91439" marR="91439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Баранка </a:t>
                      </a:r>
                    </a:p>
                  </a:txBody>
                  <a:tcPr marL="91439" marR="91439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Слон </a:t>
                      </a:r>
                    </a:p>
                  </a:txBody>
                  <a:tcPr marL="91439" marR="91439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Слоныня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L="91439" marR="91439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Волк </a:t>
                      </a:r>
                    </a:p>
                  </a:txBody>
                  <a:tcPr marL="91439" marR="91439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Волкушка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 </a:t>
                      </a:r>
                    </a:p>
                  </a:txBody>
                  <a:tcPr marL="91439" marR="91439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Стул </a:t>
                      </a:r>
                    </a:p>
                  </a:txBody>
                  <a:tcPr marL="91439" marR="91439"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Стулка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L="91439" marR="91439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5911850" y="1966913"/>
            <a:ext cx="2160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корова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6000750" y="2395538"/>
            <a:ext cx="1871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курица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5929313" y="2828925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овца</a:t>
            </a:r>
          </a:p>
        </p:txBody>
      </p:sp>
      <p:sp>
        <p:nvSpPr>
          <p:cNvPr id="33824" name="Text Box 35"/>
          <p:cNvSpPr txBox="1">
            <a:spLocks noChangeArrowheads="1"/>
          </p:cNvSpPr>
          <p:nvPr/>
        </p:nvSpPr>
        <p:spPr bwMode="auto">
          <a:xfrm>
            <a:off x="6516688" y="4292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5929313" y="3324225"/>
            <a:ext cx="145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слониха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6029325" y="3757613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волчица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5572125" y="4252913"/>
            <a:ext cx="1949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табуретка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0" y="5072063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600" b="1" spc="-6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Род и пол животных сводится к замене имеющегося существительного мужского рода существительным 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женского рода иного корня: </a:t>
            </a:r>
            <a:r>
              <a:rPr lang="ru-RU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бык – корова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57188"/>
            <a:ext cx="9144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Исправьте ошибки. Подберите пару </a:t>
            </a:r>
          </a:p>
        </p:txBody>
      </p:sp>
      <p:pic>
        <p:nvPicPr>
          <p:cNvPr id="28710" name="Picture 38" descr="C:\Users\пользователь\Desktop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705225"/>
            <a:ext cx="1214437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9" descr="C:\Users\пользователь\Desktop\4c129b77e45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1071563"/>
            <a:ext cx="11239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2" name="Picture 40" descr="C:\Users\пользователь\Desktop\стул5 копия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2357438"/>
            <a:ext cx="13573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Picture 41" descr="C:\Users\пользователь\Desktop\x_35dda1d0 копия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13493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4" name="Picture 42" descr="C:\Users\пользователь\Desktop\76055153 копия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1071563"/>
            <a:ext cx="1389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5" name="Picture 43" descr="C:\Users\пользователь\Desktop\10378 копия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3911600"/>
            <a:ext cx="12858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4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4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1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пользователь\Desktop\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87825"/>
            <a:ext cx="3071834" cy="26701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1749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285750" y="928688"/>
            <a:ext cx="8643938" cy="450056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Поставьте на полях тетради «+», если отвечаете «ДА», если «НЕТ» , то «–»</a:t>
            </a:r>
          </a:p>
          <a:p>
            <a:pPr marL="576000" indent="-3240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Сможешь ли ты безошибочно найти в тексте имя существительное?</a:t>
            </a:r>
          </a:p>
          <a:p>
            <a:pPr marL="576000" indent="-3240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Сможешь ли ты определить род имен существительных?</a:t>
            </a:r>
          </a:p>
          <a:p>
            <a:pPr marL="576000" indent="-3240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Согласен ли ты, что в русском языке                        </a:t>
            </a:r>
            <a:r>
              <a:rPr lang="ru-RU" sz="2400" b="1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только два рода имен существительных?</a:t>
            </a:r>
          </a:p>
          <a:p>
            <a:pPr marL="576000" indent="-3240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 typeface="+mj-lt"/>
              <a:buAutoNum type="arabicPeriod"/>
              <a:defRPr/>
            </a:pPr>
            <a:r>
              <a:rPr lang="ru-RU" sz="2400" b="1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Можешь ли при определении рода                                   пользоваться словами- подсказками?</a:t>
            </a:r>
          </a:p>
          <a:p>
            <a:pPr marL="576000" indent="-324000" eaLnBrk="1" hangingPunct="1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 typeface="+mj-lt"/>
              <a:buAutoNum type="arabicPeriod"/>
              <a:defRPr/>
            </a:pPr>
            <a:r>
              <a:rPr lang="ru-RU" sz="2400" b="1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Сможешь ли ты определить род имен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существительных во                                      множественном числе?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5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Оцените свою работу на уроке.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9700" name="Picture 4" descr="C:\Users\пользователь\Desktop\Новая папка\yj6y2jk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90"/>
          <a:stretch>
            <a:fillRect/>
          </a:stretch>
        </p:blipFill>
        <p:spPr bwMode="auto">
          <a:xfrm>
            <a:off x="5929313" y="2571750"/>
            <a:ext cx="3357562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643188"/>
            <a:ext cx="48577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Параграф-94,</a:t>
            </a:r>
            <a:br>
              <a:rPr lang="ru-RU" sz="3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упражнение № 505.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88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Домашнее задание.</a:t>
            </a:r>
          </a:p>
        </p:txBody>
      </p:sp>
      <p:pic>
        <p:nvPicPr>
          <p:cNvPr id="30729" name="Picture 9" descr="D:\Под рукой\Мои обои\Всячина\Учитель и школа\25232105 копия.pn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48"/>
          <a:stretch>
            <a:fillRect/>
          </a:stretch>
        </p:blipFill>
        <p:spPr bwMode="auto">
          <a:xfrm>
            <a:off x="4500563" y="2500313"/>
            <a:ext cx="43656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24863" cy="409342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Литература.</a:t>
            </a:r>
          </a:p>
          <a:p>
            <a:pPr lvl="1" algn="just" eaLnBrk="1" hangingPunct="1">
              <a:spcAft>
                <a:spcPts val="1200"/>
              </a:spcAft>
              <a:buClr>
                <a:srgbClr val="000000"/>
              </a:buClr>
              <a:buFont typeface="Times New Roman" panose="02020603050405020304" pitchFamily="18" charset="0"/>
              <a:buAutoNum type="arabicParenR"/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5 класс. Учебник для общеобразовательных учреждений. Авторы-составители: 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Ладыженская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Т.А., Баранов М.Т., 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Тростенцова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Л.А. и др. – М.: Просвещение, 2009.</a:t>
            </a:r>
          </a:p>
          <a:p>
            <a:pPr lvl="1" algn="just" eaLnBrk="1" hangingPunct="1">
              <a:spcAft>
                <a:spcPts val="1200"/>
              </a:spcAft>
              <a:buClr>
                <a:srgbClr val="000000"/>
              </a:buClr>
              <a:buFont typeface="Times New Roman" panose="02020603050405020304" pitchFamily="18" charset="0"/>
              <a:buAutoNum type="arabicParenR"/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Таблицы и раздаточный материал по русскому языку для 5 класса. Баранов М.Т., 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Ладыженская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Т.А, 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Тростенцова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Л.А. и др. – М.: Просвещение, 2008.</a:t>
            </a:r>
          </a:p>
          <a:p>
            <a:pPr lvl="1" algn="just" eaLnBrk="1" hangingPunct="1">
              <a:spcAft>
                <a:spcPts val="1200"/>
              </a:spcAft>
              <a:buClr>
                <a:srgbClr val="000000"/>
              </a:buClr>
              <a:buFont typeface="Times New Roman" panose="02020603050405020304" pitchFamily="18" charset="0"/>
              <a:buAutoNum type="arabicParenR"/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5 класс. Поурочные планы по учебнику 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Т.А.Ладыженской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М.Т. Баранова и др. Автор – составитель И.В. Карасева. – Волгоград.: Учитель, 2007.</a:t>
            </a:r>
          </a:p>
          <a:p>
            <a:pPr lvl="1" algn="just" eaLnBrk="1" hangingPunct="1">
              <a:spcAft>
                <a:spcPts val="1200"/>
              </a:spcAft>
              <a:buClr>
                <a:srgbClr val="000000"/>
              </a:buClr>
              <a:buFont typeface="Times New Roman" panose="02020603050405020304" pitchFamily="18" charset="0"/>
              <a:buAutoNum type="arabicParenR"/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язык. Карточки-задания. 5 класс. Ларионова Л.Г. </a:t>
            </a: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714375"/>
            <a:ext cx="8045450" cy="2078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Проверка домашнего задания.</a:t>
            </a:r>
          </a:p>
          <a:p>
            <a:pPr marL="864000" indent="-342900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Объяснить орфограммы.</a:t>
            </a:r>
          </a:p>
          <a:p>
            <a:pPr marL="864000" indent="-342900" eaLnBrk="1" hangingPunct="1"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Работа по группам.</a:t>
            </a:r>
          </a:p>
        </p:txBody>
      </p:sp>
      <p:pic>
        <p:nvPicPr>
          <p:cNvPr id="18435" name="Picture 2" descr="C:\Users\пользователь\Desktop\Новая папка\t4h8y4j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2030413"/>
            <a:ext cx="5081587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953086_16814-700x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1000108"/>
            <a:ext cx="87293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пользователь\Desktop\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187849"/>
            <a:ext cx="3071834" cy="2670175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285720" y="2071678"/>
          <a:ext cx="8572560" cy="43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28625"/>
            <a:ext cx="678656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Повторим определение рода имён существительных.</a:t>
            </a:r>
          </a:p>
        </p:txBody>
      </p:sp>
      <p:pic>
        <p:nvPicPr>
          <p:cNvPr id="9" name="Picture 4" descr="http://s60.radikal.ru/i167/0809/09/2de75a8025ea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285750"/>
            <a:ext cx="27257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Users\пользователь\Desktop\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187825"/>
            <a:ext cx="3071834" cy="26701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14500"/>
            <a:ext cx="9144000" cy="6429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spc="-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Выпишите  существительные по родам</a:t>
            </a:r>
            <a:endParaRPr lang="ru-RU" sz="3200" b="1" i="1" spc="-7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4572000"/>
            <a:ext cx="8643938" cy="1924050"/>
          </a:xfrm>
        </p:spPr>
        <p:txBody>
          <a:bodyPr/>
          <a:lstStyle/>
          <a:p>
            <a:pPr algn="l" eaLnBrk="1" hangingPunct="1">
              <a:lnSpc>
                <a:spcPts val="3500"/>
              </a:lnSpc>
              <a:buFont typeface="Arial" charset="0"/>
              <a:buNone/>
              <a:defRPr/>
            </a:pPr>
            <a:r>
              <a:rPr lang="ru-RU" sz="3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Карандаш, одежда, ручка, печенье, тарелка, небо, станок, ключ, яйцо, подъезд, колесо, сосна, окно, морковь, тетрадь, человек, качество, дом, шампунь, капуста, мороженое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25" y="357188"/>
            <a:ext cx="8001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Определение рода имен существительных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63" y="2428875"/>
          <a:ext cx="8143875" cy="200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361"/>
                <a:gridCol w="4790514"/>
              </a:tblGrid>
              <a:tr h="66675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Мужской род</a:t>
                      </a:r>
                      <a:endParaRPr lang="ru-RU" sz="32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Женский род</a:t>
                      </a:r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Средний род</a:t>
                      </a:r>
                      <a:endParaRPr lang="ru-RU" sz="3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4" descr="http://s60.radikal.ru/i167/0809/09/2de75a8025e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1"/>
          <a:stretch>
            <a:fillRect/>
          </a:stretch>
        </p:blipFill>
        <p:spPr bwMode="auto">
          <a:xfrm>
            <a:off x="500063" y="214313"/>
            <a:ext cx="1831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36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9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88" y="357188"/>
            <a:ext cx="83581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Проверьте себя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625" y="1214438"/>
          <a:ext cx="8286750" cy="335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552"/>
                <a:gridCol w="5710198"/>
              </a:tblGrid>
              <a:tr h="1119187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Мужской род</a:t>
                      </a:r>
                      <a:endParaRPr lang="ru-RU" sz="28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anchor="ctr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19187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Женский род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anchor="ctr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19187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Средний род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anchor="ctr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http://img-fotki.yandex.ru/get/4404/ladyo2004.110/0_534c7_2f20d33e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929188"/>
            <a:ext cx="32861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00375" y="1285875"/>
            <a:ext cx="5715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Карандаш, ключ, станок, </a:t>
            </a:r>
            <a:r>
              <a:rPr lang="ru-RU" sz="2800" b="1" i="1" spc="-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человек, подъезд, дом, шампунь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75" y="2428875"/>
            <a:ext cx="5715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-100" dirty="0">
                <a:solidFill>
                  <a:srgbClr val="FF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Одежда, ручка, тарелка, сосна</a:t>
            </a:r>
            <a:r>
              <a:rPr lang="ru-RU" sz="2800" b="1" i="1" dirty="0">
                <a:solidFill>
                  <a:srgbClr val="FF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, морковь, тетрадь, капуста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00375" y="3546475"/>
            <a:ext cx="5715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itchFamily="18" charset="0"/>
              </a:rPr>
              <a:t>Печенье, качество, небо, колесо, яйцо, окно, мороженое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28625"/>
            <a:ext cx="764381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Решите «уравнения», подобрав </a:t>
            </a:r>
          </a:p>
          <a:p>
            <a:pPr algn="ctr" eaLnBrk="1" hangingPunct="1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вместо Х однокоренные существительные женского рода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2357438"/>
            <a:ext cx="8572500" cy="22780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90000"/>
              <a:buFont typeface="Wingdings" pitchFamily="2" charset="2"/>
              <a:buChar char="q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Пианист- пианистка = солист - </a:t>
            </a:r>
            <a:r>
              <a:rPr lang="ru-RU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х__________</a:t>
            </a:r>
            <a:endParaRPr lang="ru-RU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90000"/>
              <a:buFont typeface="Wingdings" pitchFamily="2" charset="2"/>
              <a:buChar char="q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Грек- гречанка = турок - </a:t>
            </a:r>
            <a:r>
              <a:rPr lang="ru-RU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х________________</a:t>
            </a:r>
            <a:endParaRPr lang="ru-RU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90000"/>
              <a:buFont typeface="Wingdings" pitchFamily="2" charset="2"/>
              <a:buChar char="q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Купец- купчиха = пловец – </a:t>
            </a:r>
            <a:r>
              <a:rPr lang="ru-RU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х_____________</a:t>
            </a:r>
            <a:endParaRPr lang="ru-RU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90000"/>
              <a:buFont typeface="Wingdings" pitchFamily="2" charset="2"/>
              <a:buChar char="q"/>
              <a:defRPr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Артист- артистка = машинист – </a:t>
            </a:r>
            <a:r>
              <a:rPr lang="ru-RU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х_________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572250" y="2357438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солистка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357813" y="2928938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турчанка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786438" y="3500438"/>
            <a:ext cx="335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800" b="1" i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пловчиха – </a:t>
            </a:r>
            <a:r>
              <a:rPr lang="ru-RU" sz="2400" b="1" i="1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разгов</a:t>
            </a:r>
            <a:r>
              <a:rPr lang="ru-RU" sz="2400" b="1" i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ru-RU" sz="2800" b="1" i="1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72250" y="4071938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800" b="1" i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машинистка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86063" y="5072063"/>
            <a:ext cx="600075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chemeClr val="bg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Обозначьте суффикс, образующий новое слово</a:t>
            </a:r>
            <a:r>
              <a:rPr lang="ru-RU" sz="2000" b="1" i="1" dirty="0">
                <a:solidFill>
                  <a:schemeClr val="bg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</a:p>
        </p:txBody>
      </p:sp>
      <p:pic>
        <p:nvPicPr>
          <p:cNvPr id="21513" name="Picture 9" descr="C:\Users\пользователь\Desktop\question-mar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214313"/>
            <a:ext cx="173831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2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92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пользователь\Desktop\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87825"/>
            <a:ext cx="3071834" cy="26701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 rot="21391128">
            <a:off x="469900" y="1909763"/>
            <a:ext cx="65008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Быстро встали, улыбнулись,</a:t>
            </a:r>
          </a:p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Выше –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выше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потянулись.</a:t>
            </a:r>
          </a:p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Ну –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плечи  распрямите,</a:t>
            </a:r>
          </a:p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Поднимите, опустите.</a:t>
            </a:r>
          </a:p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Вправо, влево повернитесь,</a:t>
            </a:r>
          </a:p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Рук коленями коснитесь.</a:t>
            </a:r>
          </a:p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Сели, встали. Сели, встали.</a:t>
            </a:r>
          </a:p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на месте побежали.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42938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Физкультминутка</a:t>
            </a:r>
          </a:p>
        </p:txBody>
      </p:sp>
      <p:pic>
        <p:nvPicPr>
          <p:cNvPr id="5" name="Picture 3" descr="http://www.gmcit.murmansk.ru/text/bit/2009/134/index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2728">
            <a:off x="5721306" y="1918338"/>
            <a:ext cx="3042096" cy="363757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5" descr="Картинка 2 из 64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765" y="500042"/>
            <a:ext cx="452254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643438" y="285750"/>
            <a:ext cx="4286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3500"/>
              </a:lnSpc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Определите род данных имён </a:t>
            </a:r>
            <a:r>
              <a:rPr lang="ru-RU" sz="3200" b="1" i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существительных?</a:t>
            </a:r>
          </a:p>
          <a:p>
            <a:pPr algn="ctr" eaLnBrk="1" hangingPunct="1">
              <a:lnSpc>
                <a:spcPts val="3500"/>
              </a:lnSpc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Он или она? </a:t>
            </a:r>
          </a:p>
          <a:p>
            <a:pPr algn="ctr" eaLnBrk="1" hangingPunct="1">
              <a:lnSpc>
                <a:spcPts val="3500"/>
              </a:lnSpc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Мой или моя?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43438" y="2428875"/>
            <a:ext cx="417512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  <a:defRPr/>
            </a:pP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lnSpc>
                <a:spcPts val="2700"/>
              </a:lnSpc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Эти слова называются 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словами общего рода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и «приобретают» они мужской или женский род только в контексте.</a:t>
            </a:r>
          </a:p>
          <a:p>
            <a:pPr eaLnBrk="1" hangingPunct="1">
              <a:lnSpc>
                <a:spcPts val="2700"/>
              </a:lnSpc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lnSpc>
                <a:spcPts val="2700"/>
              </a:lnSpc>
              <a:defRPr/>
            </a:pP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ts val="2700"/>
              </a:lnSpc>
              <a:spcBef>
                <a:spcPct val="50000"/>
              </a:spcBef>
              <a:defRPr/>
            </a:pP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6629" name="Picture 7" descr="C:\Users\пользователь\Desktop\Новая папка\5uik5u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556125"/>
            <a:ext cx="33575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3079" grpId="0"/>
    </p:bld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1072</TotalTime>
  <Words>725</Words>
  <Application>Microsoft Office PowerPoint</Application>
  <PresentationFormat>Экран (4:3)</PresentationFormat>
  <Paragraphs>139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Слои</vt:lpstr>
      <vt:lpstr>Презентация PowerPoint</vt:lpstr>
      <vt:lpstr>Презентация PowerPoint</vt:lpstr>
      <vt:lpstr>Презентация PowerPoint</vt:lpstr>
      <vt:lpstr>Презентация PowerPoint</vt:lpstr>
      <vt:lpstr>Выпишите  существительные по родам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Параграф-94,  упражнение № 505.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5 классе. Род имён существительных.</dc:title>
  <dc:creator>Монгуш Владимир</dc:creator>
  <cp:lastModifiedBy>Вероника</cp:lastModifiedBy>
  <cp:revision>82</cp:revision>
  <dcterms:created xsi:type="dcterms:W3CDTF">2012-03-08T01:03:02Z</dcterms:created>
  <dcterms:modified xsi:type="dcterms:W3CDTF">2015-12-14T11:08:22Z</dcterms:modified>
</cp:coreProperties>
</file>