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63" r:id="rId4"/>
    <p:sldId id="268" r:id="rId5"/>
    <p:sldId id="269" r:id="rId6"/>
    <p:sldId id="264" r:id="rId7"/>
    <p:sldId id="265" r:id="rId8"/>
    <p:sldId id="266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A56B-4811-41A8-94D0-6E49F9F671DC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F0EF-7DFE-4D10-B7E3-23772FF7FA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A56B-4811-41A8-94D0-6E49F9F671DC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F0EF-7DFE-4D10-B7E3-23772FF7FA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A56B-4811-41A8-94D0-6E49F9F671DC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F0EF-7DFE-4D10-B7E3-23772FF7FA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D55F-BF77-4213-B715-B78B223718A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A56B-4811-41A8-94D0-6E49F9F671DC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F0EF-7DFE-4D10-B7E3-23772FF7FA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A56B-4811-41A8-94D0-6E49F9F671DC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F0EF-7DFE-4D10-B7E3-23772FF7FA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A56B-4811-41A8-94D0-6E49F9F671DC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F0EF-7DFE-4D10-B7E3-23772FF7FA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A56B-4811-41A8-94D0-6E49F9F671DC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F0EF-7DFE-4D10-B7E3-23772FF7FA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A56B-4811-41A8-94D0-6E49F9F671DC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F0EF-7DFE-4D10-B7E3-23772FF7FA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A56B-4811-41A8-94D0-6E49F9F671DC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F0EF-7DFE-4D10-B7E3-23772FF7FA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A56B-4811-41A8-94D0-6E49F9F671DC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6F0EF-7DFE-4D10-B7E3-23772FF7FA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A56B-4811-41A8-94D0-6E49F9F671DC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76F0EF-7DFE-4D10-B7E3-23772FF7FAB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B1A56B-4811-41A8-94D0-6E49F9F671DC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76F0EF-7DFE-4D10-B7E3-23772FF7FAB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edu.ru/" TargetMode="External"/><Relationship Id="rId2" Type="http://schemas.openxmlformats.org/officeDocument/2006/relationships/hyperlink" Target="http://www.zakonprost.ru/content/base/part/71846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04813"/>
            <a:ext cx="8229600" cy="5976937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6563" y="2636912"/>
            <a:ext cx="694164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Организация образовательного процесса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условиях введения ФГОС </a:t>
            </a:r>
            <a:r>
              <a:rPr lang="ru-RU" sz="2800" b="1" dirty="0" smtClean="0">
                <a:solidFill>
                  <a:srgbClr val="C00000"/>
                </a:solidFill>
              </a:rPr>
              <a:t>ООО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</p:txBody>
      </p:sp>
      <p:pic>
        <p:nvPicPr>
          <p:cNvPr id="3074" name="Picture 2" descr="F:\Фото\ДЛЯ КОНФЕРЕНЦИИ\ФГОС\1_2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404664"/>
            <a:ext cx="4032448" cy="165948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494603" y="4869160"/>
            <a:ext cx="36493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Шайдурова Валентина Федоровна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Учитель английского языка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ГБОУ «Школа №106»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Санкт-Петербург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2015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Традиционные типы уроков</a:t>
            </a:r>
          </a:p>
        </p:txBody>
      </p:sp>
      <p:sp>
        <p:nvSpPr>
          <p:cNvPr id="1751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Вводный урок;</a:t>
            </a:r>
          </a:p>
          <a:p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изучения нового материала;</a:t>
            </a:r>
          </a:p>
          <a:p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закрепления знаний и умений;</a:t>
            </a:r>
          </a:p>
          <a:p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Обобщающий урок;</a:t>
            </a:r>
          </a:p>
          <a:p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контроля знаний;</a:t>
            </a:r>
          </a:p>
          <a:p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Комбинированный урок;</a:t>
            </a:r>
          </a:p>
          <a:p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работы над ошибками.</a:t>
            </a:r>
          </a:p>
          <a:p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3140968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Предметно-классно-урочная 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обучения</a:t>
            </a:r>
            <a:b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(вопросы для обсуждения в группах)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555" name="Текст 2"/>
          <p:cNvSpPr>
            <a:spLocks noGrp="1"/>
          </p:cNvSpPr>
          <p:nvPr>
            <p:ph type="body" sz="half" idx="1"/>
          </p:nvPr>
        </p:nvSpPr>
        <p:spPr>
          <a:xfrm>
            <a:off x="755576" y="2996952"/>
            <a:ext cx="4038600" cy="1468760"/>
          </a:xfrm>
        </p:spPr>
        <p:txBody>
          <a:bodyPr>
            <a:normAutofit fontScale="77500" lnSpcReduction="20000"/>
          </a:bodyPr>
          <a:lstStyle/>
          <a:p>
            <a:pPr algn="ctr">
              <a:buFont typeface="Arial" charset="0"/>
              <a:buNone/>
            </a:pPr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Преимущества</a:t>
            </a:r>
          </a:p>
          <a:p>
            <a:pPr algn="ctr">
              <a:buFont typeface="Arial" charset="0"/>
              <a:buNone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предметно-классно-урочной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 обучения</a:t>
            </a:r>
            <a:endParaRPr lang="ru-RU" alt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????</a:t>
            </a: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556" name="Содержимое 3"/>
          <p:cNvSpPr>
            <a:spLocks noGrp="1"/>
          </p:cNvSpPr>
          <p:nvPr>
            <p:ph sz="half" idx="2"/>
          </p:nvPr>
        </p:nvSpPr>
        <p:spPr>
          <a:xfrm>
            <a:off x="4860032" y="2852936"/>
            <a:ext cx="4038600" cy="1036712"/>
          </a:xfrm>
        </p:spPr>
        <p:txBody>
          <a:bodyPr>
            <a:noAutofit/>
          </a:bodyPr>
          <a:lstStyle/>
          <a:p>
            <a:pPr algn="ctr">
              <a:buFont typeface="Arial" charset="0"/>
              <a:buNone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Недостатки</a:t>
            </a:r>
          </a:p>
          <a:p>
            <a:pPr algn="ctr">
              <a:buFont typeface="Arial" charset="0"/>
              <a:buNone/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Предметно-классно-урочная </a:t>
            </a:r>
            <a:b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 обучения</a:t>
            </a:r>
          </a:p>
          <a:p>
            <a:pPr algn="ctr">
              <a:buFont typeface="Arial" charset="0"/>
              <a:buNone/>
            </a:pP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???</a:t>
            </a:r>
          </a:p>
        </p:txBody>
      </p:sp>
      <p:pic>
        <p:nvPicPr>
          <p:cNvPr id="5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8058" y="1"/>
            <a:ext cx="1555942" cy="764703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Современный подход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Определение, какое место занимает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урок</a:t>
            </a:r>
            <a:b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рамках изучаемой темы. </a:t>
            </a:r>
            <a:b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alt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постановки проблемы.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alt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изучения нового явления (события, правила, закона и т.п.)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обучения какому-то способу деятельности.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подготовки к самостоятельному изучению учебного материала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alt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систематизации и обобщения изученного материала.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alt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Контрольный урок.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alt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анализа достижений и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ошибок</a:t>
            </a:r>
            <a:endParaRPr lang="ru-RU" alt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8058" y="1"/>
            <a:ext cx="1555942" cy="764703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Компоненты урока (структура) на основе деятельностного подхода </a:t>
            </a:r>
            <a:endParaRPr lang="ru-RU" alt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16832"/>
            <a:ext cx="8640763" cy="4267200"/>
          </a:xfrm>
        </p:spPr>
        <p:txBody>
          <a:bodyPr/>
          <a:lstStyle/>
          <a:p>
            <a:pPr marL="457200" indent="-457200" algn="just"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Мотивационный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(постановка учебной задачи, создание учебной ситуации, актуализация ЗУН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организация деятельности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(самостоятельная работа и работа в группах, создание ситуации успеха, учебные действия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Рефлексия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(самооценка и самоконтроль, обучение рефлексии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ru-RU" dirty="0"/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8058" y="1"/>
            <a:ext cx="1555942" cy="764703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Объект 2"/>
          <p:cNvSpPr>
            <a:spLocks noGrp="1"/>
          </p:cNvSpPr>
          <p:nvPr>
            <p:ph idx="4294967295"/>
          </p:nvPr>
        </p:nvSpPr>
        <p:spPr>
          <a:xfrm>
            <a:off x="539552" y="1412776"/>
            <a:ext cx="8229600" cy="352839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ru-RU" altLang="ru-RU" sz="59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altLang="ru-RU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Рекомендуется </a:t>
            </a:r>
            <a:r>
              <a:rPr lang="ru-RU" sz="5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менее 20% учебных часов</a:t>
            </a:r>
            <a:r>
              <a:rPr lang="ru-RU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основным предметам проводить</a:t>
            </a:r>
            <a:r>
              <a:rPr lang="ru-RU" sz="5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8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формате  неурочных учебных  занятий :</a:t>
            </a:r>
          </a:p>
          <a:p>
            <a:pPr>
              <a:buNone/>
            </a:pPr>
            <a:endParaRPr lang="ru-RU" altLang="ru-RU" sz="7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altLang="ru-RU" sz="7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отличаются  от  предметно-классно-урочной системы </a:t>
            </a:r>
          </a:p>
          <a:p>
            <a:pPr algn="ctr">
              <a:buNone/>
            </a:pPr>
            <a:r>
              <a:rPr lang="ru-RU" altLang="ru-RU" sz="7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продолжительностью</a:t>
            </a:r>
          </a:p>
          <a:p>
            <a:pPr algn="ctr">
              <a:buNone/>
            </a:pPr>
            <a:r>
              <a:rPr lang="ru-RU" altLang="ru-RU" sz="7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характером деятельности</a:t>
            </a:r>
          </a:p>
          <a:p>
            <a:pPr algn="ctr">
              <a:buNone/>
            </a:pPr>
            <a:r>
              <a:rPr lang="ru-RU" altLang="ru-RU" sz="7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sz="7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7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организацией рабочих </a:t>
            </a:r>
            <a:r>
              <a:rPr lang="ru-RU" altLang="ru-RU" sz="7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</a:t>
            </a:r>
          </a:p>
          <a:p>
            <a:pPr algn="ctr">
              <a:buNone/>
            </a:pPr>
            <a:r>
              <a:rPr lang="ru-RU" altLang="ru-RU" sz="7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местом </a:t>
            </a:r>
            <a:r>
              <a:rPr lang="ru-RU" altLang="ru-RU" sz="7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проведения и пр.</a:t>
            </a:r>
            <a:r>
              <a:rPr lang="ru-RU" altLang="ru-RU" sz="7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7400" b="1" dirty="0" smtClean="0">
              <a:solidFill>
                <a:srgbClr val="C00000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buNone/>
            </a:pPr>
            <a:endParaRPr lang="ru-RU" alt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alt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8058" y="1"/>
            <a:ext cx="1555942" cy="764703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467543" y="1628799"/>
            <a:ext cx="8497069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3"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урок-мастерская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урок-презентация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урок-дебаты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урок-диспут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урок-дискуссия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урок-игра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урок-экскурсия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урок-путешествие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урок-прогулка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урок-спектакль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урок-семинар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урок-исследование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урок-клуб</a:t>
            </a:r>
          </a:p>
          <a:p>
            <a:pPr algn="just" eaLnBrk="1" hangingPunct="1">
              <a:defRPr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урок-интервью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урок-репортаж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урок-пресс-конференция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урок-выставка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урок-конкурс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урок-соревнование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урок-викторина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урок-подарок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урок-праздник  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урок-смотр знаний 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урок-конференция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урок-«живая газета»</a:t>
            </a:r>
          </a:p>
          <a:p>
            <a:pPr algn="just" eaLnBrk="1" hangingPunct="1">
              <a:defRPr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урок-портрет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​ урок-лаборатория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​ урок-консультация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​ урок-моделирование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​ урок-рефлексия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​ урок-форум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​  урок-панорама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урок-проект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урок-инсценирование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урок- мозговой штурм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урок вопросов и   ответов</a:t>
            </a:r>
          </a:p>
          <a:p>
            <a:pPr algn="just" eaLnBrk="1" hangingPunct="1"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урок ученик - ученику</a:t>
            </a:r>
          </a:p>
          <a:p>
            <a:pPr algn="just" eaLnBrk="1" hangingPunct="1">
              <a:defRPr/>
            </a:pP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161795" name="TextBox 6"/>
          <p:cNvSpPr txBox="1">
            <a:spLocks noChangeArrowheads="1"/>
          </p:cNvSpPr>
          <p:nvPr/>
        </p:nvSpPr>
        <p:spPr bwMode="auto">
          <a:xfrm>
            <a:off x="539552" y="0"/>
            <a:ext cx="813593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Какие формы уроков наиболее подходят </a:t>
            </a:r>
          </a:p>
          <a:p>
            <a:pPr algn="ctr" eaLnBrk="1" hangingPunct="1"/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использования в старшей школе?</a:t>
            </a:r>
          </a:p>
          <a:p>
            <a:pPr algn="ctr" eaLnBrk="1" hangingPunct="1"/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еще формы Вы можете предложить?</a:t>
            </a:r>
          </a:p>
          <a:p>
            <a:pPr algn="ctr" eaLnBrk="1" hangingPunct="1"/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обсуждение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парах)  </a:t>
            </a:r>
          </a:p>
          <a:p>
            <a:pPr algn="ctr" eaLnBrk="1" hangingPunct="1"/>
            <a:endParaRPr lang="ru-RU" alt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8058" y="1"/>
            <a:ext cx="1555942" cy="764703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Заголовок 1"/>
          <p:cNvSpPr>
            <a:spLocks noGrp="1"/>
          </p:cNvSpPr>
          <p:nvPr>
            <p:ph type="title"/>
          </p:nvPr>
        </p:nvSpPr>
        <p:spPr>
          <a:xfrm>
            <a:off x="395288" y="1484313"/>
            <a:ext cx="8229600" cy="4824412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sp>
        <p:nvSpPr>
          <p:cNvPr id="163843" name="TextBox 3"/>
          <p:cNvSpPr txBox="1">
            <a:spLocks noChangeArrowheads="1"/>
          </p:cNvSpPr>
          <p:nvPr/>
        </p:nvSpPr>
        <p:spPr bwMode="auto">
          <a:xfrm>
            <a:off x="468313" y="1125538"/>
            <a:ext cx="82804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>
              <a:solidFill>
                <a:srgbClr val="002060"/>
              </a:solidFill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«Музейно-эрудиционный» тип: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гостиная, экспедиция, экскурсия, викторина, клуб. Основное назначение: работа с эрудицией, общей осведомленностью, с приобщением к культурному контексту предметного знания, получение опыта содержательной коммуникации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Тренинг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Основное назначение: работа с навыками и умениями, внутренними ресурсами, с «личностным ростом» – тренировка вычислительных навыков, грамотного (понимающего, смыслового) чтения, тренинг коммуникативных умений, тренинг групповой сплоченности и т.д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«Продуктивно-творческий» тип: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студия, мастерская, театр. Основное назначение: работа с продуктивными видами деятельности, с техниками и способами самовыражения, в которых создаются авторские тексты и произведения искусства: рисунки, музыкальные композиции, скульптуры, видеоролики и т.д.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44" name="TextBox 6"/>
          <p:cNvSpPr txBox="1">
            <a:spLocks noChangeArrowheads="1"/>
          </p:cNvSpPr>
          <p:nvPr/>
        </p:nvSpPr>
        <p:spPr bwMode="auto">
          <a:xfrm>
            <a:off x="539750" y="476250"/>
            <a:ext cx="81359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 В подростковой школе можно выделить пять типов учебной работы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которые в настоящее время помещены в традиционный урок:</a:t>
            </a:r>
          </a:p>
          <a:p>
            <a:pPr algn="ctr"/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1"/>
            <a:ext cx="1259632" cy="619075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836712"/>
            <a:ext cx="1366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1988840"/>
            <a:ext cx="59177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http://www.zakonprost.ru/content/base/part/718464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http://dogm.mos.ru/legislation/lawacts/910066/</a:t>
            </a: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https://openedu.ru/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А.М.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Голдин . «Образование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2.0: модный термин или новое содержание?»</a:t>
            </a: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72816" y="188640"/>
            <a:ext cx="3223323" cy="1584176"/>
          </a:xfrm>
          <a:prstGeom prst="ellipse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47664" y="2348880"/>
            <a:ext cx="5814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Федеральный государственный образовательный стандарт    основного общего образования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1331640" y="3501008"/>
            <a:ext cx="6120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Распоряжение правительства РФ от 7 сентября 2010 «План действий по модернизации общего образования на 2011 - 2015 годы.»</a:t>
            </a:r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133164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О.Е.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Лебедев. «Проблемы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дидактической системы «Школы ступеней»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</TotalTime>
  <Words>303</Words>
  <Application>Microsoft Office PowerPoint</Application>
  <PresentationFormat>On-screen Show (4:3)</PresentationFormat>
  <Paragraphs>122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     </vt:lpstr>
      <vt:lpstr>Традиционные типы уроков</vt:lpstr>
      <vt:lpstr>     Предметно-классно-урочная  система обучения  (вопросы для обсуждения в группах)    </vt:lpstr>
      <vt:lpstr>Современный подход.  Определение, какое место занимает урок  в рамках изучаемой темы.   </vt:lpstr>
      <vt:lpstr>Компоненты урока (структура) на основе деятельностного подхода </vt:lpstr>
      <vt:lpstr>Slide 6</vt:lpstr>
      <vt:lpstr>Slide 7</vt:lpstr>
      <vt:lpstr>   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acer</dc:creator>
  <cp:lastModifiedBy>acer</cp:lastModifiedBy>
  <cp:revision>12</cp:revision>
  <dcterms:created xsi:type="dcterms:W3CDTF">2015-12-23T13:05:19Z</dcterms:created>
  <dcterms:modified xsi:type="dcterms:W3CDTF">2015-12-23T15:02:23Z</dcterms:modified>
</cp:coreProperties>
</file>