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7" r:id="rId3"/>
    <p:sldId id="266" r:id="rId4"/>
    <p:sldId id="264" r:id="rId5"/>
    <p:sldId id="265" r:id="rId6"/>
    <p:sldId id="267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9013F-BEA6-497E-AFF6-FC8E95A7BAA3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655E2-8183-4AA1-A1C2-4D2544662E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CD9DAA-C8D5-468F-9F5F-A192FAD62422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293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EBAB5F-A974-45B9-AFC4-31177888B6F5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D72D2-9021-4F44-BC64-65E2A05D3C8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edu.ru/" TargetMode="External"/><Relationship Id="rId2" Type="http://schemas.openxmlformats.org/officeDocument/2006/relationships/hyperlink" Target="http://www.zakonprost.ru/content/base/part/71846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597693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5146" y="2636912"/>
            <a:ext cx="67644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 обучающихся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условиях реализации ФГОС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</p:txBody>
      </p:sp>
      <p:pic>
        <p:nvPicPr>
          <p:cNvPr id="3074" name="Picture 2" descr="F:\Фото\ДЛЯ КОНФЕРЕНЦИИ\ФГОС\1_2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04664"/>
            <a:ext cx="4032448" cy="165948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64088" y="4941168"/>
            <a:ext cx="36493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Шайдурова Валентина Федоровна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Учитель английского языка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ГБОУ «Школа №106»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Санкт-Петербург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2015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7736" y="0"/>
            <a:ext cx="2376264" cy="1167869"/>
          </a:xfrm>
          <a:prstGeom prst="ellipse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556792"/>
            <a:ext cx="868628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неурочная деятельность в рамках реализации ФГОС НОО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существляется  в формах, отличных от классно-урочной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аправлена на достижение планируемых результатов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освоения  основной образовательной программы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общего образования.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Box 1"/>
          <p:cNvSpPr txBox="1">
            <a:spLocks noChangeArrowheads="1"/>
          </p:cNvSpPr>
          <p:nvPr/>
        </p:nvSpPr>
        <p:spPr bwMode="auto">
          <a:xfrm>
            <a:off x="900113" y="188913"/>
            <a:ext cx="75596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ФГОС ООО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организации внеурочной деятельности</a:t>
            </a:r>
          </a:p>
        </p:txBody>
      </p:sp>
      <p:sp>
        <p:nvSpPr>
          <p:cNvPr id="183299" name="TextBox 3"/>
          <p:cNvSpPr txBox="1">
            <a:spLocks noChangeArrowheads="1"/>
          </p:cNvSpPr>
          <p:nvPr/>
        </p:nvSpPr>
        <p:spPr bwMode="auto">
          <a:xfrm>
            <a:off x="179388" y="1341438"/>
            <a:ext cx="87852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внеурочной деятельности обеспечивает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учет индивидуальных особенностей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потребностей обучающихся через организацию внеурочной деятельности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В целях обеспечения индивидуальных потребностей обучающихся в основной образовательной программе основного общего образования предусматриваются:</a:t>
            </a:r>
          </a:p>
          <a:p>
            <a:pPr marL="457200" indent="-457200"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- учебные курсы, обеспечивающие различные интересы обучающихся, в том числе этнокультурные;</a:t>
            </a:r>
          </a:p>
          <a:p>
            <a:pPr marL="457200" indent="-457200"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- 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деятельность.</a:t>
            </a:r>
          </a:p>
          <a:p>
            <a:pPr marL="457200" indent="-457200" algn="just">
              <a:buFont typeface="Wingdings" pitchFamily="2" charset="2"/>
              <a:buChar char="ü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внеурочной деятельности определяет состав и структуру направлений, формы организации, объем внеурочной деятельности на уровне основного общего образования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учетом интересов обучающихся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возможностей организации, осуществляющей образовательную деятельность.</a:t>
            </a:r>
          </a:p>
          <a:p>
            <a:pPr marL="457200" indent="-457200" algn="just"/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395288" y="549275"/>
            <a:ext cx="8229600" cy="1009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курсов внеурочной деятельности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должны содержать: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251" name="Text Box 2"/>
          <p:cNvSpPr txBox="1">
            <a:spLocks noChangeArrowheads="1"/>
          </p:cNvSpPr>
          <p:nvPr/>
        </p:nvSpPr>
        <p:spPr bwMode="auto">
          <a:xfrm>
            <a:off x="0" y="1412875"/>
            <a:ext cx="9144000" cy="544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 пояснительную записку, в которой конкретизируются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уровня общего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учётом специфики курса внеурочной деятельности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 общую характеристику курса внеурочной деятельности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 личностные и метапредметные результаты освоения курса внеурочной деятельности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 содержание курса внеурочной деятельности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5) тематическое планирование с определением основных видов внеурочной деятельности обучающихся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6) описание учебно-методического и материально-технического обеспечения курса внеурочной деятельности.</a:t>
            </a: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r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just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1313" algn="ctr">
              <a:lnSpc>
                <a:spcPct val="80000"/>
              </a:lnSpc>
              <a:spcBef>
                <a:spcPts val="3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extBox 1"/>
          <p:cNvSpPr txBox="1">
            <a:spLocks noChangeArrowheads="1"/>
          </p:cNvSpPr>
          <p:nvPr/>
        </p:nvSpPr>
        <p:spPr bwMode="auto">
          <a:xfrm>
            <a:off x="250825" y="0"/>
            <a:ext cx="8713788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внеурочной деятельности представляет собой описание целостной системы функционирования образовательной организации в сфере внеурочной деятельности и включает: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план организации деятельности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ученических сообществ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(подростковых коллективов), в том числе ученических классов, разновозрастных объединений по интересам, клубов, детских, подростковых и юношеских общественных объединений, организаций и т. д.;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план внеурочной деятельности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учебным предметам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программы (предметные кружки, факультативы, ученические научные общества, школьные олимпиады по учебным предметам программы основной школы, предметные недели и т. д.);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план организационного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обеспечения учебной деятельности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(ведение организационной и учебной документации, организационные собрания, взаимодействие с родителями по обеспечению успешной реализации образовательной программы и т. д.);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план работы по организации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педагогической поддержки обучающихся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(проектирование индивидуальных образовательных маршрутов, работа тьюторов, педагогов-психологов);</a:t>
            </a: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план работы по обеспечению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благополучия обучающихся в пространстве общеобразовательной школы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(безопасности жизни и здоровья школьников, безопасных межличностных отношений в учебных группах, профилактики неуспеваемости, профилактики различных рисков, возникающих в процессе взаимодействия школьника с окружающей средой, социальной защиты учащихся); </a:t>
            </a:r>
          </a:p>
          <a:p>
            <a:pPr algn="just">
              <a:buFontTx/>
              <a:buChar char="-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 воспитательных мероприятий и 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</a:p>
          <a:p>
            <a:pPr algn="r"/>
            <a:r>
              <a:rPr lang="ru-RU" sz="1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вопросам введения федерального государственного образовательного стандарта основного общего образования. Письмо от 07 августа 2015 года № 08-1228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Box 1"/>
          <p:cNvSpPr txBox="1">
            <a:spLocks noChangeArrowheads="1"/>
          </p:cNvSpPr>
          <p:nvPr/>
        </p:nvSpPr>
        <p:spPr bwMode="auto">
          <a:xfrm>
            <a:off x="900113" y="188913"/>
            <a:ext cx="75596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организации внеурочной деятельности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980728"/>
            <a:ext cx="8642350" cy="98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Внеурочные занятия</a:t>
            </a:r>
          </a:p>
          <a:p>
            <a:pPr algn="just">
              <a:defRPr/>
            </a:pP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defRPr/>
            </a:pPr>
            <a:endParaRPr 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348" name="TextBox 8"/>
          <p:cNvSpPr txBox="1">
            <a:spLocks noChangeArrowheads="1"/>
          </p:cNvSpPr>
          <p:nvPr/>
        </p:nvSpPr>
        <p:spPr bwMode="auto">
          <a:xfrm>
            <a:off x="467544" y="1412776"/>
            <a:ext cx="3816350" cy="440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Регулярные/линейные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Секции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Клубы (поисковый, дискуссионный, интеллектуальный, туристический, экологический и пр.)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Кружки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Студии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Мастерские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 в центрах (медиацентр)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Детские общественные объединения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Школьная газета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Классные часы</a:t>
            </a:r>
          </a:p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Занятия в группе продленного дня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08" y="1412776"/>
            <a:ext cx="4499992" cy="6586418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algn="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Нерегулярные/</a:t>
            </a:r>
          </a:p>
          <a:p>
            <a:pPr algn="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нелинейные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Походы выходного дня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Дни памяти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Общешкольный день здоровья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(спортивные, интеллектуальные, деловые и пр.)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Турниры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Конкурсы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Предметные недели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Праздники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Акции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Линейки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Церемонии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Проекты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Субботники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Экспедиции</a:t>
            </a: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Фестивали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Марафоны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Концерты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Спектакли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Гостиные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Викторины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Дебаты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Дискуссии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Встречи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Выставки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Экскурсии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 по станциям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КТД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Ярмарки</a:t>
            </a: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836712"/>
            <a:ext cx="136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1988840"/>
            <a:ext cx="591773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http://www.zakonprost.ru/content/base/part/718464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http://dogm.mos.ru/legislation/lawacts/910066/</a:t>
            </a: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https://openedu.ru/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А.М.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Голдин . «Образование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2.0: модный термин или новое содержание?»</a:t>
            </a:r>
          </a:p>
          <a:p>
            <a:pPr>
              <a:buFontTx/>
              <a:buChar char="-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:\Фото\ДЛЯ КОНФЕРЕНЦИИ\ФГОС\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72816" y="188640"/>
            <a:ext cx="3223323" cy="1584176"/>
          </a:xfrm>
          <a:prstGeom prst="ellipse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2348880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Федеральный государственный образовательный стандарт    основного общего образования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1331640" y="350100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Распоряжение правительства РФ от 7 сентября 2010 «План действий по модернизации общего образования на 2011 - 2015 годы.»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33164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О.Е.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Лебедев. «Проблемы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дидактической системы «Школы ступеней»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219</Words>
  <Application>Microsoft Office PowerPoint</Application>
  <PresentationFormat>On-screen Show (4:3)</PresentationFormat>
  <Paragraphs>134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 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acer</dc:creator>
  <cp:lastModifiedBy>acer</cp:lastModifiedBy>
  <cp:revision>8</cp:revision>
  <dcterms:created xsi:type="dcterms:W3CDTF">2015-12-23T13:58:23Z</dcterms:created>
  <dcterms:modified xsi:type="dcterms:W3CDTF">2015-12-23T15:38:44Z</dcterms:modified>
</cp:coreProperties>
</file>