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7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без заголовка" id="{E893B4D7-983F-4F90-8C72-AEC5A53B2663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2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5" autoAdjust="0"/>
    <p:restoredTop sz="94622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4A7CB2-EA4E-4780-966D-D89578F4212C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413BCA-ABB6-4603-9327-2C9B607FCF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3400" advTm="4881">
        <p14:reveal/>
      </p:transition>
    </mc:Choice>
    <mc:Fallback>
      <p:transition spd="slow" advTm="4881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94" r="294"/>
          <a:stretch>
            <a:fillRect/>
          </a:stretch>
        </p:blipFill>
        <p:spPr>
          <a:xfrm>
            <a:off x="428596" y="2786058"/>
            <a:ext cx="4114800" cy="3127806"/>
          </a:xfrm>
        </p:spPr>
      </p:pic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5214942" y="3143248"/>
            <a:ext cx="3694114" cy="266429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1400" b="1" dirty="0" smtClean="0"/>
              <a:t>Работу выполнил:</a:t>
            </a:r>
            <a:endParaRPr lang="ru-RU" sz="1400" dirty="0" smtClean="0"/>
          </a:p>
          <a:p>
            <a:pPr marL="0" indent="0" algn="r">
              <a:buNone/>
            </a:pPr>
            <a:r>
              <a:rPr lang="ru-RU" sz="1400" b="1" dirty="0" smtClean="0"/>
              <a:t>Быков </a:t>
            </a:r>
            <a:r>
              <a:rPr lang="ru-RU" sz="1400" b="1" dirty="0" smtClean="0"/>
              <a:t>Андрей,</a:t>
            </a:r>
            <a:endParaRPr lang="ru-RU" sz="1400" dirty="0" smtClean="0"/>
          </a:p>
          <a:p>
            <a:pPr marL="0" indent="0" algn="r">
              <a:buNone/>
            </a:pPr>
            <a:r>
              <a:rPr lang="ru-RU" sz="1400" b="1" dirty="0" smtClean="0"/>
              <a:t>ученик </a:t>
            </a:r>
            <a:r>
              <a:rPr lang="ru-RU" sz="1400" b="1" dirty="0" smtClean="0"/>
              <a:t>1 Г класса</a:t>
            </a:r>
            <a:endParaRPr lang="ru-RU" sz="1400" dirty="0" smtClean="0"/>
          </a:p>
          <a:p>
            <a:pPr marL="0" indent="0" algn="r">
              <a:buNone/>
            </a:pPr>
            <a:r>
              <a:rPr lang="ru-RU" sz="1400" b="1" dirty="0" smtClean="0"/>
              <a:t> </a:t>
            </a:r>
          </a:p>
          <a:p>
            <a:pPr marL="0" indent="0" algn="r">
              <a:buNone/>
            </a:pPr>
            <a:r>
              <a:rPr lang="ru-RU" sz="1400" b="1" dirty="0" smtClean="0"/>
              <a:t>Руководитель:</a:t>
            </a:r>
            <a:endParaRPr lang="ru-RU" sz="1400" dirty="0" smtClean="0"/>
          </a:p>
          <a:p>
            <a:pPr marL="0" indent="0" algn="r">
              <a:buNone/>
            </a:pPr>
            <a:r>
              <a:rPr lang="ru-RU" sz="1400" b="1" dirty="0" smtClean="0"/>
              <a:t>Пасынок Юлия Юрьевна,</a:t>
            </a:r>
            <a:endParaRPr lang="ru-RU" sz="1400" dirty="0" smtClean="0"/>
          </a:p>
          <a:p>
            <a:pPr marL="0" indent="0" algn="r">
              <a:buNone/>
            </a:pPr>
            <a:r>
              <a:rPr lang="ru-RU" sz="1400" b="1" dirty="0" smtClean="0"/>
              <a:t>заместитель директора </a:t>
            </a:r>
            <a:r>
              <a:rPr lang="ru-RU" sz="1400" b="1" dirty="0" smtClean="0"/>
              <a:t>по УВР,</a:t>
            </a:r>
            <a:endParaRPr lang="ru-RU" sz="1400" dirty="0" smtClean="0"/>
          </a:p>
          <a:p>
            <a:pPr marL="0" indent="0" algn="r">
              <a:buNone/>
            </a:pPr>
            <a:r>
              <a:rPr lang="ru-RU" sz="1400" b="1" dirty="0" smtClean="0"/>
              <a:t>учитель начальных классов</a:t>
            </a:r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785786" y="1000108"/>
            <a:ext cx="7272808" cy="1428760"/>
          </a:xfrm>
        </p:spPr>
        <p:txBody>
          <a:bodyPr>
            <a:normAutofit fontScale="32500" lnSpcReduction="20000"/>
          </a:bodyPr>
          <a:lstStyle/>
          <a:p>
            <a:pPr marL="45720" indent="0">
              <a:buNone/>
            </a:pPr>
            <a:endParaRPr lang="ru-RU" sz="3800" b="1" dirty="0"/>
          </a:p>
          <a:p>
            <a:pPr marL="45720" indent="0" algn="ctr">
              <a:buNone/>
            </a:pPr>
            <a:r>
              <a:rPr lang="ru-RU" sz="9800" b="1" dirty="0" smtClean="0"/>
              <a:t>Исследовательская работа</a:t>
            </a:r>
            <a:endParaRPr lang="ru-RU" sz="9800" b="1" dirty="0" smtClean="0"/>
          </a:p>
          <a:p>
            <a:pPr marL="45720" indent="0" algn="ctr">
              <a:buNone/>
            </a:pPr>
            <a:r>
              <a:rPr lang="ru-RU" sz="9800" b="1" dirty="0" smtClean="0"/>
              <a:t>«</a:t>
            </a:r>
            <a:r>
              <a:rPr lang="ru-RU" sz="9800" b="1" dirty="0" smtClean="0"/>
              <a:t>Плесень: польза </a:t>
            </a:r>
            <a:r>
              <a:rPr lang="ru-RU" sz="9800" b="1"/>
              <a:t>или </a:t>
            </a:r>
            <a:r>
              <a:rPr lang="ru-RU" sz="9800" b="1" smtClean="0"/>
              <a:t>вред?»</a:t>
            </a:r>
            <a:endParaRPr lang="ru-RU" sz="9800" b="1" dirty="0"/>
          </a:p>
        </p:txBody>
      </p:sp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642938" y="214313"/>
            <a:ext cx="82153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1600" dirty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НАЧАЛЬНАЯ ОБЩЕОБРАЗОВАТЕЛЬНАЯ ШКОЛА № 21</a:t>
            </a:r>
          </a:p>
          <a:p>
            <a:pPr algn="ctr"/>
            <a:r>
              <a:rPr lang="ru-RU" sz="1600" dirty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Г. ЮЖНО-САХАЛИНСКА САХАЛИНСКОЙ ОБЛАСТИ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81554613"/>
      </p:ext>
    </p:extLst>
  </p:cSld>
  <p:clrMapOvr>
    <a:masterClrMapping/>
  </p:clrMapOvr>
  <p:transition spd="slow" advTm="116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/>
              <a:t>В </a:t>
            </a:r>
            <a:r>
              <a:rPr lang="ru-RU" sz="3600" i="1" dirty="0" smtClean="0"/>
              <a:t>результате </a:t>
            </a:r>
            <a:r>
              <a:rPr lang="ru-RU" sz="3600" i="1" dirty="0"/>
              <a:t>исследования </a:t>
            </a:r>
            <a:r>
              <a:rPr lang="ru-RU" sz="3600" dirty="0"/>
              <a:t>мы пришли к выводу, что плесень может быть как полезна, так и вредна для человека. На опыте мы убедились, что влажность воздуха и тепло являются главными условиями развития плесневых грибов. Значит,  чтобы сохранить  продукты питания от плесени, необходимо хранить их в сухом и прохладном месте.</a:t>
            </a:r>
          </a:p>
        </p:txBody>
      </p:sp>
    </p:spTree>
    <p:extLst>
      <p:ext uri="{BB962C8B-B14F-4D97-AF65-F5344CB8AC3E}">
        <p14:creationId xmlns="" xmlns:p14="http://schemas.microsoft.com/office/powerpoint/2010/main" val="3623510632"/>
      </p:ext>
    </p:extLst>
  </p:cSld>
  <p:clrMapOvr>
    <a:masterClrMapping/>
  </p:clrMapOvr>
  <p:transition spd="slow" advTm="13407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143000" y="571500"/>
            <a:ext cx="714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Литература: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000125" y="1357313"/>
            <a:ext cx="71437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Я </a:t>
            </a:r>
            <a:r>
              <a:rPr lang="ru-RU" dirty="0" smtClean="0"/>
              <a:t>познаю мир. Экология// Энциклопедия для детей. - Москва.: ООО «Издательство АСТ ЛТД ». -  </a:t>
            </a:r>
            <a:r>
              <a:rPr lang="ru-RU" dirty="0" smtClean="0"/>
              <a:t>1997г.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Буянов</a:t>
            </a:r>
            <a:r>
              <a:rPr lang="ru-RU" dirty="0" smtClean="0"/>
              <a:t>. Н.Ю. Я познаю мир. Медицина// Энциклопедия для детей. - Москва.: ООО « Издательство АСТ ЛТД ». -  </a:t>
            </a:r>
            <a:r>
              <a:rPr lang="ru-RU" dirty="0" smtClean="0"/>
              <a:t>1997г.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Плешаков </a:t>
            </a:r>
            <a:r>
              <a:rPr lang="ru-RU" dirty="0" smtClean="0"/>
              <a:t>В.В. Зеленые страницы./ /Книга для учащихся начальных классов.- М.: «Просвещение» .-2000г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326482286"/>
      </p:ext>
    </p:extLst>
  </p:cSld>
  <p:clrMapOvr>
    <a:masterClrMapping/>
  </p:clrMapOvr>
  <p:transition spd="slow" advTm="16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24935" cy="568863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Плесневые грибы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– это грибы, имеющие микроскопические размеры. Они растут практически везде. Плесневые грибы отличаются своей простотой. Тела грибов нужны для образования и рассеивания спор и чаще всего растут на земле или древесине. Мы часто их вообще не замечаем: много грибов живет  в глубине своей пищи, и мы их видим только в период  размножения.</a:t>
            </a:r>
            <a:b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</a:b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687226867"/>
      </p:ext>
    </p:extLst>
  </p:cSld>
  <p:clrMapOvr>
    <a:masterClrMapping/>
  </p:clrMapOvr>
  <p:transition spd="slow" advTm="1282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55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57166"/>
            <a:ext cx="4376661" cy="6130956"/>
          </a:xfrm>
          <a:prstGeom prst="rect">
            <a:avLst/>
          </a:prstGeom>
        </p:spPr>
      </p:pic>
    </p:spTree>
  </p:cSld>
  <p:clrMapOvr>
    <a:masterClrMapping/>
  </p:clrMapOvr>
  <p:transition spd="slow" advTm="511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4372168"/>
            <a:ext cx="73342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Аспергилус черный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128792" cy="32403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456132602"/>
      </p:ext>
    </p:extLst>
  </p:cSld>
  <p:clrMapOvr>
    <a:masterClrMapping/>
  </p:clrMapOvr>
  <p:transition spd="slow" advTm="554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97152"/>
            <a:ext cx="8496943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Грибы из воздуха квартиры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64704"/>
            <a:ext cx="6764661" cy="36724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199028286"/>
      </p:ext>
    </p:extLst>
  </p:cSld>
  <p:clrMapOvr>
    <a:masterClrMapping/>
  </p:clrMapOvr>
  <p:transition spd="slow" advTm="604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97152"/>
            <a:ext cx="7771070" cy="1152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Благородная плесень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92696"/>
            <a:ext cx="5366008" cy="40196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882078797"/>
      </p:ext>
    </p:extLst>
  </p:cSld>
  <p:clrMapOvr>
    <a:masterClrMapping/>
  </p:clrMapOvr>
  <p:transition spd="slow" advTm="487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4968553" cy="26891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7" cy="6264696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sz="2800" dirty="0" smtClean="0">
                <a:effectLst/>
              </a:rPr>
              <a:t>                      Наше исследование: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>Мы поместили  </a:t>
            </a:r>
            <a:r>
              <a:rPr lang="ru-RU" sz="2800" dirty="0">
                <a:effectLst/>
              </a:rPr>
              <a:t>4 кусочка черного хлеба в </a:t>
            </a:r>
            <a:r>
              <a:rPr lang="ru-RU" sz="2800" dirty="0" smtClean="0">
                <a:effectLst/>
              </a:rPr>
              <a:t>разные пакеты.</a:t>
            </a: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Каждому </a:t>
            </a:r>
            <a:r>
              <a:rPr lang="ru-RU" sz="2800" dirty="0">
                <a:effectLst/>
              </a:rPr>
              <a:t>пакету дали </a:t>
            </a:r>
            <a:r>
              <a:rPr lang="ru-RU" sz="2800" dirty="0" smtClean="0">
                <a:effectLst/>
              </a:rPr>
              <a:t>свой номер</a:t>
            </a:r>
            <a:r>
              <a:rPr lang="ru-RU" sz="2800" dirty="0">
                <a:effectLst/>
              </a:rPr>
              <a:t>. </a:t>
            </a: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>Затем </a:t>
            </a:r>
            <a:r>
              <a:rPr lang="ru-RU" sz="2800" dirty="0">
                <a:effectLst/>
              </a:rPr>
              <a:t>упакованный хлеб поместили в </a:t>
            </a:r>
            <a:r>
              <a:rPr lang="ru-RU" sz="2800" dirty="0" smtClean="0">
                <a:effectLst/>
              </a:rPr>
              <a:t>разные  среды</a:t>
            </a:r>
            <a:r>
              <a:rPr lang="ru-RU" sz="1800" dirty="0" smtClean="0">
                <a:effectLst/>
              </a:rPr>
              <a:t>: </a:t>
            </a:r>
            <a:r>
              <a:rPr lang="ru-RU" sz="2200" dirty="0" smtClean="0">
                <a:effectLst/>
              </a:rPr>
              <a:t>1. влажную </a:t>
            </a:r>
            <a:r>
              <a:rPr lang="ru-RU" sz="2200" dirty="0">
                <a:effectLst/>
              </a:rPr>
              <a:t>теплую под прямыми солнечными </a:t>
            </a:r>
            <a:r>
              <a:rPr lang="ru-RU" sz="2200" dirty="0" smtClean="0">
                <a:effectLst/>
              </a:rPr>
              <a:t>лучами </a:t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2. влажную </a:t>
            </a:r>
            <a:r>
              <a:rPr lang="ru-RU" sz="2200" dirty="0">
                <a:effectLst/>
              </a:rPr>
              <a:t>прохладную </a:t>
            </a: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3. влажную </a:t>
            </a:r>
            <a:r>
              <a:rPr lang="ru-RU" sz="2200" dirty="0">
                <a:effectLst/>
              </a:rPr>
              <a:t>тёплую светлую, без прямых солнечных </a:t>
            </a:r>
            <a:r>
              <a:rPr lang="ru-RU" sz="2200" dirty="0" smtClean="0">
                <a:effectLst/>
              </a:rPr>
              <a:t>лучей </a:t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4. влажную </a:t>
            </a:r>
            <a:r>
              <a:rPr lang="ru-RU" sz="2200" dirty="0">
                <a:effectLst/>
              </a:rPr>
              <a:t>тёплую тёмную, без доступа солнечного света </a:t>
            </a: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1400" dirty="0" smtClean="0">
                <a:effectLst/>
              </a:rPr>
              <a:t/>
            </a:r>
            <a:br>
              <a:rPr lang="ru-RU" sz="1400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5265888"/>
      </p:ext>
    </p:extLst>
  </p:cSld>
  <p:clrMapOvr>
    <a:masterClrMapping/>
  </p:clrMapOvr>
  <p:transition spd="slow" advTm="9938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7069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effectLst/>
              </a:rPr>
              <a:t>Результаты наших наблюдений 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713201306"/>
              </p:ext>
            </p:extLst>
          </p:nvPr>
        </p:nvGraphicFramePr>
        <p:xfrm>
          <a:off x="571472" y="1210435"/>
          <a:ext cx="7929618" cy="5032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8"/>
                <a:gridCol w="1714512"/>
                <a:gridCol w="1643074"/>
                <a:gridCol w="1714512"/>
                <a:gridCol w="1714512"/>
              </a:tblGrid>
              <a:tr h="2446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Изменения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6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02.02.2014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Закладка материала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Закладка материала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Закладка материала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Закладка материала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03.02.2014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05.02.2014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06.02.2014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07.02.2014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08.02.2014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Появился налет белого цвета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Без изменений</a:t>
                      </a:r>
                      <a:endParaRPr lang="ru-RU" sz="12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Появился налет белого цвета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Без изменений</a:t>
                      </a:r>
                      <a:endParaRPr lang="ru-RU" sz="11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92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09.02.2014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Налет увеличился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Без изменений</a:t>
                      </a:r>
                      <a:endParaRPr lang="ru-RU" sz="11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Налет без изменений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Появился налет белого цвета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67438389"/>
      </p:ext>
    </p:extLst>
  </p:cSld>
  <p:clrMapOvr>
    <a:masterClrMapping/>
  </p:clrMapOvr>
  <p:transition spd="slow" advTm="10687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500035" y="731838"/>
          <a:ext cx="7858179" cy="5228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5"/>
                <a:gridCol w="1714512"/>
                <a:gridCol w="1643074"/>
                <a:gridCol w="1785950"/>
                <a:gridCol w="1500198"/>
              </a:tblGrid>
              <a:tr h="5402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Изменения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4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№1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№4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9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10.02.2014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Белый налет увеличился,</a:t>
                      </a:r>
                      <a:r>
                        <a:rPr lang="ru-RU" sz="1200" b="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появились зеленые пятна</a:t>
                      </a:r>
                      <a:endParaRPr lang="ru-RU" sz="12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Без изменений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Размеры налёта не изменились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Налет белого цвета пушистый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2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11.02.2014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Белый налет увеличился,</a:t>
                      </a:r>
                      <a:r>
                        <a:rPr lang="ru-RU" sz="1200" b="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появились зеленые пятна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Без изменений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Размеры налёта не изменились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Налет белого цвета пушистый,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появились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зеленые пятна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2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12.02.2014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Налет увеличился,</a:t>
                      </a:r>
                      <a:r>
                        <a:rPr lang="ru-RU" sz="1200" b="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появились зеленые пятна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Без изменений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В середине белого налета появилась плесень желтого цвета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Налет белого цвета пушистый,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увеличились 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зеленые пятна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2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13.02.2014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Белый налет увеличился, сильно вырос налет зеленого цвета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Без изменений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В середине белого налета растет плесень желтого цвета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Одинаковый рост белой и зеленой плесени</a:t>
                      </a:r>
                      <a:endParaRPr lang="ru-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 advTm="9922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2|1.1|1.3|0.6|0.5|0.5|0.5|0.5|0.5|1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168</TotalTime>
  <Words>349</Words>
  <Application>Microsoft Office PowerPoint</Application>
  <PresentationFormat>Экран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Слайд 1</vt:lpstr>
      <vt:lpstr>Плесневые грибы – это грибы, имеющие микроскопические размеры. Они растут практически везде. Плесневые грибы отличаются своей простотой. Тела грибов нужны для образования и рассеивания спор и чаще всего растут на земле или древесине. Мы часто их вообще не замечаем: много грибов живет  в глубине своей пищи, и мы их видим только в период  размножения. </vt:lpstr>
      <vt:lpstr>Слайд 3</vt:lpstr>
      <vt:lpstr>Аспергилус черный</vt:lpstr>
      <vt:lpstr>Грибы из воздуха квартиры</vt:lpstr>
      <vt:lpstr>Благородная плесень</vt:lpstr>
      <vt:lpstr>                      Наше исследование: Мы поместили  4 кусочка черного хлеба в разные пакеты. Каждому пакету дали свой номер.           Затем упакованный хлеб поместили в разные  среды: 1. влажную теплую под прямыми солнечными лучами  2. влажную прохладную  3. влажную тёплую светлую, без прямых солнечных лучей  4. влажную тёплую тёмную, без доступа солнечного света   </vt:lpstr>
      <vt:lpstr>Результаты наших наблюдений 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средняя общеобразовательная школа №21</dc:title>
  <dc:creator>Александр</dc:creator>
  <cp:lastModifiedBy>Юлия</cp:lastModifiedBy>
  <cp:revision>19</cp:revision>
  <dcterms:created xsi:type="dcterms:W3CDTF">2014-02-07T01:12:00Z</dcterms:created>
  <dcterms:modified xsi:type="dcterms:W3CDTF">2016-10-19T10:42:46Z</dcterms:modified>
</cp:coreProperties>
</file>