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34" y="-10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C9809B1-4649-467A-8461-898997FAC622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43B4B840-2BF0-48DD-9907-05CBD36BA751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367521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367521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367521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2771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2771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2771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2771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52513" y="1092200"/>
            <a:ext cx="5243512" cy="3933825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37239" y="5407917"/>
            <a:ext cx="5079958" cy="42771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74E7A6-8D10-462A-9D7E-31A7F19701C6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7AAAE-ABFD-4E9E-9B44-8B296648E6DE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AAF83B-ED4A-4938-AB03-874D6D3542D4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lang="ru-RU"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739777" y="2101848"/>
            <a:ext cx="4227508" cy="52800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5119689" y="2101848"/>
            <a:ext cx="4229099" cy="52800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lang="ru-RU"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DAC54E-20C8-4187-9A41-7A8288830F2F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lang="ru-RU"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7197727" y="627058"/>
            <a:ext cx="2151061" cy="6754809"/>
          </a:xfrm>
        </p:spPr>
        <p:txBody>
          <a:bodyPr vert="eaVert"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739777" y="627058"/>
            <a:ext cx="6305546" cy="675480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0A5D0D-65A5-4FE3-9139-2873FFB2E8F4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E28E50-16EB-498C-AEDA-D1074A3FDAB2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159079-7F0C-43A7-8436-803DF0036D3A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D2E429-9850-4667-BF9A-725AD8E07E00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6FE9EC-279F-4E90-8356-C15408358B0B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A99429-743A-4B82-B2E3-11F4633B786F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D195C5-37E9-402E-B533-9CE038C25223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media/image7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5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E66942DE-06AB-446A-868A-9610BCE8AA74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ndale Sans UI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ru-RU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ndale Sans UI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ndale Sans UI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ndale Sans UI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ndale Sans UI" pitchFamily="2"/>
          <a:cs typeface="Tahoma" pitchFamily="2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r:link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118" y="0"/>
            <a:ext cx="9614879" cy="7560003"/>
          </a:xfrm>
          <a:prstGeom prst="rect">
            <a:avLst/>
          </a:prstGeom>
          <a:gradFill>
            <a:gsLst>
              <a:gs pos="0">
                <a:srgbClr val="FFFBF0"/>
              </a:gs>
              <a:gs pos="100000">
                <a:srgbClr val="FFFFCC"/>
              </a:gs>
            </a:gsLst>
            <a:lin ang="0"/>
          </a:gradFill>
          <a:ln w="25402">
            <a:solidFill>
              <a:srgbClr val="333366">
                <a:alpha val="0"/>
              </a:srgbClr>
            </a:solidFill>
            <a:prstDash val="solid"/>
          </a:ln>
        </p:spPr>
        <p:txBody>
          <a:bodyPr vert="horz" wrap="square" lIns="0" tIns="0" rIns="0" bIns="0" anchor="ctr" anchorCtr="1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740517" y="627479"/>
            <a:ext cx="860760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740517" y="2101684"/>
            <a:ext cx="8607603" cy="52808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SzPct val="45000"/>
        <a:buFont typeface="StarSymbol"/>
        <a:buChar char=""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Thorndale" pitchFamily="18"/>
          <a:cs typeface="Arial Unicode MS" pitchFamily="2"/>
        </a:defRPr>
      </a:lvl1pPr>
    </p:titleStyle>
    <p:bodyStyle>
      <a:lvl1pPr marL="431999" marR="0" lvl="0" indent="-323999" algn="l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Clr>
          <a:srgbClr val="000000"/>
        </a:buClr>
        <a:buSzPct val="45000"/>
        <a:buFont typeface="StarSymbol"/>
        <a:buChar char="●"/>
        <a:tabLst/>
        <a:defRPr lang="ru-RU" sz="32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1pPr>
      <a:lvl2pPr marL="863998" marR="0" lvl="1" indent="-287999" algn="l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Clr>
          <a:srgbClr val="000000"/>
        </a:buClr>
        <a:buSzPct val="75000"/>
        <a:buFont typeface="StarSymbol"/>
        <a:buChar char="–"/>
        <a:tabLst/>
        <a:defRPr lang="ru-RU" sz="28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2pPr>
      <a:lvl3pPr marL="1295997" marR="0" lvl="2" indent="-215999" algn="l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Clr>
          <a:srgbClr val="000000"/>
        </a:buClr>
        <a:buSzPct val="45000"/>
        <a:buFont typeface="StarSymbol"/>
        <a:buChar char="●"/>
        <a:tabLst/>
        <a:defRPr lang="ru-RU" sz="24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3pPr>
      <a:lvl4pPr marL="1727996" marR="0" lvl="3" indent="-215999" algn="l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Clr>
          <a:srgbClr val="000000"/>
        </a:buClr>
        <a:buSzPct val="75000"/>
        <a:buFont typeface="StarSymbol"/>
        <a:buChar char="–"/>
        <a:tabLst/>
        <a:defRPr lang="ru-RU" sz="20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4pPr>
      <a:lvl5pPr marL="2159995" marR="0" lvl="4" indent="-215999" algn="l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Clr>
          <a:srgbClr val="000000"/>
        </a:buClr>
        <a:buSzPct val="45000"/>
        <a:buFont typeface="StarSymbol"/>
        <a:buChar char="●"/>
        <a:tabLst/>
        <a:defRPr lang="ru-RU" sz="20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682590" y="252164"/>
            <a:ext cx="8607603" cy="2031321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de-DE"/>
              <a:t>Н.В.</a:t>
            </a:r>
            <a:r>
              <a:rPr lang="ru-RU"/>
              <a:t> </a:t>
            </a:r>
            <a:r>
              <a:rPr lang="de-DE"/>
              <a:t>Гоголь.</a:t>
            </a:r>
            <a:r>
              <a:rPr lang="ru-RU"/>
              <a:t/>
            </a:r>
            <a:br>
              <a:rPr lang="ru-RU"/>
            </a:br>
            <a:r>
              <a:rPr lang="de-DE"/>
              <a:t>Жизнь и</a:t>
            </a:r>
            <a:r>
              <a:rPr lang="ru-RU"/>
              <a:t> </a:t>
            </a:r>
            <a:r>
              <a:rPr lang="de-DE"/>
              <a:t>творчество</a:t>
            </a:r>
            <a:br>
              <a:rPr lang="de-DE"/>
            </a:br>
            <a:endParaRPr lang="de-DE"/>
          </a:p>
        </p:txBody>
      </p:sp>
      <p:pic>
        <p:nvPicPr>
          <p:cNvPr id="3" name="Рисунок 6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611550" y="1922452"/>
            <a:ext cx="2815922" cy="36572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7"/>
          <p:cNvSpPr/>
          <p:nvPr/>
        </p:nvSpPr>
        <p:spPr>
          <a:xfrm>
            <a:off x="4897434" y="5922980"/>
            <a:ext cx="5038728" cy="1477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Автор материала: Ильиных Роман, ученик 9 А класса МБОУ СШ №1, г. Архангельска.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Руководитель: Куприянович Марина Олеговна, учитель математики высшей квалификационной категории, МБОУ СШ №1, г. Архангельска.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19998" y="357475"/>
            <a:ext cx="8607603" cy="1262521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de-DE"/>
              <a:t>Н.В.Гоголь.Жизнь и  творчество.</a:t>
            </a:r>
            <a:br>
              <a:rPr lang="de-DE"/>
            </a:br>
            <a:endParaRPr lang="de-DE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939997" y="5219998"/>
            <a:ext cx="3780001" cy="215999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734400" y="2159995"/>
            <a:ext cx="5205596" cy="367884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Николай Васильевич Гоголь родился 1 апреля 1809 г. в местечке Великие Сорочинцы Миргородского уезда Полтавской губернии в семье небогатого помещика. Детские годы Гоголя прошли в имении родителей Васильевке, рядом с селом Диканька, краем легенд, поверий, исторических преданий. В воспитании будущего писателя большую роль сыграл его отец, Василий Афанасьевич, страстный поклонник искусства, любитель театра, автор стихов и остроумных комедий. В мае 1821 г. Николай Гоголь поступил в Нежинскую гимназию высших наук, созданную по типу Царскосельского лицея.</a:t>
            </a:r>
          </a:p>
        </p:txBody>
      </p:sp>
      <p:pic>
        <p:nvPicPr>
          <p:cNvPr id="5" name="Рисунок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724076" y="1382755"/>
            <a:ext cx="2815922" cy="3657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2477" y="1126440"/>
            <a:ext cx="5762274" cy="2653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Отец писателя, Василий Афанасьевич Гоголь-Яновский (1777-1825), служил при Малороссийском почтамте, в 1805 г. уволился с чином коллежского асессора и женился на Марии Ивановне Косяровской (1791-1868), происходившей из помещичьей семьи. По преданию, она была первой красавицей на Полтавщине. Замуж за Василия Афанасьевича она вышла четырнадцати лет. В семье, помимо Николая, было еще пятеро детей.</a:t>
            </a:r>
          </a:p>
        </p:txBody>
      </p:sp>
      <p:pic>
        <p:nvPicPr>
          <p:cNvPr id="3" name="Рисунок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6713277" y="539998"/>
            <a:ext cx="2826721" cy="324000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4"/>
          <p:cNvSpPr txBox="1"/>
          <p:nvPr/>
        </p:nvSpPr>
        <p:spPr>
          <a:xfrm>
            <a:off x="539715" y="3780001"/>
            <a:ext cx="5786478" cy="27486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Детские годы Гоголь провел в имении родителей Васильевке (другое название — Яновщина). Культурным центром края являлись Кибинцы, имение Д. П. Трощинского (1754-1829), дальнего родственника Гоголей, бывшего министра, выбранного в поветовые маршалы (в уездные предводители дворянства); отец Гоголя исполнял у него обязанности секретаря. В Кибинцах находилась большая библиотека, существовал домашний театр, для к-рого отец Гоголь писал комедии, будучи также его актером и дирижером.</a:t>
            </a:r>
          </a:p>
        </p:txBody>
      </p:sp>
      <p:pic>
        <p:nvPicPr>
          <p:cNvPr id="5" name="Рисунок 5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495120" y="4500000"/>
            <a:ext cx="3404878" cy="215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9715" y="279376"/>
            <a:ext cx="8821802" cy="444816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 1818-19 Гоголь вместе с братом Иваном обучался в Полтавском уездном училище, а затем, в 1820-1821, брал уроки у полтавского учителя Гавриила Сорочинского, проживая у него на квартире. В мае 1821 поступил в гимназию высших наук в Нежине. Здесь он занимается живописью, участвует в спектаклях — как художник-декоратор и как актер, причем с особенным успехом исполняет комические роли. Пробует себя и в различных литературных жанрах (пишет элегические стихотворения, трагедии, историческую поэму, повесть). Тогда же пишет сатиру "Нечто о Нежине, или Дуракам закон не писан" (не сохранилась).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Однако мысль о писательстве еще "не всходила на ум" Гоголю, все его устремления связаны со "службой государственной", он мечтает о юридической карьере. На принятие Гоголем такого решения большое влияние оказал проф. Н. Г. Белоусов, читавший курс естественного права, а также общее усиление в гимназии вольнолюбивых настроений. В 1827 здесь возникло "дело о вольнодумстве", закончившееся увольнением передовых профессоров, в том числе Белоусова; сочувствовавший ему Гоголь дал на следствии показания в его пользу.</a:t>
            </a:r>
          </a:p>
        </p:txBody>
      </p:sp>
      <p:pic>
        <p:nvPicPr>
          <p:cNvPr id="3" name="Рисунок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321881" y="4683602"/>
            <a:ext cx="4038118" cy="233640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4"/>
          <p:cNvSpPr txBox="1"/>
          <p:nvPr/>
        </p:nvSpPr>
        <p:spPr>
          <a:xfrm>
            <a:off x="5468944" y="7136635"/>
            <a:ext cx="3711055" cy="6033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Нежин. Гимназия высших наук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05962" y="899998"/>
            <a:ext cx="9192134" cy="544211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Окончив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гимназию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1828 г.,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декабре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вместе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с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другим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выпускником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А. С.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Данилевским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(1809-1888),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едет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Петербург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Испытывая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денежные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затруднения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безуспешно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хлопоча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о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месте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делает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первые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литературные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пробы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: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начале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1829 г.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появляется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стихотворение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Италия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", а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весной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же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года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псевдонимом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"В.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Алов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печатает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идиллию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картинах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Ганц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Кюхельгартен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Поэма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вызвала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резкие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насмешливые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отзывы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Н. А.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Полевого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позднее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снисходительно-сочувственный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отзыв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О. М.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Сомова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(1830 г.),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что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усилило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тяжелое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настроение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конце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1829 г.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ему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удается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определиться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службу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департамент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государственного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хозяйства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публичных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зданий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Министерства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внутренних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дел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С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апреля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1830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марта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1831 г.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служит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департаменте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уделов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(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вначале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писцом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потом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помощником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столоначальника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),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началом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известного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поэта-идиллика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В. И.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Панаева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Пребывание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канцеляриях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вызвало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у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глубокое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разочарование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службе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государственной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зато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снабдило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богатым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материалом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будущих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произведений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запечатлевших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чиновничий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быт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функционирование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государственной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машины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9998" y="359999"/>
            <a:ext cx="9286660" cy="720000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этот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период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выходят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свет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Вечера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хуторе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близ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Диканьки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(1831-1832).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Они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вызвали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почти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всеобщее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восхищение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Верх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гоголевской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фантастики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—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петербургская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повесть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Нос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(1835;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опубликована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1836 г.),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чрезвычайно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смелый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гротеск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предвосхитивший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некоторые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тенденции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искусства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ХХ в.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Контрастом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отношению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к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провинциальному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столичному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миру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выступала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повесть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Тарас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Бульба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запечатлевшая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тот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момент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национального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прошлого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когда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народ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("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казаки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"),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защищая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свою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суверенность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действовал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цельно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сообща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притом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как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сила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определяющая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характер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общеевропейской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истории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 smtClean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Собственноручный</a:t>
            </a:r>
            <a:r>
              <a:rPr lang="de-DE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рисунок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Н.В. </a:t>
            </a:r>
            <a:r>
              <a:rPr lang="de-DE" sz="1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Гоголя</a:t>
            </a:r>
            <a:r>
              <a:rPr lang="ru-RU" dirty="0" smtClean="0">
                <a:solidFill>
                  <a:srgbClr val="000000"/>
                </a:solidFill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последней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сцене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Ревизора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Осенью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1835 г.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он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принимается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написание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Ревизора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сюжет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которого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подсказан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был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Пушкиным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;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работа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продвигалась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столь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успешно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что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января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1836 г.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он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читает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комедию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вечере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у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Жуковского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(в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присутствии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Пушкина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П. А.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Вяземского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и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других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), а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феврале-марте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уже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занят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ее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постановкой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сцене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Александрийского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театра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Премьера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пьесы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состоялась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19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апреля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25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—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премьера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Москве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Малом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театре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</p:txBody>
      </p:sp>
      <p:pic>
        <p:nvPicPr>
          <p:cNvPr id="3" name="Рисунок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231853" y="2700003"/>
            <a:ext cx="3616918" cy="17999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25403" y="179999"/>
            <a:ext cx="9644125" cy="737099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1831–1835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преподаватель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истории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Патриотическом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институте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1834–1835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должность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адъюнкта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кафедре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истории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Петербургском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университете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1834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избран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действительные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члены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Общества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любителей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российской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словесности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Московском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университете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1835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напечатаны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Арабески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и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Миргород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1835–1842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работа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поэмой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Мертвые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души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1836,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январь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завершена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работа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над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комедией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Ревизор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 19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апреля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премьера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Петербурге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Александринском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театре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; 25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премьера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Малом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театре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Москве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После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постановки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комедии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Ревизор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уезжает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за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границу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1842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напечатан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первый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том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Мертвых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душ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с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изменением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названия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Похождения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Чичикова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,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или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Мертвые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души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Напечатана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повесть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Шинель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1848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паломничество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Иерусалим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1851, 5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ноября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читает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комедию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Ревизор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Москве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доме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Талызина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1852,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ночь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13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февраля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сожжена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рукопись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II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тома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"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Мертвых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душ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".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1852, 21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февраля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(4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марта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) –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умер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в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Москве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В 1931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году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останки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Гоголя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перезахоронены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на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Новодевичьем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кладбище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.           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6839" y="179999"/>
            <a:ext cx="9782690" cy="737099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Список использованной литературы: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1. Н. А. Бердяев «Духи русской революции» М. 1991 г.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2. А. К. Вронский «Гоголь» М.,1987 г.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3. С.  Машинский  «Художественный мир Гоголя» М., изд-во «Просвещение»,1971 г.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otepad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1070</Words>
  <Application>Microsoft Office PowerPoint</Application>
  <PresentationFormat>Произвольный</PresentationFormat>
  <Paragraphs>53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Default</vt:lpstr>
      <vt:lpstr>Notepad</vt:lpstr>
      <vt:lpstr>Н.В. Гоголь. Жизнь и творчество </vt:lpstr>
      <vt:lpstr>Н.В.Гоголь.Жизнь и  творчество.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Н.В.Гоголь.Жизнь и  творчество.</dc:title>
  <dc:creator>Lena</dc:creator>
  <cp:lastModifiedBy>Lena</cp:lastModifiedBy>
  <cp:revision>9</cp:revision>
  <dcterms:created xsi:type="dcterms:W3CDTF">2009-04-16T11:32:32Z</dcterms:created>
  <dcterms:modified xsi:type="dcterms:W3CDTF">2015-12-25T18:44:31Z</dcterms:modified>
</cp:coreProperties>
</file>