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73" r:id="rId9"/>
    <p:sldId id="272" r:id="rId10"/>
    <p:sldId id="261" r:id="rId11"/>
    <p:sldId id="263" r:id="rId12"/>
    <p:sldId id="262" r:id="rId13"/>
    <p:sldId id="267" r:id="rId14"/>
    <p:sldId id="268" r:id="rId15"/>
    <p:sldId id="270" r:id="rId16"/>
    <p:sldId id="269" r:id="rId17"/>
    <p:sldId id="271" r:id="rId18"/>
    <p:sldId id="274" r:id="rId19"/>
    <p:sldId id="275" r:id="rId20"/>
    <p:sldId id="276" r:id="rId21"/>
    <p:sldId id="278" r:id="rId22"/>
    <p:sldId id="281" r:id="rId23"/>
    <p:sldId id="279" r:id="rId24"/>
    <p:sldId id="280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2B2A2-4559-4653-ADB3-2CD105FB4910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6012-9219-4383-B1C0-665A350CF1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A6012-9219-4383-B1C0-665A350CF1BC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99BBB3-40C2-42F2-81A9-4108F4849B84}" type="datetimeFigureOut">
              <a:rPr lang="ru-RU" smtClean="0"/>
              <a:pPr/>
              <a:t>25.12.2015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DC73FD-6049-4B59-A370-B42F4AADE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41;&#1077;&#1079;&#1086;&#1087;&#1072;&#1089;&#1085;&#1086;&#1089;&#1090;&#1100;%20&#1076;&#1077;&#1090;&#1077;&#1081;%20&#1074;%20&#1080;&#1085;&#1090;&#1077;&#1088;&#1085;&#1077;&#1090;&#1077;\&#1060;&#1080;&#1082;&#1089;&#1080;-&#1089;&#1086;&#1074;&#1077;&#1090;&#1099;.mp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41;&#1077;&#1079;&#1086;&#1087;&#1072;&#1089;&#1085;&#1086;&#1089;&#1090;&#1100;%20&#1076;&#1077;&#1090;&#1077;&#1081;%20&#1074;%20&#1080;&#1085;&#1090;&#1077;&#1088;&#1085;&#1077;&#1090;&#1077;\&#1060;&#1080;&#1082;&#1089;&#1080;&#1082;&#1080;%20&#1086;&#1073;%20&#1080;&#1085;&#1090;&#1077;&#1088;&#1085;&#1077;&#1090;&#1077;.mp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Классный час на тему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«Безопасность детей в интернете»</a:t>
            </a:r>
            <a:endParaRPr lang="ru-RU" dirty="0"/>
          </a:p>
        </p:txBody>
      </p:sp>
      <p:pic>
        <p:nvPicPr>
          <p:cNvPr id="23558" name="Picture 6" descr="http://itkaliningrad.ru/itkld_files/users/16/41231645c7406385f62e48e9aedeb7f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143248"/>
            <a:ext cx="3754388" cy="270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3.bp.blogspot.com/-0CHon0QxCeI/UJdOgp8AG7I/AAAAAAAACmE/iy1iLo9JlwA/s1600/%D0%BB%D0%B8%D0%BD%D0%B8%D1%8F+%D0%BF%D0%BE%D0%BC%D0%BE%D1%89%D0%B8+%D0%B4%D0%B5%D1%82%D0%B8+%D0%BE%D0%BD%D0%BB%D0%B0%D0%B9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3970714" cy="264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drakasmit.ru/wp-content/uploads/2013/04/article-28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2376264" cy="990111"/>
          </a:xfrm>
          <a:prstGeom prst="rect">
            <a:avLst/>
          </a:prstGeom>
          <a:noFill/>
        </p:spPr>
      </p:pic>
      <p:pic>
        <p:nvPicPr>
          <p:cNvPr id="23566" name="Picture 14" descr="http://rewinet.com/wp-content/uploads/2013/02/yandex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8640"/>
            <a:ext cx="1936412" cy="10279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6050" y="5786454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/>
              <a:t>Автор материала: </a:t>
            </a:r>
            <a:r>
              <a:rPr lang="ru-RU" sz="1400" dirty="0" err="1" smtClean="0"/>
              <a:t>Керуль</a:t>
            </a:r>
            <a:r>
              <a:rPr lang="ru-RU" sz="1400" dirty="0" smtClean="0"/>
              <a:t> Диана, ученица 10 А класса МБОУ СШ №1, г. Архангельска.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/>
              <a:t>Руководитель: Куприянович Марина Олеговна, учитель математики высшей квалификационной категории, МБОУ СШ №1, г. Архангельска.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136904" cy="2125216"/>
          </a:xfrm>
        </p:spPr>
        <p:txBody>
          <a:bodyPr/>
          <a:lstStyle/>
          <a:p>
            <a:pPr algn="ctr"/>
            <a:r>
              <a:rPr lang="ru-RU" dirty="0" smtClean="0"/>
              <a:t>7. Никому не говори свой логин и пароль для входа на сайт/почтовый ящик ни при каких условиях, даже если твои друзья попросят, и помни, никто не имеет права спрашивать про твой пароль.</a:t>
            </a:r>
            <a:endParaRPr lang="ru-RU" dirty="0"/>
          </a:p>
        </p:txBody>
      </p:sp>
      <p:pic>
        <p:nvPicPr>
          <p:cNvPr id="30722" name="Picture 2" descr="http://bseo.ru/wp-content/uploads/2012/12/23423532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3672408" cy="245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risovach.ru/upload/2013/05/mem/nu-pozh_19578746_big_.png"/>
          <p:cNvPicPr>
            <a:picLocks noChangeAspect="1" noChangeArrowheads="1"/>
          </p:cNvPicPr>
          <p:nvPr/>
        </p:nvPicPr>
        <p:blipFill>
          <a:blip r:embed="rId3" cstate="print"/>
          <a:srcRect l="4416" r="9476"/>
          <a:stretch>
            <a:fillRect/>
          </a:stretch>
        </p:blipFill>
        <p:spPr bwMode="auto">
          <a:xfrm>
            <a:off x="5436096" y="2708920"/>
            <a:ext cx="2808312" cy="351822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171906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А чтобы узнать, как правильно создать свой пароль, мы сейчас посмотрим небольшой мультфильм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www.fixiki.ru/bitrix/templates/.default/markup/images/f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1982022" cy="1940075"/>
          </a:xfrm>
          <a:prstGeom prst="rect">
            <a:avLst/>
          </a:prstGeom>
          <a:noFill/>
        </p:spPr>
      </p:pic>
      <p:pic>
        <p:nvPicPr>
          <p:cNvPr id="1028" name="Picture 4" descr="http://www.fixiki.ru/bitrix/templates/.default/markup/images/fix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2722865" cy="2551560"/>
          </a:xfrm>
          <a:prstGeom prst="rect">
            <a:avLst/>
          </a:prstGeom>
          <a:noFill/>
        </p:spPr>
      </p:pic>
      <p:pic>
        <p:nvPicPr>
          <p:cNvPr id="1030" name="Picture 6" descr="http://www.kino-teatr.ru/art/2721/27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856428" cy="216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licensingrussia.ru/media/editor/2013/01/24/fi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0648"/>
            <a:ext cx="3383361" cy="190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Фикси-советы.mp2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93305"/>
            <a:ext cx="9144000" cy="548640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856984" cy="38164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8. Никогда не нажимай на рекламные объявления и ссылки, на баннеры «розыгрышей», например, «Вы стали 100000 посетителем этой страницы! Вы выиграли приз!» Помни, это обман. При переходе по этим ссылкам, ты можешь «подцепить» компьютерный вирус!</a:t>
            </a:r>
          </a:p>
          <a:p>
            <a:pPr algn="ctr"/>
            <a:endParaRPr lang="ru-RU" sz="2800" dirty="0"/>
          </a:p>
        </p:txBody>
      </p:sp>
      <p:pic>
        <p:nvPicPr>
          <p:cNvPr id="1026" name="Picture 2" descr="http://gooosha.ru/wp-content/uploads/2011/11/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3429000" cy="3333750"/>
          </a:xfrm>
          <a:prstGeom prst="rect">
            <a:avLst/>
          </a:prstGeom>
          <a:noFill/>
        </p:spPr>
      </p:pic>
      <p:pic>
        <p:nvPicPr>
          <p:cNvPr id="1030" name="Picture 6" descr="http://www.securitylab.ru/upload/iblock/ab9/ab90efc064e1e4cbb46f24abd18e3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8064896" cy="1584176"/>
          </a:xfrm>
        </p:spPr>
        <p:txBody>
          <a:bodyPr/>
          <a:lstStyle/>
          <a:p>
            <a:pPr algn="ctr"/>
            <a:r>
              <a:rPr lang="ru-RU" dirty="0" smtClean="0"/>
              <a:t>9. Ни в коем случае не вводи свой номер телефона! В Интернете распространены случаи мошенничества и вымогательства денег. </a:t>
            </a:r>
            <a:endParaRPr lang="ru-RU" dirty="0"/>
          </a:p>
        </p:txBody>
      </p:sp>
      <p:pic>
        <p:nvPicPr>
          <p:cNvPr id="1028" name="Picture 4" descr="http://smartresponder.info/wp-content/uploads/2013/03/notice-3.jpg"/>
          <p:cNvPicPr>
            <a:picLocks noChangeAspect="1" noChangeArrowheads="1"/>
          </p:cNvPicPr>
          <p:nvPr/>
        </p:nvPicPr>
        <p:blipFill>
          <a:blip r:embed="rId2" cstate="print"/>
          <a:srcRect l="17182" t="18375" r="16735" b="8126"/>
          <a:stretch>
            <a:fillRect/>
          </a:stretch>
        </p:blipFill>
        <p:spPr bwMode="auto">
          <a:xfrm>
            <a:off x="899592" y="1988840"/>
            <a:ext cx="3600400" cy="2016224"/>
          </a:xfrm>
          <a:prstGeom prst="rect">
            <a:avLst/>
          </a:prstGeom>
          <a:noFill/>
        </p:spPr>
      </p:pic>
      <p:pic>
        <p:nvPicPr>
          <p:cNvPr id="1032" name="Picture 8" descr="http://dom2.ru/media/images/upload/83/50/00/original8350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7620000" cy="2200275"/>
          </a:xfrm>
          <a:prstGeom prst="rect">
            <a:avLst/>
          </a:prstGeom>
          <a:noFill/>
        </p:spPr>
      </p:pic>
      <p:pic>
        <p:nvPicPr>
          <p:cNvPr id="1034" name="Picture 10" descr="http://www.gsconto.com/files/page/160/SMS-balanc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72816"/>
            <a:ext cx="3221766" cy="229210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352928" cy="1765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10. Если ты чем-то напуган или опасаешься чего-либо, не знаешь что дальше делать во время пользования интернетом сразу же сообщи об этом родителям. Они тебе помогут! Не пытайся самостоятельно решить какие-либо проблемы связанные с интернетом.</a:t>
            </a:r>
            <a:endParaRPr lang="ru-RU" dirty="0"/>
          </a:p>
        </p:txBody>
      </p:sp>
      <p:pic>
        <p:nvPicPr>
          <p:cNvPr id="26630" name="Picture 6" descr="http://detochka.info/wp-content/uploads/2013/10/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902271" cy="2941712"/>
          </a:xfrm>
          <a:prstGeom prst="rect">
            <a:avLst/>
          </a:prstGeom>
          <a:noFill/>
        </p:spPr>
      </p:pic>
      <p:pic>
        <p:nvPicPr>
          <p:cNvPr id="26632" name="Picture 8" descr="http://woman-project.com/uploads/1365973200/6a6577afbc6a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815367" cy="2859411"/>
          </a:xfrm>
          <a:prstGeom prst="rect">
            <a:avLst/>
          </a:prstGeom>
          <a:noFill/>
        </p:spPr>
      </p:pic>
      <p:pic>
        <p:nvPicPr>
          <p:cNvPr id="26634" name="Picture 10" descr="http://bowl-pro.ru/wp-content/uploads/2012/12/%D0%9A%D0%BE%D0%BC%D0%BF%D1%8C%D1%8E%D1%82%D0%B5%D1%80%D0%BD%D1%8B%D0%B5-%D0%B2%D0%B8%D1%80%D1%83%D1%81%D1%8B.-%D0%9E%D0%BF%D1%80%D0%B5%D0%B4%D0%B5%D0%BB%D0%B5%D0%BD%D0%B8%D0%B5-%D0%B8-%D0%BA%D0%BB%D0%B0%D1%81%D1%81%D0%B8%D1%84%D0%B8%D0%BA%D0%B0%D1%86%D0%B8%D1%8F.png"/>
          <p:cNvPicPr>
            <a:picLocks noChangeAspect="1" noChangeArrowheads="1"/>
          </p:cNvPicPr>
          <p:nvPr/>
        </p:nvPicPr>
        <p:blipFill>
          <a:blip r:embed="rId4" cstate="print"/>
          <a:srcRect l="10026" t="50399" r="39842"/>
          <a:stretch>
            <a:fillRect/>
          </a:stretch>
        </p:blipFill>
        <p:spPr bwMode="auto">
          <a:xfrm>
            <a:off x="467544" y="2348880"/>
            <a:ext cx="885608" cy="836713"/>
          </a:xfrm>
          <a:prstGeom prst="rect">
            <a:avLst/>
          </a:prstGeom>
          <a:noFill/>
        </p:spPr>
      </p:pic>
      <p:pic>
        <p:nvPicPr>
          <p:cNvPr id="26636" name="Picture 12" descr="http://bowl-pro.ru/wp-content/uploads/2012/12/%D0%9A%D0%BE%D0%BC%D0%BF%D1%8C%D1%8E%D1%82%D0%B5%D1%80%D0%BD%D1%8B%D0%B5-%D0%B2%D0%B8%D1%80%D1%83%D1%81%D1%8B.-%D0%9E%D0%BF%D1%80%D0%B5%D0%B4%D0%B5%D0%BB%D0%B5%D0%BD%D0%B8%D0%B5-%D0%B8-%D0%BA%D0%BB%D0%B0%D1%81%D1%81%D0%B8%D1%84%D0%B8%D0%BA%D0%B0%D1%86%D0%B8%D1%8F.png"/>
          <p:cNvPicPr>
            <a:picLocks noChangeAspect="1" noChangeArrowheads="1"/>
          </p:cNvPicPr>
          <p:nvPr/>
        </p:nvPicPr>
        <p:blipFill>
          <a:blip r:embed="rId4" cstate="print"/>
          <a:srcRect l="56148" t="4200" b="41201"/>
          <a:stretch>
            <a:fillRect/>
          </a:stretch>
        </p:blipFill>
        <p:spPr bwMode="auto">
          <a:xfrm>
            <a:off x="3347864" y="2204864"/>
            <a:ext cx="847916" cy="1008112"/>
          </a:xfrm>
          <a:prstGeom prst="rect">
            <a:avLst/>
          </a:prstGeom>
          <a:noFill/>
        </p:spPr>
      </p:pic>
      <p:pic>
        <p:nvPicPr>
          <p:cNvPr id="26638" name="Picture 14" descr="http://bowl-pro.ru/wp-content/uploads/2012/12/%D0%9A%D0%BE%D0%BC%D0%BF%D1%8C%D1%8E%D1%82%D0%B5%D1%80%D0%BD%D1%8B%D0%B5-%D0%B2%D0%B8%D1%80%D1%83%D1%81%D1%8B.-%D0%9E%D0%BF%D1%80%D0%B5%D0%B4%D0%B5%D0%BB%D0%B5%D0%BD%D0%B8%D0%B5-%D0%B8-%D0%BA%D0%BB%D0%B0%D1%81%D1%81%D0%B8%D1%84%D0%B8%D0%BA%D0%B0%D1%86%D0%B8%D1%8F.png"/>
          <p:cNvPicPr>
            <a:picLocks noChangeAspect="1" noChangeArrowheads="1"/>
          </p:cNvPicPr>
          <p:nvPr/>
        </p:nvPicPr>
        <p:blipFill>
          <a:blip r:embed="rId4" cstate="print"/>
          <a:srcRect r="45858" b="51701"/>
          <a:stretch>
            <a:fillRect/>
          </a:stretch>
        </p:blipFill>
        <p:spPr bwMode="auto">
          <a:xfrm>
            <a:off x="1835696" y="2276872"/>
            <a:ext cx="1014374" cy="864096"/>
          </a:xfrm>
          <a:prstGeom prst="rect">
            <a:avLst/>
          </a:prstGeom>
          <a:noFill/>
        </p:spPr>
      </p:pic>
      <p:pic>
        <p:nvPicPr>
          <p:cNvPr id="13" name="Рисунок 12" descr="сканирование0002.jpg"/>
          <p:cNvPicPr>
            <a:picLocks noChangeAspect="1"/>
          </p:cNvPicPr>
          <p:nvPr/>
        </p:nvPicPr>
        <p:blipFill>
          <a:blip r:embed="rId5" cstate="print"/>
          <a:srcRect l="52610" t="-724" b="52536"/>
          <a:stretch>
            <a:fillRect/>
          </a:stretch>
        </p:blipFill>
        <p:spPr>
          <a:xfrm>
            <a:off x="4788024" y="5229200"/>
            <a:ext cx="3921636" cy="136815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8064896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11. Лучше всего сидеть в интернете вместе со своими родителями. Тогда уж точно пользование интернетом будет безопасным. Родители подскажут тебе, какие сайты можно открывать, а какие нельзя.</a:t>
            </a:r>
            <a:endParaRPr lang="ru-RU" dirty="0"/>
          </a:p>
        </p:txBody>
      </p:sp>
      <p:pic>
        <p:nvPicPr>
          <p:cNvPr id="25602" name="Picture 2" descr="http://www.3dnews.ru/assets/external/illustrations/2010/12/18/603859/par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797233" cy="277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detionline.com/assets/images/consult/s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714625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9695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Программы для помощи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075240" cy="18371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Сейчас существует множество программ, которые делают пользование интернетом безопасным. Но они не могут защитить тебя и твой компьютер полностью на 100%. Ты всегда должен помнить о простых правилах пользования интернетом. </a:t>
            </a:r>
            <a:endParaRPr lang="ru-RU" dirty="0"/>
          </a:p>
        </p:txBody>
      </p:sp>
      <p:pic>
        <p:nvPicPr>
          <p:cNvPr id="27650" name="Picture 2" descr="http://www.3dnews.ru/assets/external/illustrations/2011/11/18/620084/parental-contro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664296" cy="1998222"/>
          </a:xfrm>
          <a:prstGeom prst="rect">
            <a:avLst/>
          </a:prstGeom>
          <a:noFill/>
        </p:spPr>
      </p:pic>
      <p:pic>
        <p:nvPicPr>
          <p:cNvPr id="27652" name="Picture 4" descr="http://my-happyend.ru/wp-content/uploads/2012/10/%D0%A0%D0%B0%D0%B7%D0%B2%D0%BB%D0%B5%D1%87%D0%B5%D0%BD%D0%B8%D1%8F-%D0%B4%D0%BB%D1%8F-%D0%B4%D0%B5%D1%82%D0%B5%D0%B9-%D0%B2-%D0%B8%D0%BD%D1%82%D0%B5%D1%80%D0%BD%D0%B5%D1%82%D0%B5-%D1%81%D0%BE%D0%B2%D0%B5%D1%82%D1%8B-%D1%80%D0%BE%D0%B4%D0%B8%D1%82%D0%B5%D0%BB%D1%8F%D0%BC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715884" cy="1864388"/>
          </a:xfrm>
          <a:prstGeom prst="rect">
            <a:avLst/>
          </a:prstGeom>
          <a:noFill/>
        </p:spPr>
      </p:pic>
      <p:pic>
        <p:nvPicPr>
          <p:cNvPr id="6" name="Рисунок 5" descr="сканирование0001.jpg"/>
          <p:cNvPicPr>
            <a:picLocks noChangeAspect="1"/>
          </p:cNvPicPr>
          <p:nvPr/>
        </p:nvPicPr>
        <p:blipFill>
          <a:blip r:embed="rId4" cstate="print"/>
          <a:srcRect l="264" t="47435" r="49127" b="16654"/>
          <a:stretch>
            <a:fillRect/>
          </a:stretch>
        </p:blipFill>
        <p:spPr>
          <a:xfrm>
            <a:off x="2483768" y="5373216"/>
            <a:ext cx="4176464" cy="100811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Давайте поиграем !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3888432" cy="4608512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i="1" dirty="0" smtClean="0"/>
              <a:t>Игра «Можно - нельзя»</a:t>
            </a:r>
          </a:p>
          <a:p>
            <a:pPr marL="514350" indent="-514350" algn="ctr">
              <a:buNone/>
            </a:pPr>
            <a:r>
              <a:rPr lang="ru-RU" i="1" dirty="0" smtClean="0"/>
              <a:t>Правила игры:</a:t>
            </a:r>
          </a:p>
          <a:p>
            <a:pPr marL="514350" indent="-514350" algn="ctr">
              <a:buNone/>
            </a:pPr>
            <a:r>
              <a:rPr lang="ru-RU" i="1" dirty="0" smtClean="0"/>
              <a:t>Вам предложены варианты поведения. Необходимо выбрать, что можно делать, а что нельзя.</a:t>
            </a:r>
          </a:p>
          <a:p>
            <a:pPr marL="514350" indent="-514350" algn="ctr">
              <a:buNone/>
            </a:pPr>
            <a:endParaRPr lang="ru-RU" i="1" dirty="0" smtClean="0"/>
          </a:p>
        </p:txBody>
      </p:sp>
      <p:pic>
        <p:nvPicPr>
          <p:cNvPr id="1028" name="Picture 4" descr="http://penilopa.ru/published/publicdata/CP161377PENILOPA/attachments/SC/images/podgotovka-k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3507429" cy="2335536"/>
          </a:xfrm>
          <a:prstGeom prst="rect">
            <a:avLst/>
          </a:prstGeom>
          <a:noFill/>
        </p:spPr>
      </p:pic>
      <p:pic>
        <p:nvPicPr>
          <p:cNvPr id="1030" name="Picture 6" descr="http://globmir.ru/assets/images/korrekcionnaya_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0352" y="548680"/>
            <a:ext cx="1131785" cy="577504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Нельзя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836712"/>
            <a:ext cx="1131785" cy="481471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Можно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548680"/>
            <a:ext cx="439248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Общаться с друзьями и близкими в интернете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4005064"/>
            <a:ext cx="36724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Вводить свой номер телефона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4653136"/>
            <a:ext cx="295232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Давать  всем свой пароль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5373216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Искать нужную информацию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6093296"/>
            <a:ext cx="345638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Грубить собеседнику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2060848"/>
            <a:ext cx="432048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Слушать музыку и смотреть видеоролики/фильмы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2996952"/>
            <a:ext cx="43924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/>
              <a:t> Указывать свои полные личные данные при регистрации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39752" y="1412776"/>
            <a:ext cx="4536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 Нажимать на рекламные объявления</a:t>
            </a:r>
            <a:endParaRPr lang="ru-RU" i="1" dirty="0">
              <a:solidFill>
                <a:srgbClr val="0070C0"/>
              </a:solidFill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>
            <a:off x="6876256" y="3068960"/>
            <a:ext cx="1008112" cy="792088"/>
          </a:xfrm>
          <a:prstGeom prst="curvedConnector3">
            <a:avLst>
              <a:gd name="adj1" fmla="val 50000"/>
            </a:avLst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>
            <a:off x="6876256" y="1484784"/>
            <a:ext cx="936104" cy="823446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1259632" y="2348880"/>
            <a:ext cx="1224136" cy="720080"/>
          </a:xfrm>
          <a:prstGeom prst="curvedConnector3">
            <a:avLst>
              <a:gd name="adj1" fmla="val 50000"/>
            </a:avLst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>
            <a:stCxn id="6" idx="1"/>
          </p:cNvCxnSpPr>
          <p:nvPr/>
        </p:nvCxnSpPr>
        <p:spPr>
          <a:xfrm rot="10800000" flipV="1">
            <a:off x="1187624" y="871846"/>
            <a:ext cx="1152128" cy="1044986"/>
          </a:xfrm>
          <a:prstGeom prst="curvedConnector3">
            <a:avLst>
              <a:gd name="adj1" fmla="val 50000"/>
            </a:avLst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>
            <a:off x="6444208" y="4077072"/>
            <a:ext cx="1440160" cy="576064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>
            <a:stCxn id="9" idx="3"/>
          </p:cNvCxnSpPr>
          <p:nvPr/>
        </p:nvCxnSpPr>
        <p:spPr>
          <a:xfrm>
            <a:off x="6156176" y="4837802"/>
            <a:ext cx="1656184" cy="535414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11" idx="1"/>
          </p:cNvCxnSpPr>
          <p:nvPr/>
        </p:nvCxnSpPr>
        <p:spPr>
          <a:xfrm rot="10800000">
            <a:off x="1259632" y="4293096"/>
            <a:ext cx="1440160" cy="1264786"/>
          </a:xfrm>
          <a:prstGeom prst="curvedConnector3">
            <a:avLst>
              <a:gd name="adj1" fmla="val 50000"/>
            </a:avLst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>
            <a:stCxn id="12" idx="3"/>
          </p:cNvCxnSpPr>
          <p:nvPr/>
        </p:nvCxnSpPr>
        <p:spPr>
          <a:xfrm flipV="1">
            <a:off x="6444208" y="5877272"/>
            <a:ext cx="1296144" cy="400690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же такое интернет? </a:t>
            </a:r>
            <a:endParaRPr lang="ru-RU" dirty="0"/>
          </a:p>
        </p:txBody>
      </p:sp>
      <p:pic>
        <p:nvPicPr>
          <p:cNvPr id="4" name="Фиксики об интернете.mp2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292080" y="1988840"/>
            <a:ext cx="3528392" cy="4176464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2"/>
            </a:pPr>
            <a:r>
              <a:rPr lang="ru-RU" sz="2800" i="1" dirty="0" smtClean="0"/>
              <a:t>Игра «Как выйти из ситуации?»</a:t>
            </a:r>
          </a:p>
          <a:p>
            <a:pPr marL="514350" indent="-514350" algn="ctr">
              <a:buNone/>
            </a:pPr>
            <a:r>
              <a:rPr lang="ru-RU" sz="2800" i="1" dirty="0" smtClean="0"/>
              <a:t>Правила игры: Вам нужно рассказать как правильно повести себя в данной ситуации</a:t>
            </a:r>
            <a:r>
              <a:rPr lang="ru-RU" i="1" dirty="0" smtClean="0"/>
              <a:t>. </a:t>
            </a:r>
            <a:endParaRPr lang="ru-RU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 smtClean="0"/>
              <a:t>Давайте поиграем !</a:t>
            </a:r>
            <a:endParaRPr lang="ru-RU" i="1" dirty="0"/>
          </a:p>
        </p:txBody>
      </p:sp>
      <p:pic>
        <p:nvPicPr>
          <p:cNvPr id="2050" name="Picture 2" descr="http://www.fotokanal.com/images/40/picture-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729972" cy="350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8864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Задание 1</a:t>
            </a:r>
          </a:p>
          <a:p>
            <a:pPr algn="ctr"/>
            <a:r>
              <a:rPr lang="ru-RU" sz="2800" i="1" dirty="0" smtClean="0"/>
              <a:t>Как правильно заполнить поля регистрации?</a:t>
            </a:r>
            <a:endParaRPr lang="ru-RU" sz="2800" i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691680" y="1196752"/>
            <a:ext cx="5904656" cy="5328592"/>
            <a:chOff x="1691680" y="1196752"/>
            <a:chExt cx="5904656" cy="5328592"/>
          </a:xfrm>
        </p:grpSpPr>
        <p:pic>
          <p:nvPicPr>
            <p:cNvPr id="35846" name="Picture 6" descr="http://vkfan.ru/uploads/posts/2010-01/1264958223_20_2.jpg"/>
            <p:cNvPicPr>
              <a:picLocks noChangeAspect="1" noChangeArrowheads="1"/>
            </p:cNvPicPr>
            <p:nvPr/>
          </p:nvPicPr>
          <p:blipFill>
            <a:blip r:embed="rId2" cstate="print"/>
            <a:srcRect r="-2634" b="34262"/>
            <a:stretch>
              <a:fillRect/>
            </a:stretch>
          </p:blipFill>
          <p:spPr bwMode="auto">
            <a:xfrm>
              <a:off x="1691680" y="1196752"/>
              <a:ext cx="5904656" cy="5328592"/>
            </a:xfrm>
            <a:prstGeom prst="rect">
              <a:avLst/>
            </a:prstGeom>
            <a:noFill/>
          </p:spPr>
        </p:pic>
        <p:grpSp>
          <p:nvGrpSpPr>
            <p:cNvPr id="21" name="Группа 20"/>
            <p:cNvGrpSpPr/>
            <p:nvPr/>
          </p:nvGrpSpPr>
          <p:grpSpPr>
            <a:xfrm>
              <a:off x="3419872" y="2564904"/>
              <a:ext cx="2016224" cy="3816424"/>
              <a:chOff x="3419872" y="2564904"/>
              <a:chExt cx="2016224" cy="381642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563888" y="2564904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63888" y="2852936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563888" y="3068960"/>
                <a:ext cx="187220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563888" y="3356992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491880" y="3573016"/>
                <a:ext cx="1800200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563888" y="4293096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563888" y="4509120"/>
                <a:ext cx="187220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563888" y="5229200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419872" y="5445224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419872" y="5733256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491880" y="5949280"/>
                <a:ext cx="187220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3419872" y="6237312"/>
                <a:ext cx="1872208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62056" cy="868958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7772400" cy="4572000"/>
          </a:xfrm>
        </p:spPr>
        <p:txBody>
          <a:bodyPr/>
          <a:lstStyle/>
          <a:p>
            <a:r>
              <a:rPr lang="ru-RU" dirty="0" smtClean="0"/>
              <a:t>1. Вместо имени и фамилии лучше написать свой ник, например, «пушистый мишка» или «милый зайка». </a:t>
            </a:r>
          </a:p>
          <a:p>
            <a:r>
              <a:rPr lang="ru-RU" dirty="0" smtClean="0"/>
              <a:t>2. Не нужно заполнять графы, где требуется написать свою дату рождения, место учёбы, место проживания и другое.  </a:t>
            </a:r>
            <a:endParaRPr lang="ru-RU" dirty="0"/>
          </a:p>
        </p:txBody>
      </p:sp>
      <p:pic>
        <p:nvPicPr>
          <p:cNvPr id="38918" name="Picture 6" descr="http://sovetik.net/images/plyushevyj-mi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05064"/>
            <a:ext cx="2046539" cy="2256310"/>
          </a:xfrm>
          <a:prstGeom prst="rect">
            <a:avLst/>
          </a:prstGeom>
          <a:noFill/>
        </p:spPr>
      </p:pic>
      <p:pic>
        <p:nvPicPr>
          <p:cNvPr id="38922" name="Picture 10" descr="http://crosti.ru/patterns/00/00/a0/92a875556e/preview.jpg"/>
          <p:cNvPicPr>
            <a:picLocks noChangeAspect="1" noChangeArrowheads="1"/>
          </p:cNvPicPr>
          <p:nvPr/>
        </p:nvPicPr>
        <p:blipFill>
          <a:blip r:embed="rId4" cstate="print"/>
          <a:srcRect r="2229" b="9639"/>
          <a:stretch>
            <a:fillRect/>
          </a:stretch>
        </p:blipFill>
        <p:spPr bwMode="auto">
          <a:xfrm>
            <a:off x="5724128" y="3933056"/>
            <a:ext cx="230425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548680"/>
            <a:ext cx="7772400" cy="1117104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Что ты сделаешь, если случайно попадёшь на этот сайт?</a:t>
            </a:r>
            <a:endParaRPr lang="ru-RU" i="1" dirty="0"/>
          </a:p>
        </p:txBody>
      </p:sp>
      <p:pic>
        <p:nvPicPr>
          <p:cNvPr id="1026" name="Picture 2" descr="http://liski-news.ru/sites/default/files/1/%D0%98%D1%8E%D0%BB%D1%8C/abp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182604" cy="40264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3816424" cy="854968"/>
          </a:xfrm>
        </p:spPr>
        <p:txBody>
          <a:bodyPr/>
          <a:lstStyle/>
          <a:p>
            <a:pPr algn="ctr"/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556792"/>
            <a:ext cx="6840760" cy="15491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Ни в коем случае нельзя нажимать на рекламу!</a:t>
            </a:r>
          </a:p>
          <a:p>
            <a:pPr algn="ctr">
              <a:buNone/>
            </a:pPr>
            <a:r>
              <a:rPr lang="ru-RU" dirty="0" smtClean="0"/>
              <a:t>Лучше сразу же закрыть этот сайт! </a:t>
            </a:r>
            <a:endParaRPr lang="ru-RU" dirty="0"/>
          </a:p>
        </p:txBody>
      </p:sp>
      <p:pic>
        <p:nvPicPr>
          <p:cNvPr id="39938" name="Picture 2" descr="http://pers.narod.ru/graphics/some/noad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717032"/>
            <a:ext cx="1514500" cy="1514500"/>
          </a:xfrm>
          <a:prstGeom prst="rect">
            <a:avLst/>
          </a:prstGeom>
          <a:noFill/>
        </p:spPr>
      </p:pic>
      <p:pic>
        <p:nvPicPr>
          <p:cNvPr id="39940" name="Picture 4" descr="http://cs5258.vk.me/g38153714/a_a9fe30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81128"/>
            <a:ext cx="1584176" cy="1584176"/>
          </a:xfrm>
          <a:prstGeom prst="rect">
            <a:avLst/>
          </a:prstGeom>
          <a:noFill/>
        </p:spPr>
      </p:pic>
      <p:pic>
        <p:nvPicPr>
          <p:cNvPr id="39942" name="Picture 6" descr="http://video-lesson.biz/uploads/posts/2011-06/1307921675_nor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1804564" cy="18417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260648"/>
            <a:ext cx="7772400" cy="11521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каком-нибудь сайте ты увидел это сообщение. Твои действия?</a:t>
            </a:r>
            <a:endParaRPr lang="ru-RU" dirty="0"/>
          </a:p>
        </p:txBody>
      </p:sp>
      <p:pic>
        <p:nvPicPr>
          <p:cNvPr id="1026" name="Picture 2" descr="http://cs408317.vk.me/v408317704/5b20/BKalftmPRx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3257550" cy="3238501"/>
          </a:xfrm>
          <a:prstGeom prst="rect">
            <a:avLst/>
          </a:prstGeom>
          <a:noFill/>
        </p:spPr>
      </p:pic>
      <p:pic>
        <p:nvPicPr>
          <p:cNvPr id="1028" name="Picture 4" descr="http://netler.ru/ipad/images/winner-ipa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2838450" cy="2381250"/>
          </a:xfrm>
          <a:prstGeom prst="rect">
            <a:avLst/>
          </a:prstGeom>
          <a:noFill/>
        </p:spPr>
      </p:pic>
      <p:pic>
        <p:nvPicPr>
          <p:cNvPr id="1030" name="Picture 6" descr="http://margaritablog.ru/wp-content/uploads/2011/03/question-300x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1728192" cy="1722432"/>
          </a:xfrm>
          <a:prstGeom prst="rect">
            <a:avLst/>
          </a:prstGeom>
          <a:noFill/>
        </p:spPr>
      </p:pic>
      <p:pic>
        <p:nvPicPr>
          <p:cNvPr id="1032" name="Picture 8" descr="http://askalex.ru/wp-content/uploads/2012/09/%D1%87%D1%82%D0%BE-%D0%B4%D0%B5%D0%BB%D0%B0%D1%82%D1%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196752"/>
            <a:ext cx="2043285" cy="151946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Ни в коем случае нельзя нажимать на это сообщение! Это ловушка, которой пользуются интернет - мошенники!</a:t>
            </a:r>
            <a:endParaRPr lang="ru-RU" dirty="0"/>
          </a:p>
        </p:txBody>
      </p:sp>
      <p:pic>
        <p:nvPicPr>
          <p:cNvPr id="41986" name="Picture 2" descr="http://uralpolit.ru/sites/fedpress/files/evgesha/news/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554761" cy="2606825"/>
          </a:xfrm>
          <a:prstGeom prst="rect">
            <a:avLst/>
          </a:prstGeom>
          <a:noFill/>
        </p:spPr>
      </p:pic>
      <p:pic>
        <p:nvPicPr>
          <p:cNvPr id="41988" name="Picture 4" descr="http://ctrlc.ru/wp-content/uploads/2013/02/1353178176_s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292932" cy="2863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рка 3"/>
          <p:cNvSpPr/>
          <p:nvPr/>
        </p:nvSpPr>
        <p:spPr>
          <a:xfrm>
            <a:off x="323528" y="476672"/>
            <a:ext cx="8595302" cy="1834158"/>
          </a:xfrm>
          <a:prstGeom prst="blockArc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cs992.vk.me/u57030677/142626557/x_24b1bb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753100" cy="409575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рка 3"/>
          <p:cNvSpPr/>
          <p:nvPr/>
        </p:nvSpPr>
        <p:spPr>
          <a:xfrm>
            <a:off x="323528" y="476672"/>
            <a:ext cx="8595302" cy="3301484"/>
          </a:xfrm>
          <a:prstGeom prst="blockArc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Список источников:</a:t>
            </a:r>
          </a:p>
          <a:p>
            <a:pPr algn="just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6715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1. http://nsportal.ru/shkola/klassnoe-rukovodstvo/library/2013/11/11/bezopasnyy-internet</a:t>
            </a:r>
            <a:br>
              <a:rPr lang="en-GB" dirty="0" smtClean="0"/>
            </a:br>
            <a:r>
              <a:rPr lang="en-GB" dirty="0" smtClean="0"/>
              <a:t>2. http://www.klassnye-chasy.ru/klassnyy-chas-osnovy-bezopasnosti-v-internete</a:t>
            </a:r>
            <a:br>
              <a:rPr lang="en-GB" dirty="0" smtClean="0"/>
            </a:br>
            <a:r>
              <a:rPr lang="en-GB" dirty="0" smtClean="0"/>
              <a:t>3. http://videouroki.net/filecom.php?fileid=98660320</a:t>
            </a:r>
            <a:br>
              <a:rPr lang="en-GB" dirty="0" smtClean="0"/>
            </a:br>
            <a:r>
              <a:rPr lang="en-GB" dirty="0" smtClean="0"/>
              <a:t>4. http://www.youtube.com/watch?v=cn3YVBOP03Q</a:t>
            </a: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3231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наше время интернетом пользуется почти каждый из нас. С его помощью мы можем найти всё, что нам нужно. Но он не так уж и безобиден. Неправильное пользование интернетом может плохо влиять на нас и на наш компьютер. Чтобы такого не произошло, нужно уметь правильно им пользоваться.</a:t>
            </a:r>
            <a:endParaRPr lang="ru-RU" sz="2800" dirty="0"/>
          </a:p>
        </p:txBody>
      </p:sp>
      <p:pic>
        <p:nvPicPr>
          <p:cNvPr id="1026" name="Picture 2" descr="http://www.marcoss.ru/UserFiles/Image/8152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2952328" cy="1845205"/>
          </a:xfrm>
          <a:prstGeom prst="rect">
            <a:avLst/>
          </a:prstGeom>
          <a:noFill/>
        </p:spPr>
      </p:pic>
      <p:pic>
        <p:nvPicPr>
          <p:cNvPr id="1030" name="Picture 6" descr="http://toplogos.ru/images/logo-internet-explo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1935740" cy="18737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Правила пользования интернетом для детей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4096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1. Используй интернет для поиска </a:t>
            </a:r>
            <a:r>
              <a:rPr lang="ru-RU" u="sng" dirty="0" smtClean="0"/>
              <a:t>необходимой</a:t>
            </a:r>
            <a:r>
              <a:rPr lang="ru-RU" dirty="0" smtClean="0"/>
              <a:t> тебе информации.</a:t>
            </a:r>
          </a:p>
        </p:txBody>
      </p:sp>
      <p:pic>
        <p:nvPicPr>
          <p:cNvPr id="27650" name="Picture 2" descr="http://vustug-info.ru/sites/default/files/kom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188640" cy="287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likar.info/pictures_ckfinder/images/rebenok%20i%20intern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816424" cy="263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2. </a:t>
            </a:r>
            <a:r>
              <a:rPr lang="ru-RU" sz="2400" dirty="0" smtClean="0"/>
              <a:t>Никогда не указывай свои личные данные в интернете: номера телефонов, домашний адрес, место учёбы, фамилию и имя родителей. Вместо своего настоящего имени лучше придумай себе ник, например, </a:t>
            </a:r>
            <a:r>
              <a:rPr lang="ru-RU" sz="2400" i="1" dirty="0" smtClean="0"/>
              <a:t>«Заяц с Ушами».</a:t>
            </a:r>
            <a:endParaRPr lang="ru-RU" sz="2400" i="1" dirty="0"/>
          </a:p>
        </p:txBody>
      </p:sp>
      <p:pic>
        <p:nvPicPr>
          <p:cNvPr id="26628" name="Picture 4" descr="http://mygazeta.com/i/2011/07/kid_at_computer2-520x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024336" cy="3780420"/>
          </a:xfrm>
          <a:prstGeom prst="rect">
            <a:avLst/>
          </a:prstGeom>
          <a:noFill/>
        </p:spPr>
      </p:pic>
      <p:pic>
        <p:nvPicPr>
          <p:cNvPr id="26630" name="Picture 6" descr="http://www.csr-review.net/userfiles/image/2012/deti-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390900" cy="2257426"/>
          </a:xfrm>
          <a:prstGeom prst="rect">
            <a:avLst/>
          </a:prstGeom>
          <a:noFill/>
        </p:spPr>
      </p:pic>
      <p:pic>
        <p:nvPicPr>
          <p:cNvPr id="14" name="Рисунок 13" descr="сканирование0001.jpg"/>
          <p:cNvPicPr>
            <a:picLocks noChangeAspect="1"/>
          </p:cNvPicPr>
          <p:nvPr/>
        </p:nvPicPr>
        <p:blipFill>
          <a:blip r:embed="rId4" cstate="print">
            <a:lum/>
          </a:blip>
          <a:srcRect l="41914" t="859" r="11786" b="50841"/>
          <a:stretch>
            <a:fillRect/>
          </a:stretch>
        </p:blipFill>
        <p:spPr>
          <a:xfrm rot="5400000">
            <a:off x="5911349" y="3673827"/>
            <a:ext cx="1296144" cy="39748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76672"/>
            <a:ext cx="7762056" cy="1477144"/>
          </a:xfrm>
        </p:spPr>
        <p:txBody>
          <a:bodyPr/>
          <a:lstStyle/>
          <a:p>
            <a:r>
              <a:rPr lang="ru-RU" dirty="0" smtClean="0"/>
              <a:t>3. Если появилась необходимость в создании своей веб-странички (например, В контакте), то не указывай свои полные личные данные.</a:t>
            </a:r>
            <a:endParaRPr lang="ru-RU" dirty="0"/>
          </a:p>
        </p:txBody>
      </p:sp>
      <p:pic>
        <p:nvPicPr>
          <p:cNvPr id="28676" name="Picture 4" descr="http://sjand.at.ua/3/7/pochtovyj-jaschik-mail-ru-pochtovyj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20888"/>
            <a:ext cx="3240360" cy="3559642"/>
          </a:xfrm>
          <a:prstGeom prst="rect">
            <a:avLst/>
          </a:prstGeom>
          <a:noFill/>
        </p:spPr>
      </p:pic>
      <p:pic>
        <p:nvPicPr>
          <p:cNvPr id="5122" name="Picture 2" descr="http://vcontactf.ucoz.ru/0001/registrat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065633" cy="32640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1800200"/>
          </a:xfrm>
        </p:spPr>
        <p:txBody>
          <a:bodyPr/>
          <a:lstStyle/>
          <a:p>
            <a:pPr algn="ctr"/>
            <a:r>
              <a:rPr lang="ru-RU" dirty="0" smtClean="0"/>
              <a:t>4. Не общайся с людьми старше тебя, исключением могут являться родственники или близкие люди. Лучше всего общаться со своими друзьями.</a:t>
            </a:r>
            <a:endParaRPr lang="ru-RU" dirty="0"/>
          </a:p>
        </p:txBody>
      </p:sp>
      <p:pic>
        <p:nvPicPr>
          <p:cNvPr id="29698" name="Picture 2" descr="http://www.therunet.com/uploads/image_block/image/4116/main_%D0%B4%D0%B5%D1%82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265318" cy="3847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76456" cy="24132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5. Если ты познакомился с кем-то в интернете и вы договорились встретиться, не нужно ходить одному. Этот человек может оказаться кем угодно. Лучше ходить на встречи с Интернет-знакомыми со своими родственниками. </a:t>
            </a:r>
            <a:endParaRPr lang="ru-RU" dirty="0"/>
          </a:p>
        </p:txBody>
      </p:sp>
      <p:pic>
        <p:nvPicPr>
          <p:cNvPr id="29700" name="Picture 4" descr="http://inashideti.ru/wp-content/uploads/2011/10/Deti-i-rod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4541697" cy="3004787"/>
          </a:xfrm>
          <a:prstGeom prst="rect">
            <a:avLst/>
          </a:prstGeom>
          <a:noFill/>
        </p:spPr>
      </p:pic>
      <p:pic>
        <p:nvPicPr>
          <p:cNvPr id="29702" name="Picture 6" descr="http://a-detstva.ru/assets/images/mini-sad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2857500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772400" cy="1477144"/>
          </a:xfrm>
        </p:spPr>
        <p:txBody>
          <a:bodyPr/>
          <a:lstStyle/>
          <a:p>
            <a:pPr algn="ctr"/>
            <a:r>
              <a:rPr lang="ru-RU" dirty="0" smtClean="0"/>
              <a:t>6. Не груби никому в Интернете и прекращай общение, если грубить начинают тебе. Не забывай, что вежливым нужно быть всегда!</a:t>
            </a:r>
            <a:endParaRPr lang="ru-RU" dirty="0"/>
          </a:p>
        </p:txBody>
      </p:sp>
      <p:pic>
        <p:nvPicPr>
          <p:cNvPr id="28674" name="Picture 2" descr="http://avanta-group.ru/site/30/3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131670" cy="2441848"/>
          </a:xfrm>
          <a:prstGeom prst="rect">
            <a:avLst/>
          </a:prstGeom>
          <a:noFill/>
        </p:spPr>
      </p:pic>
      <p:pic>
        <p:nvPicPr>
          <p:cNvPr id="28676" name="Picture 4" descr="http://hardtobeparent.files.wordpress.com/2012/12/shutterstock_24510829.jpg?w=440&amp;h=24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191000" cy="2286001"/>
          </a:xfrm>
          <a:prstGeom prst="rect">
            <a:avLst/>
          </a:prstGeom>
          <a:noFill/>
        </p:spPr>
      </p:pic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4" cstate="print"/>
          <a:srcRect l="34806" t="45652" r="3413" b="16305"/>
          <a:stretch>
            <a:fillRect/>
          </a:stretch>
        </p:blipFill>
        <p:spPr>
          <a:xfrm>
            <a:off x="1979712" y="5085184"/>
            <a:ext cx="5112568" cy="108012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441</TotalTime>
  <Words>697</Words>
  <Application>Microsoft Office PowerPoint</Application>
  <PresentationFormat>Экран (4:3)</PresentationFormat>
  <Paragraphs>53</Paragraphs>
  <Slides>28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Классный час на тему  «Безопасность детей в интернете»</vt:lpstr>
      <vt:lpstr>Что же такое интернет? </vt:lpstr>
      <vt:lpstr>В наше время интернетом пользуется почти каждый из нас. С его помощью мы можем найти всё, что нам нужно. Но он не так уж и безобиден. Неправильное пользование интернетом может плохо влиять на нас и на наш компьютер. Чтобы такого не произошло, нужно уметь правильно им пользоваться.</vt:lpstr>
      <vt:lpstr>Правила пользования интернетом для детей</vt:lpstr>
      <vt:lpstr>Слайд 5</vt:lpstr>
      <vt:lpstr>Слайд 6</vt:lpstr>
      <vt:lpstr>Слайд 7</vt:lpstr>
      <vt:lpstr>Слайд 8</vt:lpstr>
      <vt:lpstr>Слайд 9</vt:lpstr>
      <vt:lpstr>Слайд 10</vt:lpstr>
      <vt:lpstr>А чтобы узнать, как правильно создать свой пароль, мы сейчас посмотрим небольшой мультфильм </vt:lpstr>
      <vt:lpstr>Слайд 12</vt:lpstr>
      <vt:lpstr>Слайд 13</vt:lpstr>
      <vt:lpstr>Слайд 14</vt:lpstr>
      <vt:lpstr>Слайд 15</vt:lpstr>
      <vt:lpstr>Слайд 16</vt:lpstr>
      <vt:lpstr>Программы для помощи</vt:lpstr>
      <vt:lpstr>Давайте поиграем !</vt:lpstr>
      <vt:lpstr>Слайд 19</vt:lpstr>
      <vt:lpstr>Давайте поиграем !</vt:lpstr>
      <vt:lpstr>Слайд 21</vt:lpstr>
      <vt:lpstr>Ответ:</vt:lpstr>
      <vt:lpstr>Слайд 23</vt:lpstr>
      <vt:lpstr>Ответ:</vt:lpstr>
      <vt:lpstr>Слайд 25</vt:lpstr>
      <vt:lpstr>Ответ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 «Безопасность детей в интернете»</dc:title>
  <dc:creator>Admin</dc:creator>
  <cp:lastModifiedBy>Lena</cp:lastModifiedBy>
  <cp:revision>51</cp:revision>
  <dcterms:created xsi:type="dcterms:W3CDTF">2013-12-01T15:15:55Z</dcterms:created>
  <dcterms:modified xsi:type="dcterms:W3CDTF">2015-12-25T19:34:47Z</dcterms:modified>
</cp:coreProperties>
</file>