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62" r:id="rId3"/>
    <p:sldId id="259" r:id="rId4"/>
    <p:sldId id="257" r:id="rId5"/>
    <p:sldId id="260" r:id="rId6"/>
    <p:sldId id="261" r:id="rId7"/>
    <p:sldId id="263" r:id="rId8"/>
    <p:sldId id="269" r:id="rId9"/>
    <p:sldId id="270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693C8-00C5-40FD-A283-D1E90E38BA00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84A-09D7-4575-BB07-28C1B989D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584A-09D7-4575-BB07-28C1B989D3C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AA7DD76-3477-41BF-93FB-749A2936DB0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5F68603-DBD2-46DC-B522-175F099AA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go.html?href=http://www.arkheco.ru/" TargetMode="External"/><Relationship Id="rId2" Type="http://schemas.openxmlformats.org/officeDocument/2006/relationships/hyperlink" Target="http://oopt.info/kenoz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nfourok.ru/go.html?href=http://oopt.info/" TargetMode="External"/><Relationship Id="rId4" Type="http://schemas.openxmlformats.org/officeDocument/2006/relationships/hyperlink" Target="http://infourok.ru/go.html?href=http://www.kenozero-park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28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680" y="359898"/>
            <a:ext cx="7406640" cy="170095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>
                <a:solidFill>
                  <a:schemeClr val="tx1"/>
                </a:solidFill>
              </a:rPr>
              <a:t>Что я знаю о родном крае?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819756"/>
            <a:ext cx="6286512" cy="1038244"/>
          </a:xfrm>
        </p:spPr>
        <p:txBody>
          <a:bodyPr>
            <a:normAutofit fontScale="92500" lnSpcReduction="10000"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Автор материала: </a:t>
            </a:r>
            <a:r>
              <a:rPr lang="ru-RU" sz="1400" dirty="0" err="1" smtClean="0">
                <a:solidFill>
                  <a:schemeClr val="tx1"/>
                </a:solidFill>
              </a:rPr>
              <a:t>Дербина</a:t>
            </a:r>
            <a:r>
              <a:rPr lang="ru-RU" sz="1400" dirty="0" smtClean="0">
                <a:solidFill>
                  <a:schemeClr val="tx1"/>
                </a:solidFill>
              </a:rPr>
              <a:t> Полина, ученица 9 А класса МБОУ СШ №1, г. </a:t>
            </a:r>
            <a:r>
              <a:rPr lang="ru-RU" sz="1400" dirty="0" smtClean="0">
                <a:solidFill>
                  <a:schemeClr val="tx1"/>
                </a:solidFill>
              </a:rPr>
              <a:t>Архангельска, Архангельская область.</a:t>
            </a:r>
            <a:endParaRPr lang="ru-RU" sz="1400" dirty="0" smtClean="0">
              <a:solidFill>
                <a:schemeClr val="tx1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Руководитель: Куприянович Марина Олеговна, учитель математики высшей квалификационной категории, МБОУ СШ №1, г. </a:t>
            </a:r>
            <a:r>
              <a:rPr lang="ru-RU" sz="1400" dirty="0" smtClean="0">
                <a:solidFill>
                  <a:schemeClr val="tx1"/>
                </a:solidFill>
              </a:rPr>
              <a:t>Архангельска, </a:t>
            </a:r>
            <a:r>
              <a:rPr lang="ru-RU" sz="1400" smtClean="0">
                <a:solidFill>
                  <a:schemeClr val="tx1"/>
                </a:solidFill>
              </a:rPr>
              <a:t>Архангельская область, 2015 год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7528880" cy="286633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изображено на 500-рублевой купюре? </a:t>
            </a:r>
            <a:endParaRPr lang="ru-RU" sz="5400" b="1" i="1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Памятник Петру I на фоне парусника </a:t>
            </a:r>
          </a:p>
          <a:p>
            <a:endParaRPr lang="ru-RU" dirty="0" smtClean="0"/>
          </a:p>
          <a:p>
            <a:r>
              <a:rPr lang="ru-RU" dirty="0" smtClean="0"/>
              <a:t>Здания Морского речного вокзала в Архангельске</a:t>
            </a:r>
          </a:p>
          <a:p>
            <a:endParaRPr lang="ru-RU" dirty="0" smtClean="0"/>
          </a:p>
          <a:p>
            <a:r>
              <a:rPr lang="ru-RU" dirty="0" smtClean="0"/>
              <a:t>Соловецкий монастырь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4868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</a:t>
            </a:r>
            <a:endParaRPr lang="ru-RU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71612"/>
            <a:ext cx="7912968" cy="3929090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00174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чего произошло название </a:t>
            </a:r>
            <a:r>
              <a:rPr lang="ru-RU" sz="54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Соломбала</a:t>
            </a:r>
            <a:r>
              <a:rPr lang="ru-RU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ru-RU" sz="5400" b="1" i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642918"/>
            <a:ext cx="6840000" cy="4286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715436" cy="1066800"/>
          </a:xfrm>
        </p:spPr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chemeClr val="tx1"/>
                </a:solidFill>
              </a:rPr>
              <a:t>Ответ</a:t>
            </a:r>
            <a:r>
              <a:rPr lang="ru-RU" sz="3800" dirty="0" smtClean="0">
                <a:solidFill>
                  <a:schemeClr val="tx1"/>
                </a:solidFill>
              </a:rPr>
              <a:t>:</a:t>
            </a:r>
            <a:br>
              <a:rPr lang="ru-RU" sz="3800" dirty="0" smtClean="0">
                <a:solidFill>
                  <a:schemeClr val="tx1"/>
                </a:solidFill>
              </a:rPr>
            </a:br>
            <a:r>
              <a:rPr lang="ru-RU" sz="3800" dirty="0" smtClean="0"/>
              <a:t>От финно-угорского «</a:t>
            </a:r>
            <a:r>
              <a:rPr lang="ru-RU" sz="3800" dirty="0" err="1" smtClean="0"/>
              <a:t>солемба</a:t>
            </a:r>
            <a:r>
              <a:rPr lang="ru-RU" sz="3800" dirty="0" smtClean="0"/>
              <a:t>» – низкое, грязное, мокрое, болотистое место.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Карелии Кижи, </a:t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 нас?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00" y="642918"/>
            <a:ext cx="6840000" cy="4572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Малые </a:t>
            </a:r>
            <a:r>
              <a:rPr lang="ru-RU" dirty="0" smtClean="0"/>
              <a:t>Карелы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5326681_large_Soloveckiy_monastuy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2000" y="642918"/>
            <a:ext cx="6840000" cy="42148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63888"/>
            <a:ext cx="8507288" cy="32941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необычные сооружения из камней были обнаружены на Соловках?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birint_solov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00" y="714356"/>
            <a:ext cx="6840000" cy="414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Соловецкие лабиринты</a:t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91264" cy="322210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«защитницу» Архангельска во время Великой Северной войны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7e89f52e6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642918"/>
            <a:ext cx="6840000" cy="4502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/>
              <a:t>Новодвинская</a:t>
            </a:r>
            <a:r>
              <a:rPr lang="ru-RU" dirty="0" smtClean="0"/>
              <a:t> </a:t>
            </a:r>
            <a:r>
              <a:rPr lang="ru-RU" dirty="0" smtClean="0"/>
              <a:t>крепость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08912" cy="3429000"/>
          </a:xfrm>
        </p:spPr>
        <p:txBody>
          <a:bodyPr/>
          <a:lstStyle/>
          <a:p>
            <a:pPr algn="ctr"/>
            <a:r>
              <a:rPr lang="ru-RU" sz="7200" i="1" dirty="0" smtClean="0">
                <a:solidFill>
                  <a:schemeClr val="bg2">
                    <a:lumMod val="75000"/>
                  </a:schemeClr>
                </a:solidFill>
              </a:rPr>
              <a:t>Выберите один правильный ответ</a:t>
            </a:r>
            <a:endParaRPr lang="ru-RU" sz="7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1910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642918"/>
            <a:ext cx="6840000" cy="46991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8572560" cy="222254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назывался Троицкий проспект во времена СССР?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8218_9ce1930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00" y="642918"/>
            <a:ext cx="6840000" cy="3929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Проспект Павлина </a:t>
            </a:r>
            <a:r>
              <a:rPr lang="ru-RU" dirty="0" smtClean="0"/>
              <a:t>Виноградова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424936" cy="338437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 настоящее время находится на месте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Святотроицкого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кафедрального собора?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2c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00" y="714356"/>
            <a:ext cx="6840000" cy="40719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Архангельский театр драмы имени </a:t>
            </a:r>
            <a:r>
              <a:rPr lang="ru-RU" dirty="0" smtClean="0"/>
              <a:t>М.В</a:t>
            </a:r>
            <a:r>
              <a:rPr lang="ru-RU" dirty="0" smtClean="0"/>
              <a:t>. Ломоносова</a:t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2941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в Архангельской области был открыт советский ядерный полигон?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s_181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00" y="642918"/>
            <a:ext cx="6840000" cy="3571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1488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На Новой Земле</a:t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821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город Архангельской области является центром атомного судостроения?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XJteS1uZXdzLnJ1L2ltYWdlc19zdGF0aS9zdWJtYXJpbnlfNS5qcGc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00" y="785794"/>
            <a:ext cx="6840000" cy="40719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Северодвинск</a:t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900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каком архипелаге расположена крайняя северная точка России?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allery_1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14356"/>
            <a:ext cx="6840000" cy="4214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Земля Франца-Иосифа</a:t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354744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7063"/>
            <a:ext cx="6840000" cy="51409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В каком году Петр </a:t>
            </a:r>
            <a:r>
              <a:rPr lang="en-GB" i="1" dirty="0" smtClean="0">
                <a:solidFill>
                  <a:schemeClr val="tx1"/>
                </a:solidFill>
              </a:rPr>
              <a:t>l </a:t>
            </a:r>
            <a:r>
              <a:rPr lang="ru-RU" i="1" dirty="0" smtClean="0">
                <a:solidFill>
                  <a:schemeClr val="tx1"/>
                </a:solidFill>
              </a:rPr>
              <a:t>НЕ посещал Архангельск?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0806" y="1643050"/>
            <a:ext cx="2323194" cy="2304256"/>
          </a:xfrm>
        </p:spPr>
        <p:txBody>
          <a:bodyPr>
            <a:noAutofit/>
          </a:bodyPr>
          <a:lstStyle/>
          <a:p>
            <a:pPr marL="825246" indent="-742950" algn="ctr">
              <a:buFont typeface="+mj-lt"/>
              <a:buAutoNum type="arabicParenR"/>
            </a:pPr>
            <a:r>
              <a:rPr lang="ru-RU" sz="4000" dirty="0" smtClean="0">
                <a:latin typeface="BatangChe" pitchFamily="49" charset="-127"/>
                <a:ea typeface="BatangChe" pitchFamily="49" charset="-127"/>
              </a:rPr>
              <a:t>1693</a:t>
            </a:r>
          </a:p>
          <a:p>
            <a:pPr marL="825246" indent="-742950" algn="ctr">
              <a:buFont typeface="+mj-lt"/>
              <a:buAutoNum type="arabicParenR"/>
            </a:pPr>
            <a:endParaRPr lang="ru-RU" sz="4000" dirty="0" smtClean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  <a:p>
            <a:pPr marL="825246" indent="-742950" algn="ctr">
              <a:buFont typeface="+mj-lt"/>
              <a:buAutoNum type="arabicParenR"/>
            </a:pPr>
            <a:r>
              <a:rPr lang="ru-RU" sz="4000" dirty="0" smtClean="0">
                <a:latin typeface="BatangChe" pitchFamily="49" charset="-127"/>
                <a:ea typeface="BatangChe" pitchFamily="49" charset="-127"/>
              </a:rPr>
              <a:t>1694</a:t>
            </a:r>
          </a:p>
          <a:p>
            <a:pPr marL="825246" indent="-742950" algn="ctr">
              <a:buFont typeface="+mj-lt"/>
              <a:buAutoNum type="arabicParenR"/>
            </a:pPr>
            <a:endParaRPr lang="ru-RU" sz="4000" dirty="0" smtClean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  <a:p>
            <a:pPr marL="825246" indent="-742950" algn="ctr">
              <a:buFont typeface="+mj-lt"/>
              <a:buAutoNum type="arabicParenR"/>
            </a:pPr>
            <a:r>
              <a:rPr lang="ru-RU" sz="4000" dirty="0" smtClean="0">
                <a:latin typeface="BatangChe" pitchFamily="49" charset="-127"/>
                <a:ea typeface="BatangChe" pitchFamily="49" charset="-127"/>
              </a:rPr>
              <a:t>1701</a:t>
            </a:r>
          </a:p>
          <a:p>
            <a:pPr marL="825246" indent="-742950" algn="ctr">
              <a:buFont typeface="+mj-lt"/>
              <a:buAutoNum type="arabicParenR"/>
            </a:pPr>
            <a:endParaRPr lang="ru-RU" sz="4000" dirty="0" smtClean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  <a:p>
            <a:pPr marL="825246" indent="-742950" algn="ctr">
              <a:buFont typeface="+mj-lt"/>
              <a:buAutoNum type="arabicParenR"/>
            </a:pPr>
            <a:r>
              <a:rPr lang="ru-RU" sz="4000" dirty="0" smtClean="0">
                <a:latin typeface="BatangChe" pitchFamily="49" charset="-127"/>
                <a:ea typeface="BatangChe" pitchFamily="49" charset="-127"/>
              </a:rPr>
              <a:t>1702</a:t>
            </a:r>
            <a:endParaRPr lang="ru-RU" sz="4000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93407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крупное озеро Архангельской области?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la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00" y="642919"/>
            <a:ext cx="6840000" cy="378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Озеро </a:t>
            </a:r>
            <a:r>
              <a:rPr lang="ru-RU" dirty="0" err="1" smtClean="0"/>
              <a:t>Лача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5740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библиотека самая крупная в области?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3600" dirty="0" smtClean="0"/>
              <a:t>Архангельская областная научная библиотека имени Добролюбова</a:t>
            </a:r>
            <a:endParaRPr lang="ru-RU" sz="36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821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сейчас располагается в бывшей лютеранской церкви Святой Екатерины?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77f9faff6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00" y="785794"/>
            <a:ext cx="6840000" cy="385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Поморская государственная филармония</a:t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15009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раньше располагалось на месте стадиона Динамо в Архангельске?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Александровский сад</a:t>
            </a:r>
            <a:endParaRPr lang="ru-RU" sz="3600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64604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известный сказочник Архангельской области?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c1b34eb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42918"/>
            <a:ext cx="6840000" cy="3929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Степан Григорьевич </a:t>
            </a:r>
            <a:r>
              <a:rPr lang="ru-RU" dirty="0" err="1" smtClean="0"/>
              <a:t>Писахов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В каком году было упразднено адмиралтейство в Архангельске?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844824"/>
            <a:ext cx="7312856" cy="4713312"/>
          </a:xfrm>
        </p:spPr>
        <p:txBody>
          <a:bodyPr/>
          <a:lstStyle/>
          <a:p>
            <a:pPr marL="596646" indent="-514350" algn="ctr">
              <a:buFont typeface="+mj-lt"/>
              <a:buAutoNum type="arabicParenR"/>
            </a:pPr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1693</a:t>
            </a:r>
          </a:p>
          <a:p>
            <a:pPr marL="596646" indent="-514350" algn="ctr">
              <a:buFont typeface="+mj-lt"/>
              <a:buAutoNum type="arabicParenR"/>
            </a:pPr>
            <a:endParaRPr lang="ru-RU" sz="3600" dirty="0" smtClean="0">
              <a:latin typeface="BatangChe" pitchFamily="49" charset="-127"/>
              <a:ea typeface="BatangChe" pitchFamily="49" charset="-127"/>
            </a:endParaRPr>
          </a:p>
          <a:p>
            <a:pPr marL="596646" indent="-514350" algn="ctr">
              <a:buFont typeface="+mj-lt"/>
              <a:buAutoNum type="arabicParenR"/>
            </a:pPr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1752</a:t>
            </a:r>
          </a:p>
          <a:p>
            <a:pPr marL="596646" indent="-514350" algn="ctr">
              <a:buFont typeface="+mj-lt"/>
              <a:buAutoNum type="arabicParenR"/>
            </a:pPr>
            <a:endParaRPr lang="ru-RU" sz="3600" dirty="0" smtClean="0">
              <a:latin typeface="BatangChe" pitchFamily="49" charset="-127"/>
              <a:ea typeface="BatangChe" pitchFamily="49" charset="-127"/>
            </a:endParaRPr>
          </a:p>
          <a:p>
            <a:pPr marL="596646" indent="-514350" algn="ctr">
              <a:buFont typeface="+mj-lt"/>
              <a:buAutoNum type="arabicParenR"/>
            </a:pPr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1862</a:t>
            </a:r>
          </a:p>
          <a:p>
            <a:pPr marL="596646" indent="-514350" algn="ctr">
              <a:buFont typeface="+mj-lt"/>
              <a:buAutoNum type="arabicParenR"/>
            </a:pPr>
            <a:endParaRPr lang="ru-RU" sz="3600" dirty="0" smtClean="0">
              <a:latin typeface="BatangChe" pitchFamily="49" charset="-127"/>
              <a:ea typeface="BatangChe" pitchFamily="49" charset="-127"/>
            </a:endParaRPr>
          </a:p>
          <a:p>
            <a:pPr marL="596646" indent="-514350" algn="ctr">
              <a:buFont typeface="+mj-lt"/>
              <a:buAutoNum type="arabicParenR"/>
            </a:pPr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1901</a:t>
            </a:r>
          </a:p>
          <a:p>
            <a:pPr marL="596646" indent="-514350">
              <a:buFont typeface="+mj-lt"/>
              <a:buAutoNum type="arabicParenR"/>
            </a:pPr>
            <a:endParaRPr lang="ru-RU" dirty="0" smtClean="0"/>
          </a:p>
          <a:p>
            <a:pPr marL="596646" indent="-514350">
              <a:buFont typeface="+mj-lt"/>
              <a:buAutoNum type="arabicParenR"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5130932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4864"/>
            <a:ext cx="9144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6460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используемой литературы: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/>
              <a:t> 1. География Архангельской области. </a:t>
            </a:r>
            <a:r>
              <a:rPr lang="ru-RU" sz="1600" dirty="0" err="1" smtClean="0"/>
              <a:t>Программно-методическиематериалы</a:t>
            </a:r>
            <a:r>
              <a:rPr lang="ru-RU" sz="1600" dirty="0" smtClean="0"/>
              <a:t>. /Под ред. Н.М. </a:t>
            </a:r>
            <a:r>
              <a:rPr lang="ru-RU" sz="1600" dirty="0" err="1" smtClean="0"/>
              <a:t>Бызовой</a:t>
            </a:r>
            <a:r>
              <a:rPr lang="ru-RU" sz="1600" dirty="0" smtClean="0"/>
              <a:t>. — Архангельск: Поморский государственный университет им. М.В. Ломоносова,</a:t>
            </a:r>
            <a:br>
              <a:rPr lang="ru-RU" sz="1600" dirty="0" smtClean="0"/>
            </a:br>
            <a:r>
              <a:rPr lang="ru-RU" sz="1600" dirty="0" smtClean="0"/>
              <a:t>2000. — 144 с.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2. Михаил Васильевич Ломоносов 1711 – 1765. /Г.Е.Павлова, А.С.Федоров. – М.: Изд-во Наука, 1988г.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3. Н.И. </a:t>
            </a:r>
            <a:r>
              <a:rPr lang="ru-RU" sz="1600" dirty="0" err="1" smtClean="0"/>
              <a:t>Асоскова</a:t>
            </a:r>
            <a:r>
              <a:rPr lang="ru-RU" sz="1600" dirty="0" smtClean="0"/>
              <a:t>, Н.М. </a:t>
            </a:r>
            <a:r>
              <a:rPr lang="ru-RU" sz="1600" dirty="0" err="1" smtClean="0"/>
              <a:t>Бызова</a:t>
            </a:r>
            <a:r>
              <a:rPr lang="ru-RU" sz="1600" dirty="0" smtClean="0"/>
              <a:t>, Б.В. </a:t>
            </a:r>
            <a:r>
              <a:rPr lang="ru-RU" sz="1600" dirty="0" err="1" smtClean="0"/>
              <a:t>Емолин</a:t>
            </a:r>
            <a:r>
              <a:rPr lang="ru-RU" sz="1600" dirty="0" smtClean="0"/>
              <a:t>, Л.Р. Лукин, Я.К. </a:t>
            </a:r>
            <a:r>
              <a:rPr lang="ru-RU" sz="1600" dirty="0" err="1" smtClean="0"/>
              <a:t>Преминина</a:t>
            </a:r>
            <a:r>
              <a:rPr lang="ru-RU" sz="1600" dirty="0" smtClean="0"/>
              <a:t>, А.Ф. </a:t>
            </a:r>
            <a:r>
              <a:rPr lang="ru-RU" sz="1600" dirty="0" err="1" smtClean="0"/>
              <a:t>Станковский</a:t>
            </a:r>
            <a:r>
              <a:rPr lang="ru-RU" sz="1600" dirty="0" smtClean="0"/>
              <a:t>, И.В. </a:t>
            </a:r>
            <a:r>
              <a:rPr lang="ru-RU" sz="1600" dirty="0" err="1" smtClean="0"/>
              <a:t>Туровник</a:t>
            </a:r>
            <a:r>
              <a:rPr lang="ru-RU" sz="1600" dirty="0" smtClean="0"/>
              <a:t>, Е.В. </a:t>
            </a:r>
            <a:r>
              <a:rPr lang="ru-RU" sz="1600" dirty="0" err="1" smtClean="0"/>
              <a:t>Шаврина</a:t>
            </a:r>
            <a:r>
              <a:rPr lang="ru-RU" sz="1600" dirty="0" smtClean="0"/>
              <a:t>. География Архангельской области: Учебное пособие для учащихся 8—9-х классов общеобразовательной школы /Под ред. Н.М. </a:t>
            </a:r>
            <a:r>
              <a:rPr lang="ru-RU" sz="1600" dirty="0" err="1" smtClean="0"/>
              <a:t>Бызовой</a:t>
            </a:r>
            <a:r>
              <a:rPr lang="ru-RU" sz="1600" dirty="0" smtClean="0"/>
              <a:t>, Я.К. </a:t>
            </a:r>
            <a:r>
              <a:rPr lang="ru-RU" sz="1600" dirty="0" err="1" smtClean="0"/>
              <a:t>Премининой</a:t>
            </a:r>
            <a:r>
              <a:rPr lang="ru-RU" sz="1600" dirty="0" smtClean="0"/>
              <a:t>. — М.: </a:t>
            </a:r>
            <a:r>
              <a:rPr lang="ru-RU" sz="1600" dirty="0" err="1" smtClean="0"/>
              <a:t>СпортАкадемПресс</a:t>
            </a:r>
            <a:r>
              <a:rPr lang="ru-RU" sz="1600" dirty="0" smtClean="0"/>
              <a:t>, 2001. — 184 с.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4. Экология Архангельской области: Учебное пособие для учащихся 9 – 11-х классов общеобразовательной школы/ Под ред. А.Е. Баталова, Л.В.Морозовой. – М.: Изд-во МГУ, 2004. – 152с.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5. </a:t>
            </a:r>
            <a:r>
              <a:rPr lang="ru-RU" sz="1600" dirty="0" smtClean="0">
                <a:hlinkClick r:id="rId2"/>
              </a:rPr>
              <a:t>http://oopt.info/kenoz/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6. </a:t>
            </a:r>
            <a:r>
              <a:rPr lang="ru-RU" sz="1600" u="sng" dirty="0" smtClean="0">
                <a:hlinkClick r:id="rId3"/>
              </a:rPr>
              <a:t>http://www.arkheco.ru/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7. </a:t>
            </a:r>
            <a:r>
              <a:rPr lang="ru-RU" sz="1600" dirty="0" smtClean="0">
                <a:hlinkClick r:id="rId4"/>
              </a:rPr>
              <a:t>http://www.kenozero-park.ru/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8. </a:t>
            </a:r>
            <a:r>
              <a:rPr lang="ru-RU" sz="1600" dirty="0" smtClean="0">
                <a:hlinkClick r:id="rId5"/>
              </a:rPr>
              <a:t>http://oopt.info/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33686"/>
            <a:ext cx="6840000" cy="5124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Сколько граней у «Обелиска Севера»?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0892" y="1124744"/>
            <a:ext cx="1900836" cy="4800600"/>
          </a:xfrm>
        </p:spPr>
        <p:txBody>
          <a:bodyPr/>
          <a:lstStyle/>
          <a:p>
            <a:pPr marL="596646" indent="-514350">
              <a:buNone/>
            </a:pPr>
            <a:endParaRPr lang="ru-RU" dirty="0" smtClean="0"/>
          </a:p>
          <a:p>
            <a:pPr marL="596646" indent="-514350">
              <a:buFont typeface="+mj-lt"/>
              <a:buAutoNum type="arabicParenR"/>
            </a:pPr>
            <a:endParaRPr lang="ru-RU" dirty="0" smtClean="0"/>
          </a:p>
          <a:p>
            <a:pPr marL="596646" indent="-514350" algn="ctr">
              <a:buFont typeface="+mj-lt"/>
              <a:buAutoNum type="arabicParenR"/>
            </a:pPr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4</a:t>
            </a:r>
          </a:p>
          <a:p>
            <a:pPr marL="596646" indent="-514350" algn="ctr">
              <a:buFont typeface="+mj-lt"/>
              <a:buAutoNum type="arabicParenR"/>
            </a:pPr>
            <a:endParaRPr lang="ru-RU" sz="3600" dirty="0" smtClean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  <a:p>
            <a:pPr marL="596646" indent="-514350" algn="ctr">
              <a:buFont typeface="+mj-lt"/>
              <a:buAutoNum type="arabicParenR"/>
            </a:pPr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5</a:t>
            </a:r>
          </a:p>
          <a:p>
            <a:pPr marL="596646" indent="-514350" algn="ctr">
              <a:buFont typeface="+mj-lt"/>
              <a:buAutoNum type="arabicParenR"/>
            </a:pPr>
            <a:endParaRPr lang="ru-RU" sz="3600" dirty="0" smtClean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  <a:p>
            <a:pPr marL="596646" indent="-514350" algn="ctr">
              <a:buFont typeface="+mj-lt"/>
              <a:buAutoNum type="arabicParenR"/>
            </a:pPr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6</a:t>
            </a:r>
            <a:endParaRPr lang="ru-RU" sz="3600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633232"/>
            <a:ext cx="4376769" cy="5224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В каком году родился М.В.Ломоносов?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6501408" cy="4253104"/>
          </a:xfrm>
        </p:spPr>
        <p:txBody>
          <a:bodyPr/>
          <a:lstStyle/>
          <a:p>
            <a:pPr marL="596646" indent="-514350" algn="ctr">
              <a:buFont typeface="+mj-lt"/>
              <a:buAutoNum type="arabicPeriod"/>
            </a:pPr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1708</a:t>
            </a:r>
          </a:p>
          <a:p>
            <a:pPr marL="596646" indent="-514350" algn="ctr">
              <a:buFont typeface="+mj-lt"/>
              <a:buAutoNum type="arabicPeriod"/>
            </a:pPr>
            <a:endParaRPr lang="ru-RU" sz="3600" dirty="0" smtClean="0">
              <a:latin typeface="BatangChe" pitchFamily="49" charset="-127"/>
              <a:ea typeface="BatangChe" pitchFamily="49" charset="-127"/>
            </a:endParaRPr>
          </a:p>
          <a:p>
            <a:pPr marL="596646" indent="-514350" algn="ctr">
              <a:buFont typeface="+mj-lt"/>
              <a:buAutoNum type="arabicPeriod"/>
            </a:pPr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1709</a:t>
            </a:r>
          </a:p>
          <a:p>
            <a:pPr marL="596646" indent="-514350" algn="ctr">
              <a:buFont typeface="+mj-lt"/>
              <a:buAutoNum type="arabicPeriod"/>
            </a:pPr>
            <a:endParaRPr lang="ru-RU" sz="3600" dirty="0" smtClean="0">
              <a:latin typeface="BatangChe" pitchFamily="49" charset="-127"/>
              <a:ea typeface="BatangChe" pitchFamily="49" charset="-127"/>
            </a:endParaRPr>
          </a:p>
          <a:p>
            <a:pPr marL="596646" indent="-514350" algn="ctr">
              <a:buFont typeface="+mj-lt"/>
              <a:buAutoNum type="arabicPeriod"/>
            </a:pPr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1710</a:t>
            </a:r>
          </a:p>
          <a:p>
            <a:pPr marL="596646" indent="-514350" algn="ctr">
              <a:buFont typeface="+mj-lt"/>
              <a:buAutoNum type="arabicPeriod"/>
            </a:pPr>
            <a:endParaRPr lang="ru-RU" sz="3600" dirty="0" smtClean="0">
              <a:latin typeface="BatangChe" pitchFamily="49" charset="-127"/>
              <a:ea typeface="BatangChe" pitchFamily="49" charset="-127"/>
            </a:endParaRPr>
          </a:p>
          <a:p>
            <a:pPr marL="596646" indent="-514350" algn="ctr">
              <a:buFont typeface="+mj-lt"/>
              <a:buAutoNum type="arabicPeriod"/>
            </a:pPr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1711</a:t>
            </a:r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748464" cy="2808312"/>
          </a:xfrm>
        </p:spPr>
        <p:txBody>
          <a:bodyPr/>
          <a:lstStyle/>
          <a:p>
            <a:pPr algn="ctr"/>
            <a:r>
              <a:rPr lang="ru-RU" sz="7200" i="1" dirty="0" smtClean="0">
                <a:solidFill>
                  <a:schemeClr val="bg2">
                    <a:lumMod val="75000"/>
                  </a:schemeClr>
                </a:solidFill>
              </a:rPr>
              <a:t>Ответьте на  вопросы</a:t>
            </a:r>
            <a:endParaRPr lang="ru-RU" sz="72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91264" cy="336612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место основания города Архангельска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Pz7NlsyL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643" y="714356"/>
            <a:ext cx="6874714" cy="43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Мыс </a:t>
            </a:r>
            <a:r>
              <a:rPr lang="ru-RU" dirty="0" err="1" smtClean="0"/>
              <a:t>Пур-Наволок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434</TotalTime>
  <Words>268</Words>
  <Application>Microsoft Office PowerPoint</Application>
  <PresentationFormat>Экран (4:3)</PresentationFormat>
  <Paragraphs>80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Городская</vt:lpstr>
      <vt:lpstr>   Что я знаю о родном крае?</vt:lpstr>
      <vt:lpstr>Выберите один правильный ответ</vt:lpstr>
      <vt:lpstr>В каком году Петр l НЕ посещал Архангельск?</vt:lpstr>
      <vt:lpstr>В каком году было упразднено адмиралтейство в Архангельске?</vt:lpstr>
      <vt:lpstr>Сколько граней у «Обелиска Севера»?</vt:lpstr>
      <vt:lpstr>В каком году родился М.В.Ломоносов?</vt:lpstr>
      <vt:lpstr>Ответьте на  вопросы</vt:lpstr>
      <vt:lpstr>Назовите место основания города Архангельска</vt:lpstr>
      <vt:lpstr>Ответ: Мыс Пур-Наволок </vt:lpstr>
      <vt:lpstr>Что изображено на 500-рублевой купюре? </vt:lpstr>
      <vt:lpstr>Слайд 11</vt:lpstr>
      <vt:lpstr>     </vt:lpstr>
      <vt:lpstr>Ответ: От финно-угорского «солемба» – низкое, грязное, мокрое, болотистое место. </vt:lpstr>
      <vt:lpstr>В Карелии Кижи,  а у нас?</vt:lpstr>
      <vt:lpstr>Ответ: Малые Карелы</vt:lpstr>
      <vt:lpstr>  Какие необычные сооружения из камней были обнаружены на Соловках?</vt:lpstr>
      <vt:lpstr>Ответ: Соловецкие лабиринты </vt:lpstr>
      <vt:lpstr>Назовите «защитницу» Архангельска во время Великой Северной войны</vt:lpstr>
      <vt:lpstr>Ответ: Новодвинская крепость</vt:lpstr>
      <vt:lpstr>Как назывался Троицкий проспект во времена СССР?</vt:lpstr>
      <vt:lpstr>Ответ: Проспект Павлина Виноградова </vt:lpstr>
      <vt:lpstr>Что в настоящее время находится на месте Святотроицкого кафедрального собора?</vt:lpstr>
      <vt:lpstr>Ответ: Архангельский театр драмы имени М.В. Ломоносова </vt:lpstr>
      <vt:lpstr>Где в Архангельской области был открыт советский ядерный полигон?</vt:lpstr>
      <vt:lpstr>Ответ: На Новой Земле </vt:lpstr>
      <vt:lpstr>Какой город Архангельской области является центром атомного судостроения?</vt:lpstr>
      <vt:lpstr>Ответ: Северодвинск </vt:lpstr>
      <vt:lpstr>На каком архипелаге расположена крайняя северная точка России?</vt:lpstr>
      <vt:lpstr>Ответ: Земля Франца-Иосифа </vt:lpstr>
      <vt:lpstr>Самое крупное озеро Архангельской области?</vt:lpstr>
      <vt:lpstr>Ответ: Озеро Лача </vt:lpstr>
      <vt:lpstr>Какая библиотека самая крупная в области?</vt:lpstr>
      <vt:lpstr>Ответ:</vt:lpstr>
      <vt:lpstr>Что сейчас располагается в бывшей лютеранской церкви Святой Екатерины?</vt:lpstr>
      <vt:lpstr>Ответ: Поморская государственная филармония </vt:lpstr>
      <vt:lpstr>Что раньше располагалось на месте стадиона Динамо в Архангельске?</vt:lpstr>
      <vt:lpstr>Ответ:</vt:lpstr>
      <vt:lpstr>Самый известный сказочник Архангельской области?</vt:lpstr>
      <vt:lpstr>Ответ: Степан Григорьевич Писахов </vt:lpstr>
      <vt:lpstr>Спасибо за внимание!</vt:lpstr>
      <vt:lpstr>     Список используемой литературы:  1. География Архангельской области. Программно-методическиематериалы. /Под ред. Н.М. Бызовой. — Архангельск: Поморский государственный университет им. М.В. Ломоносова, 2000. — 144 с.  2. Михаил Васильевич Ломоносов 1711 – 1765. /Г.Е.Павлова, А.С.Федоров. – М.: Изд-во Наука, 1988г.  3. Н.И. Асоскова, Н.М. Бызова, Б.В. Емолин, Л.Р. Лукин, Я.К. Преминина, А.Ф. Станковский, И.В. Туровник, Е.В. Шаврина. География Архангельской области: Учебное пособие для учащихся 8—9-х классов общеобразовательной школы /Под ред. Н.М. Бызовой, Я.К. Премининой. — М.: СпортАкадемПресс, 2001. — 184 с.  4. Экология Архангельской области: Учебное пособие для учащихся 9 – 11-х классов общеобразовательной школы/ Под ред. А.Е. Баталова, Л.В.Морозовой. – М.: Изд-во МГУ, 2004. – 152с.  5. http://oopt.info/kenoz/ 6. http://www.arkheco.ru/ 7. http://www.kenozero-park.ru/ 8. http://oopt.info/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Lena</cp:lastModifiedBy>
  <cp:revision>57</cp:revision>
  <dcterms:created xsi:type="dcterms:W3CDTF">2014-10-06T15:29:39Z</dcterms:created>
  <dcterms:modified xsi:type="dcterms:W3CDTF">2015-12-26T15:05:46Z</dcterms:modified>
</cp:coreProperties>
</file>