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60" r:id="rId3"/>
    <p:sldId id="257" r:id="rId4"/>
    <p:sldId id="258" r:id="rId5"/>
    <p:sldId id="262" r:id="rId6"/>
    <p:sldId id="263" r:id="rId7"/>
    <p:sldId id="259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1"/>
              <a:ext cx="816" cy="3976"/>
              <a:chOff x="4944" y="-1"/>
              <a:chExt cx="816" cy="3976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1"/>
                <a:ext cx="480" cy="1432"/>
                <a:chOff x="5280" y="-1"/>
                <a:chExt cx="480" cy="1432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2"/>
                  <a:ext cx="174" cy="176"/>
                  <a:chOff x="167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77" y="323"/>
                    <a:ext cx="1690" cy="2560"/>
                    <a:chOff x="167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3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7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1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8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3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2463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63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F5112-1996-4EDD-9487-3CA53850E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FD21D-F4C1-40A9-9FCB-5C1A81C00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EA671-7CDA-4A6E-8E7D-B2EBE65DE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3E492-ABE2-433A-AE30-08278FAC9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372A-0A4A-4027-B04B-5643CA6BD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5938-1DC4-4E93-A0D5-13E199E07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9983-44E9-4192-9B26-919D8225E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6422A-4AB0-44EB-8970-051D5A911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230F-25D6-4E09-81A4-4F0A76A2B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52958-EB90-4EA7-B52F-872EDEBF0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C315B-EAB9-4451-92EA-2D91D277C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2356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3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2356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7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2356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3565" name="Freeform 13"/>
                  <p:cNvSpPr>
                    <a:spLocks/>
                  </p:cNvSpPr>
                  <p:nvPr/>
                </p:nvSpPr>
                <p:spPr bwMode="auto">
                  <a:xfrm>
                    <a:off x="261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3566" name="Freeform 14"/>
                  <p:cNvSpPr>
                    <a:spLocks/>
                  </p:cNvSpPr>
                  <p:nvPr/>
                </p:nvSpPr>
                <p:spPr bwMode="auto">
                  <a:xfrm>
                    <a:off x="268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3567" name="Freeform 15"/>
                  <p:cNvSpPr>
                    <a:spLocks/>
                  </p:cNvSpPr>
                  <p:nvPr/>
                </p:nvSpPr>
                <p:spPr bwMode="auto">
                  <a:xfrm>
                    <a:off x="243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3568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356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2359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2360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60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61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61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61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1DEE9E50-BC95-4973-9569-6223B3F85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sz="6000" dirty="0" smtClean="0">
                <a:solidFill>
                  <a:srgbClr val="0000FF"/>
                </a:solidFill>
              </a:rPr>
              <a:t>Многочлен</a:t>
            </a:r>
            <a:endParaRPr lang="ru-RU" sz="6000" dirty="0" smtClean="0">
              <a:solidFill>
                <a:srgbClr val="0000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81400"/>
            <a:ext cx="6045200" cy="2590800"/>
          </a:xfrm>
        </p:spPr>
        <p:txBody>
          <a:bodyPr/>
          <a:lstStyle/>
          <a:p>
            <a:pPr algn="r" eaLnBrk="1" hangingPunct="1"/>
            <a:r>
              <a:rPr lang="ru-RU" sz="1800" dirty="0" smtClean="0">
                <a:solidFill>
                  <a:srgbClr val="FF9900"/>
                </a:solidFill>
              </a:rPr>
              <a:t>Работу выполнил: Дмитров Богдан, </a:t>
            </a:r>
            <a:endParaRPr lang="ru-RU" sz="1800" dirty="0" smtClean="0">
              <a:solidFill>
                <a:srgbClr val="FF9900"/>
              </a:solidFill>
            </a:endParaRPr>
          </a:p>
          <a:p>
            <a:pPr algn="r" eaLnBrk="1" hangingPunct="1"/>
            <a:r>
              <a:rPr lang="ru-RU" sz="1800" dirty="0" smtClean="0">
                <a:solidFill>
                  <a:srgbClr val="FF9900"/>
                </a:solidFill>
              </a:rPr>
              <a:t>ученик </a:t>
            </a:r>
            <a:r>
              <a:rPr lang="ru-RU" sz="1800" dirty="0" smtClean="0">
                <a:solidFill>
                  <a:srgbClr val="FF9900"/>
                </a:solidFill>
              </a:rPr>
              <a:t>7 А  класса МБОУ СШ № 1 г. Архангельска, Архангельской области.</a:t>
            </a:r>
          </a:p>
          <a:p>
            <a:pPr algn="r" eaLnBrk="1" hangingPunct="1"/>
            <a:r>
              <a:rPr lang="ru-RU" sz="1800" dirty="0" smtClean="0">
                <a:solidFill>
                  <a:srgbClr val="FF9900"/>
                </a:solidFill>
              </a:rPr>
              <a:t>Руководитель: Куприянович Марина Олеговна, учитель высшей квалификационной категории</a:t>
            </a:r>
            <a:r>
              <a:rPr lang="ru-RU" sz="1800" dirty="0" smtClean="0">
                <a:solidFill>
                  <a:srgbClr val="FF9900"/>
                </a:solidFill>
              </a:rPr>
              <a:t>,</a:t>
            </a:r>
          </a:p>
          <a:p>
            <a:pPr algn="r" eaLnBrk="1" hangingPunct="1"/>
            <a:r>
              <a:rPr lang="ru-RU" sz="1800" dirty="0" smtClean="0">
                <a:solidFill>
                  <a:srgbClr val="FF9900"/>
                </a:solidFill>
              </a:rPr>
              <a:t> </a:t>
            </a:r>
            <a:r>
              <a:rPr lang="ru-RU" sz="1800" dirty="0" smtClean="0">
                <a:solidFill>
                  <a:srgbClr val="FF9900"/>
                </a:solidFill>
              </a:rPr>
              <a:t>МБОУ СШ № 1 г. Архангельска, </a:t>
            </a:r>
            <a:endParaRPr lang="ru-RU" sz="1800" dirty="0" smtClean="0">
              <a:solidFill>
                <a:srgbClr val="FF9900"/>
              </a:solidFill>
            </a:endParaRPr>
          </a:p>
          <a:p>
            <a:pPr algn="r" eaLnBrk="1" hangingPunct="1"/>
            <a:r>
              <a:rPr lang="ru-RU" sz="1800" dirty="0" smtClean="0">
                <a:solidFill>
                  <a:srgbClr val="FF9900"/>
                </a:solidFill>
              </a:rPr>
              <a:t>Архангельской </a:t>
            </a:r>
            <a:r>
              <a:rPr lang="ru-RU" sz="1800" dirty="0" smtClean="0">
                <a:solidFill>
                  <a:srgbClr val="FF9900"/>
                </a:solidFill>
              </a:rPr>
              <a:t>области, </a:t>
            </a:r>
          </a:p>
          <a:p>
            <a:pPr algn="r" eaLnBrk="1" hangingPunct="1"/>
            <a:r>
              <a:rPr lang="ru-RU" sz="1800" dirty="0" smtClean="0">
                <a:solidFill>
                  <a:srgbClr val="FF9900"/>
                </a:solidFill>
              </a:rPr>
              <a:t>2015 год.</a:t>
            </a:r>
          </a:p>
          <a:p>
            <a:pPr eaLnBrk="1" hangingPunct="1"/>
            <a:endParaRPr lang="ru-RU" dirty="0" smtClean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FF9900"/>
                </a:solidFill>
              </a:rPr>
              <a:t>Примеры многочленов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</a:t>
            </a:r>
            <a:r>
              <a:rPr lang="ru-RU" sz="5400" b="1" smtClean="0">
                <a:solidFill>
                  <a:srgbClr val="FF9900"/>
                </a:solidFill>
              </a:rPr>
              <a:t>а+б+с</a:t>
            </a:r>
          </a:p>
          <a:p>
            <a:pPr algn="ctr" eaLnBrk="1" hangingPunct="1">
              <a:lnSpc>
                <a:spcPct val="90000"/>
              </a:lnSpc>
            </a:pPr>
            <a:endParaRPr lang="ru-RU" sz="5400" b="1" smtClean="0">
              <a:solidFill>
                <a:srgbClr val="FF99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5400" b="1" smtClean="0">
                <a:solidFill>
                  <a:srgbClr val="FF9900"/>
                </a:solidFill>
              </a:rPr>
              <a:t>-с+а-с</a:t>
            </a:r>
          </a:p>
          <a:p>
            <a:pPr algn="ctr" eaLnBrk="1" hangingPunct="1">
              <a:lnSpc>
                <a:spcPct val="90000"/>
              </a:lnSpc>
            </a:pPr>
            <a:endParaRPr lang="ru-RU" sz="5400" b="1" smtClean="0">
              <a:solidFill>
                <a:srgbClr val="FF99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5400" b="1" smtClean="0">
                <a:solidFill>
                  <a:srgbClr val="FF9900"/>
                </a:solidFill>
              </a:rPr>
              <a:t> -567а+389с-1б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800" b="1" smtClean="0">
                <a:solidFill>
                  <a:srgbClr val="FF9900"/>
                </a:solidFill>
              </a:rPr>
              <a:t>Многочлен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z="4800" smtClean="0">
                <a:solidFill>
                  <a:srgbClr val="FF9900"/>
                </a:solidFill>
              </a:rPr>
              <a:t>Многочленом называют сумму одночленов. Одночлены, входящие в эту сумму, называют членами многочлена.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FF9900"/>
                </a:solidFill>
              </a:rPr>
              <a:t>История многочлена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9900"/>
                </a:solidFill>
              </a:rPr>
              <a:t>		Рассматривая разложение многочленов на множители, возникает вопрос: «А как это было у древних?» Ни у древних египтян, ни у древних вавилонян в алгебре не было букв. У древних греков величины обозначались не буквами или числами, а отрезками прямых. Они говорили не «а2», а «квадрат на отрезке», не «аb», а «прямоугольник, содержащийся между отрезками». Если обратиться к первому дошедшему до нас теоретическому трактату по математике - знаменитым «Началам» древнегреческого математика Евклида, жившего в Александрии в III веке до н.э., - то, поправив стиль и манеру изложения великого ученого, получится следующее: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FF9900"/>
                </a:solidFill>
              </a:rPr>
              <a:t>История</a:t>
            </a:r>
            <a:r>
              <a:rPr lang="ru-RU" smtClean="0"/>
              <a:t> </a:t>
            </a:r>
            <a:r>
              <a:rPr lang="ru-RU" smtClean="0">
                <a:solidFill>
                  <a:srgbClr val="FF9900"/>
                </a:solidFill>
              </a:rPr>
              <a:t>многочлена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9900"/>
                </a:solidFill>
              </a:rPr>
              <a:t>    	Если имеются два отрезка и один из них разбит на сколько угодно отрезков, то площадь прямоугольника, сторонами которого служат эти отрезки, равна сумме площадей прямоугольников, имеющих одной стороной неразделенный отрезок, а другими - отрезки, из которых составлен второй данный отрезок.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FF9900"/>
                </a:solidFill>
              </a:rPr>
              <a:t>История</a:t>
            </a:r>
            <a:r>
              <a:rPr lang="ru-RU" smtClean="0"/>
              <a:t> </a:t>
            </a:r>
            <a:r>
              <a:rPr lang="ru-RU" smtClean="0">
                <a:solidFill>
                  <a:srgbClr val="FF9900"/>
                </a:solidFill>
              </a:rPr>
              <a:t>многочлена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FF9900"/>
                </a:solidFill>
              </a:rPr>
              <a:t>		Далее Евклид приводит чертеж и чисто геометрическими рассуждениями доказывает теорему. Мы не будем рассматривать эти рассуждения, но заметим, что по существу в теореме идет речь о том, что если длина отрезка АВ равна а, а длина отрезка АС равна b + с +... + k, то а ∙ (b + с + ... + k) = (ab + ас + ... + аk), т.е. получился один из важнейших законов, лежащих в основе тождественных преобразований, - распределительный закон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FF9900"/>
                </a:solidFill>
              </a:rPr>
              <a:t>Свойства многочлена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smtClean="0">
                <a:solidFill>
                  <a:srgbClr val="FF9900"/>
                </a:solidFill>
              </a:rPr>
              <a:t>Члены многочлена можно менять местами.</a:t>
            </a:r>
          </a:p>
          <a:p>
            <a:pPr eaLnBrk="1" hangingPunct="1"/>
            <a:r>
              <a:rPr lang="ru-RU" smtClean="0">
                <a:solidFill>
                  <a:srgbClr val="FF9900"/>
                </a:solidFill>
              </a:rPr>
              <a:t> Прибавление к многочлену нуля не изменяет его.</a:t>
            </a:r>
          </a:p>
          <a:p>
            <a:pPr eaLnBrk="1" hangingPunct="1"/>
            <a:r>
              <a:rPr lang="ru-RU" smtClean="0">
                <a:solidFill>
                  <a:srgbClr val="FF9900"/>
                </a:solidFill>
              </a:rPr>
              <a:t> В многочлене можно приводить подобные члены.(подобные слагаемые)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FF9900"/>
                </a:solidFill>
              </a:rPr>
              <a:t>Библиография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		 </a:t>
            </a:r>
            <a:r>
              <a:rPr lang="ru-RU" smtClean="0">
                <a:solidFill>
                  <a:srgbClr val="FF9900"/>
                </a:solidFill>
              </a:rPr>
              <a:t>Алгебра. 7 класс : учеб. для общеобразоват. учереждений / (С.М. Никольский, М.К. Потапов, Н.Н. Решетников, А.В. Шевкин.) – 9-е изд. – М.:Просвещение, 2009 г. – 272 с. :ил.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40</TotalTime>
  <Words>111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Кимоно</vt:lpstr>
      <vt:lpstr>Многочлен</vt:lpstr>
      <vt:lpstr>Примеры многочленов</vt:lpstr>
      <vt:lpstr>Многочлен</vt:lpstr>
      <vt:lpstr>История многочлена</vt:lpstr>
      <vt:lpstr>История многочлена</vt:lpstr>
      <vt:lpstr>История многочлена</vt:lpstr>
      <vt:lpstr>Свойства многочлена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Марина Куприянович</dc:creator>
  <cp:lastModifiedBy>Lena</cp:lastModifiedBy>
  <cp:revision>3</cp:revision>
  <cp:lastPrinted>1601-01-01T00:00:00Z</cp:lastPrinted>
  <dcterms:created xsi:type="dcterms:W3CDTF">1601-01-01T00:00:00Z</dcterms:created>
  <dcterms:modified xsi:type="dcterms:W3CDTF">2015-12-27T03:46:14Z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