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12"/>
  </p:notesMasterIdLst>
  <p:sldIdLst>
    <p:sldId id="256" r:id="rId3"/>
    <p:sldId id="257" r:id="rId4"/>
    <p:sldId id="264" r:id="rId5"/>
    <p:sldId id="267" r:id="rId6"/>
    <p:sldId id="268" r:id="rId7"/>
    <p:sldId id="258" r:id="rId8"/>
    <p:sldId id="259" r:id="rId9"/>
    <p:sldId id="260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323" autoAdjust="0"/>
  </p:normalViewPr>
  <p:slideViewPr>
    <p:cSldViewPr>
      <p:cViewPr varScale="1">
        <p:scale>
          <a:sx n="106" d="100"/>
          <a:sy n="106" d="100"/>
        </p:scale>
        <p:origin x="-1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0" y="21708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1189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2909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Начальные</a:t>
            </a:r>
            <a:r>
              <a:rPr lang="ru-RU" baseline="0" dirty="0" smtClean="0"/>
              <a:t> сведения</a:t>
            </a:r>
            <a:r>
              <a:rPr lang="ru-RU" dirty="0" smtClean="0"/>
              <a:t>о курсе, </a:t>
            </a:r>
            <a:r>
              <a:rPr lang="ru-RU" baseline="0" dirty="0" smtClean="0"/>
              <a:t>а также книги (пособия) и материалы, необходимые для занятия/проекта.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8260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aseline="0" dirty="0" smtClean="0"/>
              <a:t>План расписания для дополнительных сроков/целей. 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2468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aseline="0" dirty="0" smtClean="0"/>
              <a:t>Введение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0288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Цели</a:t>
            </a:r>
            <a:r>
              <a:rPr lang="ru-RU" baseline="0" dirty="0" smtClean="0"/>
              <a:t> обучения и ожидаемые умения и навыки, вырабатываемые в ходе обучения. 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3593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Перечень </a:t>
            </a:r>
            <a:r>
              <a:rPr lang="ru-RU" baseline="0" dirty="0" smtClean="0"/>
              <a:t>используемых терминов. 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6511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Методика проведения и этапы</a:t>
            </a:r>
            <a:r>
              <a:rPr lang="ru-RU" baseline="0" dirty="0" smtClean="0"/>
              <a:t> или слайд лекции с аудиовизуальным сопровождением.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5433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Пример графика/диаграммы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4716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Пример графика/диаграммы</a:t>
            </a: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8363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lum bright="42000" contrast="-68000"/>
          </a:blip>
          <a:srcRect/>
          <a:stretch>
            <a:fillRect l="-30000" t="-20000" r="-2000" b="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ru-RU" smtClean="0"/>
              <a:pPr algn="ctr"/>
              <a:t>27.12.2015 15:36</a:t>
            </a:fld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ru-RU" smtClean="0"/>
              <a:pPr/>
              <a:t>‹#›</a:t>
            </a:fld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ru-RU" smtClean="0">
                <a:solidFill>
                  <a:schemeClr val="tx2"/>
                </a:solidFill>
              </a:rPr>
              <a:pPr/>
              <a:t>27.12.2015 15:36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ru-RU" sz="1200" smtClean="0">
                <a:solidFill>
                  <a:schemeClr val="tx2"/>
                </a:solidFill>
              </a:rPr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ru-RU" smtClean="0">
                <a:solidFill>
                  <a:schemeClr val="tx2"/>
                </a:solidFill>
              </a:rPr>
              <a:pPr/>
              <a:t>27.12.2015 15:36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ru-RU" sz="1200" smtClean="0">
                <a:solidFill>
                  <a:schemeClr val="tx2"/>
                </a:solidFill>
              </a:rPr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ru-RU" smtClean="0"/>
              <a:pPr/>
              <a:t>27.12.2015 15:36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ru-RU" smtClean="0"/>
              <a:pPr/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ru-RU" smtClean="0"/>
              <a:pPr/>
              <a:t>27.12.2015 15:36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ru-RU" smtClean="0"/>
              <a:pPr algn="ctr"/>
              <a:t>‹#›</a:t>
            </a:fld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ru-RU" smtClean="0"/>
              <a:pPr/>
              <a:t>27.12.2015 15:36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ru-RU" smtClean="0"/>
              <a:pPr algn="ctr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ru-RU" smtClean="0"/>
              <a:pPr/>
              <a:t>27.12.2015 15:36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ru-RU" smtClean="0"/>
              <a:pPr algn="ctr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ru-RU" smtClean="0"/>
              <a:pPr/>
              <a:t>27.12.2015 15:36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ru-RU" smtClean="0"/>
              <a:pPr/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ru-RU" smtClean="0"/>
              <a:pPr/>
              <a:t>27.12.2015 15:36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ru-RU" smtClean="0"/>
              <a:pPr/>
              <a:t>‹#›</a:t>
            </a:fld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ru-RU" smtClean="0"/>
              <a:pPr/>
              <a:t>27.12.2015 15:36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ru-RU" smtClean="0"/>
              <a:pPr/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pic>
        <p:nvPicPr>
          <p:cNvPr id="8" name="Picture 7" descr="sm_penci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2648" y="1755648"/>
            <a:ext cx="1615307" cy="2145615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ru-RU" smtClean="0"/>
              <a:pPr/>
              <a:t>27.12.2015 15:36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ru-RU" smtClean="0"/>
              <a:pPr algn="ctr"/>
              <a:t>‹#›</a:t>
            </a:fld>
            <a:endParaRPr lang="ru-RU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ru-RU" smtClean="0">
                <a:solidFill>
                  <a:schemeClr val="tx2"/>
                </a:solidFill>
              </a:rPr>
              <a:pPr/>
              <a:t>27.12.2015 15:36</a:t>
            </a:fld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ru-RU" sz="1200" smtClean="0">
                <a:solidFill>
                  <a:schemeClr val="tx2"/>
                </a:solidFill>
              </a:rPr>
              <a:pPr algn="ctr"/>
              <a:t>‹#›</a:t>
            </a:fld>
            <a:endParaRPr lang="ru-RU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6864" cy="9361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Понятие одночлен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4143372" y="4429132"/>
            <a:ext cx="5214942" cy="1931676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Работу выполнила: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Попова-Веденская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Альбина, ученица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7 «А»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класса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МБОУ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СШ №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1 г. Архангельск, Архангельской области.</a:t>
            </a:r>
          </a:p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Руководитель: Куприянович Марина Олеговна, учитель математики высшей квалификационной категории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МБОУ СШ №1 г. Архангельск, Архангельской области.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 smtClean="0"/>
          </a:p>
        </p:txBody>
      </p:sp>
      <p:sp>
        <p:nvSpPr>
          <p:cNvPr id="22530" name="AutoShape 2" descr="Картинки по запросу учени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 descr="загруженно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276872"/>
            <a:ext cx="2952328" cy="3128384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  <p:sp>
        <p:nvSpPr>
          <p:cNvPr id="11" name="Прямоугольник 10"/>
          <p:cNvSpPr/>
          <p:nvPr/>
        </p:nvSpPr>
        <p:spPr>
          <a:xfrm rot="19963160">
            <a:off x="2432231" y="2839220"/>
            <a:ext cx="9097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b</a:t>
            </a:r>
            <a:r>
              <a:rPr lang="en-US" i="1" baseline="30000" dirty="0" smtClean="0"/>
              <a:t>4</a:t>
            </a:r>
            <a:r>
              <a:rPr lang="en-US" i="1" dirty="0" smtClean="0"/>
              <a:t>·6·a·z</a:t>
            </a:r>
            <a:endParaRPr lang="ru-RU" baseline="30000" dirty="0"/>
          </a:p>
        </p:txBody>
      </p:sp>
      <p:sp>
        <p:nvSpPr>
          <p:cNvPr id="12" name="Прямоугольник 11"/>
          <p:cNvSpPr/>
          <p:nvPr/>
        </p:nvSpPr>
        <p:spPr>
          <a:xfrm rot="20011095">
            <a:off x="2593413" y="3133735"/>
            <a:ext cx="10181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i="1" dirty="0" smtClean="0"/>
              <a:t>7 a </a:t>
            </a:r>
            <a:r>
              <a:rPr lang="es-ES" baseline="30000" dirty="0" smtClean="0"/>
              <a:t>3</a:t>
            </a:r>
            <a:r>
              <a:rPr lang="es-ES" i="1" dirty="0" smtClean="0"/>
              <a:t> x </a:t>
            </a:r>
            <a:r>
              <a:rPr lang="es-ES" baseline="30000" dirty="0" smtClean="0"/>
              <a:t>3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Определение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772816"/>
            <a:ext cx="784887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Одночлен – это алгебраическое выражение, являющееся произведение букв и чисел.</a:t>
            </a:r>
            <a:b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Число и букву также называют одночленом.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Примеры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en-US" sz="48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pt-BR" sz="4800" i="1" dirty="0" smtClean="0">
                <a:solidFill>
                  <a:schemeClr val="accent1">
                    <a:lumMod val="75000"/>
                  </a:schemeClr>
                </a:solidFill>
              </a:rPr>
              <a:t>abc</a:t>
            </a:r>
            <a:r>
              <a:rPr lang="en-US" sz="48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en-US" sz="48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</a:br>
            <a:r>
              <a:rPr lang="en-US" sz="48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4800" i="1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а</a:t>
            </a:r>
            <a:r>
              <a:rPr lang="ru-RU" sz="48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³</a:t>
            </a:r>
            <a:r>
              <a:rPr lang="ru-RU" sz="4800" i="1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с</a:t>
            </a:r>
            <a:r>
              <a:rPr lang="ru-RU" sz="48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²</a:t>
            </a:r>
            <a:r>
              <a:rPr lang="ru-RU" sz="4800" i="1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ху</a:t>
            </a:r>
            <a:r>
              <a:rPr lang="en-US" sz="48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en-US" sz="48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 −5</a:t>
            </a:r>
            <a:r>
              <a:rPr lang="ru-RU" sz="48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ах</a:t>
            </a: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³</a:t>
            </a: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</a:br>
            <a:r>
              <a:rPr lang="pt-BR" sz="48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3 a </a:t>
            </a:r>
            <a:r>
              <a:rPr lang="pt-BR" sz="48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2 </a:t>
            </a:r>
            <a:r>
              <a:rPr lang="pt-BR" sz="48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b </a:t>
            </a:r>
            <a:r>
              <a:rPr lang="pt-BR" sz="48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4</a:t>
            </a: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</a:t>
            </a:r>
            <a:b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</a:br>
            <a:r>
              <a:rPr lang="en-US" sz="48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35 a </a:t>
            </a:r>
            <a:r>
              <a:rPr lang="en-US" sz="48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4</a:t>
            </a:r>
            <a:r>
              <a:rPr lang="en-US" sz="48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 x </a:t>
            </a:r>
            <a:r>
              <a:rPr lang="en-US" sz="48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6</a:t>
            </a:r>
            <a:r>
              <a:rPr lang="en-US" sz="48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 y </a:t>
            </a:r>
            <a:r>
              <a:rPr lang="en-US" sz="48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sz="48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 z </a:t>
            </a:r>
            <a:r>
              <a:rPr lang="en-US" sz="48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8</a:t>
            </a:r>
            <a:br>
              <a:rPr lang="en-US" sz="48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</a:br>
            <a:r>
              <a:rPr lang="en-US" sz="48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en-US" sz="48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</a:br>
            <a:endParaRPr lang="pt-BR" sz="4800" baseline="30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Историческая справка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Понятие степени с натуральным показателем сформировалось ещё у древних народов. Квадрат и куб числа использовались для вычислений площадей и объёмов. Степени некоторых чисел использовались при решении отдельных задач учёными Древнего Египта и Вавилона.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 III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в. вышла книга греческого учёного Диофанта «Арифметика», в которой было положено начало введению буквенной символики.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Диофант ввёл символы для первых шести степеней неизвестного и обратные им величины.</a:t>
            </a:r>
          </a:p>
          <a:p>
            <a:pPr lvl="1">
              <a:buNone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 descr="ddiofa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700808"/>
            <a:ext cx="1800200" cy="2232248"/>
          </a:xfrm>
          <a:prstGeom prst="rect">
            <a:avLst/>
          </a:prstGeom>
        </p:spPr>
      </p:pic>
      <p:pic>
        <p:nvPicPr>
          <p:cNvPr id="5" name="Рисунок 4" descr="Diophantus-cov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4005064"/>
            <a:ext cx="1800200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Свойства одночленов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153400" cy="449580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 Свойство 1.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Два одночлена считают равными, если они отличаются друг от  друга лишь порядком множителей. Для записи равенства двух одночленов используют знак равенства. Например,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a3bc=3cba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Свойство 2.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Два одночлена считаются равными, если один из них получен из другого заменой некоторых его числовых множителей их произведением. Например,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7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(-3)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b=a(-21)b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 Свойство 3.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Одночлен считают равным нулю, если среди его множителей есть число нуль. Например, 0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3cb=0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Таким образом, одночлен, среди множителей которого есть число нуль, является нулевым одночленом. Остальные одночлены называют ненулевыми. 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Свойство 4.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Два одночлена считают равными, если один из них получен из другого опусканием множителя. Например,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1abd=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abd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 Свойство 5.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Два одночлена считают  равными, если один из них получен из другого заменой произведения множителей, каждый из которых есть одна и та же буква, соответствующей степенью этой буквы Например,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5a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bab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=5a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Свойства 6.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Если перед одночленом поставить знак «+» (плюс), то получится одночлен, равный исходному. Например, +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abc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abc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ru-RU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Свойство 7.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Если перед одночленом поставить знак «-» (минус), то получится одночлен, равный исходному, умноженному на число (-1). Например, -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abc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=(-1)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abc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en-US" sz="36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 Библиография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200" b="1" dirty="0" smtClean="0"/>
              <a:t>        </a:t>
            </a:r>
            <a:r>
              <a:rPr lang="ru-RU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Алгебра. </a:t>
            </a: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 класс: учеб. для </a:t>
            </a:r>
            <a:r>
              <a:rPr lang="ru-RU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общеобразоват</a:t>
            </a: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учреждений 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А45 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</a:t>
            </a: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С. М. Никольский, М. К. Потапов, Н. Н. Решетников, А. В. </a:t>
            </a:r>
            <a:r>
              <a:rPr lang="ru-RU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Шевкин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]</a:t>
            </a: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– 9-е изд. – М. : Просвещение, 2009. – 272 с. : ил. – 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ISBN 978-5-09-020520-7</a:t>
            </a: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https://ru.wikipedia.org/wiki/</a:t>
            </a:r>
            <a:r>
              <a:rPr lang="ru-RU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Диофант_Александрийский</a:t>
            </a:r>
            <a:endParaRPr lang="ru-RU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http://interneturok.ru/ru/school/algebra/7-klass/odnochleny-arifmeticheskie-operacii-nad-odnochlenami/ponyatie-odnochlena-standartnyy-vid-odnochlena</a:t>
            </a:r>
            <a:endParaRPr lang="ru-RU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http://www.cleverstudents.ru/expressions/monomials_definition.html</a:t>
            </a:r>
            <a:endParaRPr lang="ru-RU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http://www.bymath.net/studyguide/alg/sec/alg3.html</a:t>
            </a:r>
            <a:endParaRPr lang="ru-RU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http://globuss24.ru/doc/konspekt-uroka-po-matematike-umnozhenie-odnochlenov-vozvedenie-odnochlena-v-stepeny-7-klass</a:t>
            </a: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E4FFEA1-43A1-40BE-8523-D90AC15F4E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Учебная презентация курса института (оформление набросок)</Template>
  <TotalTime>0</TotalTime>
  <Words>402</Words>
  <Application>Microsoft Office PowerPoint</Application>
  <PresentationFormat>Экран (4:3)</PresentationFormat>
  <Paragraphs>42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Student presentation</vt:lpstr>
      <vt:lpstr>Понятие одночлен</vt:lpstr>
      <vt:lpstr>Определение</vt:lpstr>
      <vt:lpstr>Примеры</vt:lpstr>
      <vt:lpstr>Историческая справка</vt:lpstr>
      <vt:lpstr>Свойства одночленов </vt:lpstr>
      <vt:lpstr>Слайд 6</vt:lpstr>
      <vt:lpstr>Слайд 7</vt:lpstr>
      <vt:lpstr>Слайд 8</vt:lpstr>
      <vt:lpstr> 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2015-12-25T12:40:10Z</dcterms:created>
  <dcterms:modified xsi:type="dcterms:W3CDTF">2015-12-27T13:21:54Z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TC101671251049</vt:lpwstr>
  </property>
</Properties>
</file>