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4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27.12.2015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27.12.2015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27.12.2015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27.12.2015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27.12.2015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27.12.2015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27.12.2015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27.12.2015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27.12.2015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27.12.2015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27.12.2015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60000"/>
                <a:lumOff val="40000"/>
              </a:schemeClr>
            </a:gs>
            <a:gs pos="17999">
              <a:srgbClr val="FEE7F2"/>
            </a:gs>
            <a:gs pos="36000">
              <a:srgbClr val="FAC77D"/>
            </a:gs>
            <a:gs pos="61000">
              <a:srgbClr val="FBA97D"/>
            </a:gs>
            <a:gs pos="82001">
              <a:srgbClr val="FBD49C"/>
            </a:gs>
            <a:gs pos="100000">
              <a:srgbClr val="FEE7F2"/>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27.12.2015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00034" y="285728"/>
            <a:ext cx="7772400" cy="1470025"/>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Биография Пифагора</a:t>
            </a:r>
            <a:endParaRPr lang="ru-RU"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4" name="TextBox 3"/>
          <p:cNvSpPr txBox="1"/>
          <p:nvPr/>
        </p:nvSpPr>
        <p:spPr>
          <a:xfrm>
            <a:off x="3214678" y="5643578"/>
            <a:ext cx="5786478" cy="2000548"/>
          </a:xfrm>
          <a:prstGeom prst="rect">
            <a:avLst/>
          </a:prstGeom>
          <a:noFill/>
        </p:spPr>
        <p:txBody>
          <a:bodyPr wrap="square" rtlCol="0">
            <a:spAutoFit/>
          </a:bodyPr>
          <a:lstStyle/>
          <a:p>
            <a:r>
              <a:rPr lang="ru-RU" sz="1400" dirty="0" smtClean="0">
                <a:solidFill>
                  <a:schemeClr val="accent6">
                    <a:lumMod val="75000"/>
                  </a:schemeClr>
                </a:solidFill>
              </a:rPr>
              <a:t>Работы выполнили: </a:t>
            </a:r>
            <a:r>
              <a:rPr lang="ru-RU" sz="1400" dirty="0" err="1" smtClean="0">
                <a:solidFill>
                  <a:schemeClr val="accent6">
                    <a:lumMod val="75000"/>
                  </a:schemeClr>
                </a:solidFill>
              </a:rPr>
              <a:t>Аглодина</a:t>
            </a:r>
            <a:r>
              <a:rPr lang="ru-RU" sz="1400" dirty="0" smtClean="0">
                <a:solidFill>
                  <a:schemeClr val="accent6">
                    <a:lumMod val="75000"/>
                  </a:schemeClr>
                </a:solidFill>
              </a:rPr>
              <a:t> Елена, Лебедев Д., ученики 8 «А» класса МБОУ </a:t>
            </a:r>
            <a:r>
              <a:rPr lang="ru-RU" sz="1400" dirty="0" smtClean="0">
                <a:solidFill>
                  <a:schemeClr val="accent6">
                    <a:lumMod val="75000"/>
                  </a:schemeClr>
                </a:solidFill>
              </a:rPr>
              <a:t>СШ № </a:t>
            </a:r>
            <a:r>
              <a:rPr lang="ru-RU" sz="1400" dirty="0" smtClean="0">
                <a:solidFill>
                  <a:schemeClr val="accent6">
                    <a:lumMod val="75000"/>
                  </a:schemeClr>
                </a:solidFill>
              </a:rPr>
              <a:t>1 г. Архангельск, Архангельской области.</a:t>
            </a:r>
          </a:p>
          <a:p>
            <a:r>
              <a:rPr lang="ru-RU" sz="1400" dirty="0" smtClean="0">
                <a:solidFill>
                  <a:schemeClr val="accent6">
                    <a:lumMod val="75000"/>
                  </a:schemeClr>
                </a:solidFill>
              </a:rPr>
              <a:t>Руководитель:  Куприянович Марина Олеговна,  учитель математики высшей квалификационной категории </a:t>
            </a:r>
            <a:r>
              <a:rPr lang="ru-RU" sz="1400" dirty="0" smtClean="0">
                <a:solidFill>
                  <a:schemeClr val="accent6">
                    <a:lumMod val="75000"/>
                  </a:schemeClr>
                </a:solidFill>
              </a:rPr>
              <a:t>МБОУ СШ № 1 </a:t>
            </a:r>
            <a:r>
              <a:rPr lang="ru-RU" sz="1400" dirty="0" smtClean="0">
                <a:solidFill>
                  <a:schemeClr val="accent6">
                    <a:lumMod val="75000"/>
                  </a:schemeClr>
                </a:solidFill>
              </a:rPr>
              <a:t> г. Архангельска, Архангельской области, 2015 год. </a:t>
            </a:r>
            <a:endParaRPr lang="ru-RU" sz="1400" dirty="0" smtClean="0">
              <a:solidFill>
                <a:schemeClr val="accent6">
                  <a:lumMod val="75000"/>
                </a:schemeClr>
              </a:solidFill>
            </a:endParaRPr>
          </a:p>
          <a:p>
            <a:endParaRPr lang="ru-RU" dirty="0" smtClean="0">
              <a:solidFill>
                <a:schemeClr val="accent6">
                  <a:lumMod val="75000"/>
                </a:schemeClr>
              </a:solidFill>
            </a:endParaRPr>
          </a:p>
          <a:p>
            <a:endParaRPr lang="ru-RU" dirty="0" smtClean="0"/>
          </a:p>
          <a:p>
            <a:endParaRPr lang="ru-RU" dirty="0"/>
          </a:p>
        </p:txBody>
      </p:sp>
      <p:pic>
        <p:nvPicPr>
          <p:cNvPr id="5" name="Рисунок 4" descr="i.jpg"/>
          <p:cNvPicPr>
            <a:picLocks noChangeAspect="1"/>
          </p:cNvPicPr>
          <p:nvPr/>
        </p:nvPicPr>
        <p:blipFill>
          <a:blip r:embed="rId2" cstate="print"/>
          <a:stretch>
            <a:fillRect/>
          </a:stretch>
        </p:blipFill>
        <p:spPr>
          <a:xfrm>
            <a:off x="2928926" y="1643050"/>
            <a:ext cx="3071834" cy="3896488"/>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8596" y="1071546"/>
            <a:ext cx="5072098" cy="584775"/>
          </a:xfrm>
          <a:prstGeom prst="rect">
            <a:avLst/>
          </a:prstGeom>
          <a:noFill/>
        </p:spPr>
        <p:txBody>
          <a:bodyPr wrap="square" rtlCol="0">
            <a:spAutoFit/>
          </a:bodyPr>
          <a:lstStyle/>
          <a:p>
            <a:r>
              <a:rPr lang="ru-RU" sz="3200" dirty="0" smtClean="0"/>
              <a:t>Библиография:</a:t>
            </a:r>
            <a:endParaRPr lang="ru-RU" sz="3200" dirty="0"/>
          </a:p>
        </p:txBody>
      </p:sp>
      <p:sp>
        <p:nvSpPr>
          <p:cNvPr id="3" name="Прямоугольник 2"/>
          <p:cNvSpPr/>
          <p:nvPr/>
        </p:nvSpPr>
        <p:spPr>
          <a:xfrm>
            <a:off x="3071802" y="1071546"/>
            <a:ext cx="4572000" cy="1200329"/>
          </a:xfrm>
          <a:prstGeom prst="rect">
            <a:avLst/>
          </a:prstGeom>
        </p:spPr>
        <p:txBody>
          <a:bodyPr>
            <a:spAutoFit/>
          </a:bodyPr>
          <a:lstStyle/>
          <a:p>
            <a:r>
              <a:rPr lang="en-US" dirty="0" smtClean="0"/>
              <a:t>https://ru.wikipedia.org/wiki/%D0%A2%D0%B5%D0%BE%D1%80%D0%B5%D0%BC%D0%B0_%D0%9F%D0%B8%D1%84%D0%B0%D0%B3%D0%BE%D1%80%D0%B0</a:t>
            </a:r>
            <a:endParaRPr lang="ru-RU" dirty="0"/>
          </a:p>
        </p:txBody>
      </p:sp>
      <p:sp>
        <p:nvSpPr>
          <p:cNvPr id="4" name="Прямоугольник 3"/>
          <p:cNvSpPr/>
          <p:nvPr/>
        </p:nvSpPr>
        <p:spPr>
          <a:xfrm>
            <a:off x="3071802" y="2428868"/>
            <a:ext cx="4572000" cy="646331"/>
          </a:xfrm>
          <a:prstGeom prst="rect">
            <a:avLst/>
          </a:prstGeom>
        </p:spPr>
        <p:txBody>
          <a:bodyPr>
            <a:spAutoFit/>
          </a:bodyPr>
          <a:lstStyle/>
          <a:p>
            <a:r>
              <a:rPr lang="ru-RU" dirty="0" smtClean="0"/>
              <a:t> </a:t>
            </a:r>
            <a:r>
              <a:rPr lang="en-US" dirty="0" smtClean="0"/>
              <a:t>http://biografix.ru/biografii/uchenye/11-biografiya-pifagora.html</a:t>
            </a:r>
            <a:endParaRPr lang="ru-RU" dirty="0"/>
          </a:p>
        </p:txBody>
      </p:sp>
      <p:sp>
        <p:nvSpPr>
          <p:cNvPr id="5" name="Прямоугольник 4"/>
          <p:cNvSpPr/>
          <p:nvPr/>
        </p:nvSpPr>
        <p:spPr>
          <a:xfrm>
            <a:off x="2928926" y="3286124"/>
            <a:ext cx="4572000" cy="2308324"/>
          </a:xfrm>
          <a:prstGeom prst="rect">
            <a:avLst/>
          </a:prstGeom>
        </p:spPr>
        <p:txBody>
          <a:bodyPr>
            <a:spAutoFit/>
          </a:bodyPr>
          <a:lstStyle/>
          <a:p>
            <a:r>
              <a:rPr lang="en-US" dirty="0" smtClean="0"/>
              <a:t>https://yandex.ru/search/?text=%D1%84%D0%BE%D1%82%D0%BE%20%D1%84%D0%BE%D1%80%D0%BC%D1%83%D0%BB%D1%8B%20%D0%BF%D0%B8%D1%84%D0%B0%D0%B3%D0%BE%D1%80%D0%B0%20%D0%B8%20%D0%B5%D0%B3%D0%BE%20%D1%82%D1%80%D0%B5%D1%83%D0%B3%D0%BE%D0%BB%D1%8C%D0%BD%D0%B8%D0%BA&amp;lr=20</a:t>
            </a:r>
            <a:endParaRPr lang="ru-RU" dirty="0"/>
          </a:p>
        </p:txBody>
      </p:sp>
    </p:spTree>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357166"/>
            <a:ext cx="8001024" cy="2923877"/>
          </a:xfrm>
          <a:prstGeom prst="rect">
            <a:avLst/>
          </a:prstGeom>
        </p:spPr>
        <p:txBody>
          <a:bodyPr wrap="square">
            <a:spAutoFit/>
          </a:bodyPr>
          <a:lstStyle/>
          <a:p>
            <a:r>
              <a:rPr lang="ru-RU"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Пифагор Самосский </a:t>
            </a:r>
            <a:r>
              <a:rPr lang="ru-RU" dirty="0" smtClean="0"/>
              <a:t>– </a:t>
            </a:r>
            <a:r>
              <a:rPr lang="ru-RU" sz="2000" dirty="0" smtClean="0"/>
              <a:t>древнегреческий математик, философ, мистик. Был назван «величайшим эллинским мудрецом» Геродотом.</a:t>
            </a:r>
          </a:p>
          <a:p>
            <a:r>
              <a:rPr lang="ru-RU" sz="2000" dirty="0" smtClean="0"/>
              <a:t> </a:t>
            </a:r>
          </a:p>
          <a:p>
            <a:r>
              <a:rPr lang="ru-RU" sz="2000" dirty="0" smtClean="0"/>
              <a:t> </a:t>
            </a:r>
          </a:p>
          <a:p>
            <a:pPr>
              <a:buFont typeface="Wingdings" pitchFamily="2" charset="2"/>
              <a:buChar char="§"/>
            </a:pPr>
            <a:r>
              <a:rPr lang="ru-RU" sz="2000" dirty="0" smtClean="0"/>
              <a:t>  Пифагор появился на свет в 570 году до н. э. на острове </a:t>
            </a:r>
            <a:r>
              <a:rPr lang="ru-RU" sz="2000" dirty="0" err="1" smtClean="0"/>
              <a:t>Самос</a:t>
            </a:r>
            <a:r>
              <a:rPr lang="ru-RU" sz="2000" dirty="0" smtClean="0"/>
              <a:t>. Отец,  </a:t>
            </a:r>
            <a:r>
              <a:rPr lang="ru-RU" sz="2000" dirty="0" err="1" smtClean="0"/>
              <a:t>Мнесарх</a:t>
            </a:r>
            <a:r>
              <a:rPr lang="ru-RU" sz="2000" dirty="0" smtClean="0"/>
              <a:t>, был по разным версиям или камнерезом, или богатым купцом. Имя Пифагор означает «тот, кого предсказала Пифия»: рождение ребенка, согласно легенде, было предсказано Пифией в Дельфах.</a:t>
            </a:r>
            <a:endParaRPr lang="ru-RU" sz="2000" dirty="0"/>
          </a:p>
        </p:txBody>
      </p:sp>
      <p:pic>
        <p:nvPicPr>
          <p:cNvPr id="3" name="Рисунок 2" descr="0.png"/>
          <p:cNvPicPr>
            <a:picLocks noChangeAspect="1"/>
          </p:cNvPicPr>
          <p:nvPr/>
        </p:nvPicPr>
        <p:blipFill>
          <a:blip r:embed="rId2" cstate="print"/>
          <a:stretch>
            <a:fillRect/>
          </a:stretch>
        </p:blipFill>
        <p:spPr>
          <a:xfrm>
            <a:off x="2285983" y="3071810"/>
            <a:ext cx="3043347" cy="3509885"/>
          </a:xfrm>
          <a:prstGeom prst="rect">
            <a:avLst/>
          </a:prstGeom>
          <a:ln>
            <a:noFill/>
          </a:ln>
          <a:effectLst>
            <a:outerShdw blurRad="292100" dist="139700" dir="2700000" algn="tl" rotWithShape="0">
              <a:srgbClr val="333333">
                <a:alpha val="65000"/>
              </a:srgbClr>
            </a:outerShdw>
          </a:effectLst>
        </p:spPr>
      </p:pic>
      <p:sp>
        <p:nvSpPr>
          <p:cNvPr id="4" name="TextBox 3"/>
          <p:cNvSpPr txBox="1"/>
          <p:nvPr/>
        </p:nvSpPr>
        <p:spPr>
          <a:xfrm>
            <a:off x="2928926" y="6286520"/>
            <a:ext cx="2143140" cy="369332"/>
          </a:xfrm>
          <a:prstGeom prst="rect">
            <a:avLst/>
          </a:prstGeom>
          <a:noFill/>
        </p:spPr>
        <p:txBody>
          <a:bodyPr wrap="square" rtlCol="0">
            <a:spAutoFit/>
          </a:bodyPr>
          <a:lstStyle/>
          <a:p>
            <a:r>
              <a:rPr lang="ru-RU" dirty="0" smtClean="0"/>
              <a:t>Отец  Пифагора</a:t>
            </a:r>
            <a:endParaRPr lang="ru-RU" dirty="0"/>
          </a:p>
        </p:txBody>
      </p:sp>
    </p:spTree>
  </p:cSld>
  <p:clrMapOvr>
    <a:masterClrMapping/>
  </p:clrMapOvr>
  <p:transition spd="med">
    <p:cut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14348" y="0"/>
            <a:ext cx="7786742" cy="2831544"/>
          </a:xfrm>
          <a:prstGeom prst="rect">
            <a:avLst/>
          </a:prstGeom>
        </p:spPr>
        <p:txBody>
          <a:bodyPr wrap="square">
            <a:spAutoFit/>
          </a:bodyPr>
          <a:lstStyle/>
          <a:p>
            <a:pPr>
              <a:buFont typeface="Wingdings" pitchFamily="2" charset="2"/>
              <a:buChar char="§"/>
            </a:pPr>
            <a:r>
              <a:rPr lang="ru-RU" sz="2000" dirty="0" smtClean="0"/>
              <a:t>  </a:t>
            </a:r>
            <a:r>
              <a:rPr lang="ru-RU" sz="2200" dirty="0" smtClean="0"/>
              <a:t>Согласно Порфирию, Пифагор прожил на </a:t>
            </a:r>
            <a:r>
              <a:rPr lang="ru-RU" sz="2200" dirty="0" err="1" smtClean="0"/>
              <a:t>Самосе</a:t>
            </a:r>
            <a:r>
              <a:rPr lang="ru-RU" sz="2200" dirty="0" smtClean="0"/>
              <a:t> до 40 лет, а затем покинул остров из-за конфликта с тираном </a:t>
            </a:r>
            <a:r>
              <a:rPr lang="ru-RU" sz="2200" dirty="0" err="1" smtClean="0"/>
              <a:t>Поликратом</a:t>
            </a:r>
            <a:r>
              <a:rPr lang="ru-RU" sz="2200" dirty="0" smtClean="0"/>
              <a:t>. При этом точно не установлено, был ли Пифагор в Египте, Финикии, Вавилоне. </a:t>
            </a:r>
            <a:r>
              <a:rPr lang="ru-RU" sz="2200" dirty="0" err="1" smtClean="0"/>
              <a:t>Аристоксен</a:t>
            </a:r>
            <a:r>
              <a:rPr lang="ru-RU" sz="2200" dirty="0" smtClean="0"/>
              <a:t> утверждает, что многие свои знания Пифагор получил от </a:t>
            </a:r>
            <a:r>
              <a:rPr lang="ru-RU" sz="2200" dirty="0" err="1" smtClean="0"/>
              <a:t>Фемистоклеи</a:t>
            </a:r>
            <a:r>
              <a:rPr lang="ru-RU" sz="2200" dirty="0" smtClean="0"/>
              <a:t> Дельфийской.</a:t>
            </a:r>
          </a:p>
          <a:p>
            <a:endParaRPr lang="ru-RU" sz="2200" dirty="0" smtClean="0"/>
          </a:p>
          <a:p>
            <a:pPr>
              <a:buFont typeface="Wingdings" pitchFamily="2" charset="2"/>
              <a:buChar char="§"/>
            </a:pPr>
            <a:r>
              <a:rPr lang="ru-RU" sz="2200" dirty="0" smtClean="0"/>
              <a:t>  По произведениям Порфирия, Пифагор был убит в </a:t>
            </a:r>
            <a:r>
              <a:rPr lang="ru-RU" sz="2200" dirty="0" err="1" smtClean="0"/>
              <a:t>Метапонте</a:t>
            </a:r>
            <a:r>
              <a:rPr lang="ru-RU" sz="2200" dirty="0" smtClean="0"/>
              <a:t> во время мятежа </a:t>
            </a:r>
            <a:r>
              <a:rPr lang="ru-RU" sz="2200" dirty="0" err="1" smtClean="0"/>
              <a:t>антипифагорейцев</a:t>
            </a:r>
            <a:r>
              <a:rPr lang="ru-RU" sz="2400" dirty="0" smtClean="0"/>
              <a:t>.</a:t>
            </a:r>
            <a:endParaRPr lang="ru-RU" sz="2400" dirty="0"/>
          </a:p>
        </p:txBody>
      </p:sp>
      <p:pic>
        <p:nvPicPr>
          <p:cNvPr id="3" name="Рисунок 2" descr="S5uR2Kjez80.jpg"/>
          <p:cNvPicPr>
            <a:picLocks noChangeAspect="1"/>
          </p:cNvPicPr>
          <p:nvPr/>
        </p:nvPicPr>
        <p:blipFill>
          <a:blip r:embed="rId2" cstate="print"/>
          <a:stretch>
            <a:fillRect/>
          </a:stretch>
        </p:blipFill>
        <p:spPr>
          <a:xfrm>
            <a:off x="928662" y="3123354"/>
            <a:ext cx="6245717" cy="3734646"/>
          </a:xfrm>
          <a:prstGeom prst="rect">
            <a:avLst/>
          </a:prstGeom>
          <a:ln>
            <a:noFill/>
          </a:ln>
          <a:effectLst>
            <a:softEdge rad="112500"/>
          </a:effectLst>
        </p:spPr>
      </p:pic>
      <p:sp>
        <p:nvSpPr>
          <p:cNvPr id="4" name="TextBox 3"/>
          <p:cNvSpPr txBox="1"/>
          <p:nvPr/>
        </p:nvSpPr>
        <p:spPr>
          <a:xfrm>
            <a:off x="4857752" y="3143248"/>
            <a:ext cx="5786478" cy="461665"/>
          </a:xfrm>
          <a:prstGeom prst="rect">
            <a:avLst/>
          </a:prstGeom>
          <a:noFill/>
        </p:spPr>
        <p:txBody>
          <a:bodyPr wrap="square" rtlCol="0">
            <a:spAutoFit/>
          </a:bodyPr>
          <a:lstStyle/>
          <a:p>
            <a:r>
              <a:rPr lang="ru-RU" sz="2400" dirty="0" smtClean="0">
                <a:solidFill>
                  <a:schemeClr val="tx1">
                    <a:lumMod val="95000"/>
                    <a:lumOff val="5000"/>
                  </a:schemeClr>
                </a:solidFill>
              </a:rPr>
              <a:t>Остров </a:t>
            </a:r>
            <a:r>
              <a:rPr lang="ru-RU" sz="2400" dirty="0" err="1" smtClean="0">
                <a:solidFill>
                  <a:schemeClr val="tx1">
                    <a:lumMod val="95000"/>
                    <a:lumOff val="5000"/>
                  </a:schemeClr>
                </a:solidFill>
              </a:rPr>
              <a:t>Самос</a:t>
            </a:r>
            <a:r>
              <a:rPr lang="ru-RU" sz="2400" dirty="0" smtClean="0">
                <a:solidFill>
                  <a:schemeClr val="tx1">
                    <a:lumMod val="95000"/>
                    <a:lumOff val="5000"/>
                  </a:schemeClr>
                </a:solidFill>
              </a:rPr>
              <a:t> </a:t>
            </a:r>
            <a:endParaRPr lang="ru-RU" sz="2400" dirty="0">
              <a:solidFill>
                <a:schemeClr val="tx1">
                  <a:lumMod val="95000"/>
                  <a:lumOff val="5000"/>
                </a:schemeClr>
              </a:solidFill>
            </a:endParaRP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descr="pythagorean.png"/>
          <p:cNvPicPr>
            <a:picLocks noChangeAspect="1"/>
          </p:cNvPicPr>
          <p:nvPr/>
        </p:nvPicPr>
        <p:blipFill>
          <a:blip r:embed="rId2" cstate="print"/>
          <a:stretch>
            <a:fillRect/>
          </a:stretch>
        </p:blipFill>
        <p:spPr>
          <a:xfrm rot="788666">
            <a:off x="3354653" y="4939510"/>
            <a:ext cx="2145868" cy="1478280"/>
          </a:xfrm>
          <a:prstGeom prst="rect">
            <a:avLst/>
          </a:prstGeom>
        </p:spPr>
      </p:pic>
      <p:sp>
        <p:nvSpPr>
          <p:cNvPr id="2" name="Прямоугольник 1"/>
          <p:cNvSpPr/>
          <p:nvPr/>
        </p:nvSpPr>
        <p:spPr>
          <a:xfrm>
            <a:off x="642910" y="500042"/>
            <a:ext cx="7598683" cy="707886"/>
          </a:xfrm>
          <a:prstGeom prst="rect">
            <a:avLst/>
          </a:prstGeom>
        </p:spPr>
        <p:txBody>
          <a:bodyPr wrap="none">
            <a:spAutoFit/>
          </a:bodyPr>
          <a:lstStyle/>
          <a:p>
            <a:r>
              <a:rPr lang="ru-RU" sz="40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Основные достижения Пифагора</a:t>
            </a:r>
            <a:endParaRPr lang="ru-RU" sz="40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4" name="Прямоугольник 3"/>
          <p:cNvSpPr/>
          <p:nvPr/>
        </p:nvSpPr>
        <p:spPr>
          <a:xfrm>
            <a:off x="428596" y="2643182"/>
            <a:ext cx="8143932" cy="1015663"/>
          </a:xfrm>
          <a:prstGeom prst="rect">
            <a:avLst/>
          </a:prstGeom>
        </p:spPr>
        <p:txBody>
          <a:bodyPr wrap="square">
            <a:spAutoFit/>
          </a:bodyPr>
          <a:lstStyle/>
          <a:p>
            <a:pPr>
              <a:buFont typeface="Wingdings" pitchFamily="2" charset="2"/>
              <a:buChar char="§"/>
            </a:pPr>
            <a:r>
              <a:rPr lang="ru-RU" dirty="0" smtClean="0"/>
              <a:t> </a:t>
            </a:r>
            <a:r>
              <a:rPr lang="ru-RU" sz="2000" dirty="0" smtClean="0"/>
              <a:t>Учение Пифагора поспособствовало развитию физики, математики, географии, астрономии.</a:t>
            </a:r>
          </a:p>
          <a:p>
            <a:endParaRPr lang="ru-RU" sz="2000" dirty="0"/>
          </a:p>
        </p:txBody>
      </p:sp>
      <p:sp>
        <p:nvSpPr>
          <p:cNvPr id="5" name="Прямоугольник 4"/>
          <p:cNvSpPr/>
          <p:nvPr/>
        </p:nvSpPr>
        <p:spPr>
          <a:xfrm>
            <a:off x="500034" y="3500438"/>
            <a:ext cx="8143932" cy="1015663"/>
          </a:xfrm>
          <a:prstGeom prst="rect">
            <a:avLst/>
          </a:prstGeom>
        </p:spPr>
        <p:txBody>
          <a:bodyPr wrap="square">
            <a:spAutoFit/>
          </a:bodyPr>
          <a:lstStyle/>
          <a:p>
            <a:pPr>
              <a:buFont typeface="Wingdings" pitchFamily="2" charset="2"/>
              <a:buChar char="§"/>
            </a:pPr>
            <a:r>
              <a:rPr lang="ru-RU" dirty="0" smtClean="0"/>
              <a:t> </a:t>
            </a:r>
            <a:r>
              <a:rPr lang="ru-RU" sz="2000" dirty="0" smtClean="0"/>
              <a:t>Самое известное достижение Пифагора – теорема, согласно которой квадрат гипотенузы прямоугольного треугольника равняется сумме квадратов катетов.</a:t>
            </a:r>
            <a:endParaRPr lang="ru-RU" sz="2000" dirty="0"/>
          </a:p>
        </p:txBody>
      </p:sp>
      <p:pic>
        <p:nvPicPr>
          <p:cNvPr id="6" name="Рисунок 5" descr="1c65be7f40a72f0b840b161e918fdf07.gif"/>
          <p:cNvPicPr>
            <a:picLocks noChangeAspect="1"/>
          </p:cNvPicPr>
          <p:nvPr/>
        </p:nvPicPr>
        <p:blipFill>
          <a:blip r:embed="rId3" cstate="print"/>
          <a:stretch>
            <a:fillRect/>
          </a:stretch>
        </p:blipFill>
        <p:spPr>
          <a:xfrm rot="20242450">
            <a:off x="6059824" y="4890870"/>
            <a:ext cx="2641895" cy="1206957"/>
          </a:xfrm>
          <a:prstGeom prst="rect">
            <a:avLst/>
          </a:prstGeom>
        </p:spPr>
      </p:pic>
      <p:pic>
        <p:nvPicPr>
          <p:cNvPr id="8" name="Рисунок 7" descr="779243fb71aff25b5009ecc7df1fa42e.jpg"/>
          <p:cNvPicPr>
            <a:picLocks noChangeAspect="1"/>
          </p:cNvPicPr>
          <p:nvPr/>
        </p:nvPicPr>
        <p:blipFill>
          <a:blip r:embed="rId4" cstate="print"/>
          <a:stretch>
            <a:fillRect/>
          </a:stretch>
        </p:blipFill>
        <p:spPr>
          <a:xfrm rot="20765121">
            <a:off x="757486" y="4789981"/>
            <a:ext cx="1428760" cy="1721398"/>
          </a:xfrm>
          <a:prstGeom prst="rect">
            <a:avLst/>
          </a:prstGeom>
        </p:spPr>
      </p:pic>
      <p:sp>
        <p:nvSpPr>
          <p:cNvPr id="3" name="Прямоугольник 2"/>
          <p:cNvSpPr/>
          <p:nvPr/>
        </p:nvSpPr>
        <p:spPr>
          <a:xfrm>
            <a:off x="428596" y="1714488"/>
            <a:ext cx="7143800" cy="707886"/>
          </a:xfrm>
          <a:prstGeom prst="rect">
            <a:avLst/>
          </a:prstGeom>
        </p:spPr>
        <p:txBody>
          <a:bodyPr wrap="square">
            <a:spAutoFit/>
          </a:bodyPr>
          <a:lstStyle/>
          <a:p>
            <a:pPr>
              <a:buFont typeface="Wingdings" pitchFamily="2" charset="2"/>
              <a:buChar char="§"/>
            </a:pPr>
            <a:r>
              <a:rPr lang="ru-RU" sz="2000" dirty="0" smtClean="0"/>
              <a:t>  Как религиозный новатор, Пифагор создал тайное общество, целью которой было очищение души и тела.</a:t>
            </a:r>
            <a:endParaRPr lang="ru-RU" sz="2000" dirty="0"/>
          </a:p>
        </p:txBody>
      </p:sp>
    </p:spTree>
  </p:cSld>
  <p:clrMapOvr>
    <a:masterClrMapping/>
  </p:clrMapOvr>
  <p:transition>
    <p:cut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428604"/>
            <a:ext cx="8929718" cy="923330"/>
          </a:xfrm>
          <a:prstGeom prst="rect">
            <a:avLst/>
          </a:prstGeom>
        </p:spPr>
        <p:txBody>
          <a:bodyPr wrap="square">
            <a:spAutoFit/>
          </a:bodyPr>
          <a:lstStyle/>
          <a:p>
            <a:r>
              <a:rPr lang="ru-RU" sz="36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     Интересные факты из жизни Пифагора</a:t>
            </a:r>
          </a:p>
          <a:p>
            <a:r>
              <a:rPr lang="ru-RU" dirty="0" smtClean="0"/>
              <a:t> </a:t>
            </a:r>
            <a:endParaRPr lang="ru-RU" dirty="0"/>
          </a:p>
        </p:txBody>
      </p:sp>
      <p:sp>
        <p:nvSpPr>
          <p:cNvPr id="3" name="Прямоугольник 2"/>
          <p:cNvSpPr/>
          <p:nvPr/>
        </p:nvSpPr>
        <p:spPr>
          <a:xfrm>
            <a:off x="428596" y="1714488"/>
            <a:ext cx="6572296" cy="430887"/>
          </a:xfrm>
          <a:prstGeom prst="rect">
            <a:avLst/>
          </a:prstGeom>
        </p:spPr>
        <p:txBody>
          <a:bodyPr wrap="square">
            <a:spAutoFit/>
          </a:bodyPr>
          <a:lstStyle/>
          <a:p>
            <a:pPr>
              <a:buFont typeface="Wingdings" pitchFamily="2" charset="2"/>
              <a:buChar char="§"/>
            </a:pPr>
            <a:r>
              <a:rPr lang="ru-RU" sz="2000" dirty="0" smtClean="0"/>
              <a:t> </a:t>
            </a:r>
            <a:r>
              <a:rPr lang="ru-RU" sz="2200" dirty="0" smtClean="0"/>
              <a:t>Пифагор – это на самом деле прозвище, а не имя.</a:t>
            </a:r>
            <a:endParaRPr lang="ru-RU" sz="2200" dirty="0"/>
          </a:p>
        </p:txBody>
      </p:sp>
      <p:sp>
        <p:nvSpPr>
          <p:cNvPr id="4" name="Прямоугольник 3"/>
          <p:cNvSpPr/>
          <p:nvPr/>
        </p:nvSpPr>
        <p:spPr>
          <a:xfrm>
            <a:off x="428596" y="2428868"/>
            <a:ext cx="8215370" cy="769441"/>
          </a:xfrm>
          <a:prstGeom prst="rect">
            <a:avLst/>
          </a:prstGeom>
        </p:spPr>
        <p:txBody>
          <a:bodyPr wrap="square">
            <a:spAutoFit/>
          </a:bodyPr>
          <a:lstStyle/>
          <a:p>
            <a:pPr>
              <a:buFont typeface="Wingdings" pitchFamily="2" charset="2"/>
              <a:buChar char="§"/>
            </a:pPr>
            <a:r>
              <a:rPr lang="ru-RU" sz="2000" dirty="0" smtClean="0"/>
              <a:t> </a:t>
            </a:r>
            <a:r>
              <a:rPr lang="ru-RU" sz="2200" dirty="0" smtClean="0"/>
              <a:t>Пифагор утверждал, что в прошлой жизни он был одним из воинов, которые сражались за Трою.</a:t>
            </a:r>
            <a:endParaRPr lang="ru-RU" sz="2200" dirty="0"/>
          </a:p>
        </p:txBody>
      </p:sp>
      <p:sp>
        <p:nvSpPr>
          <p:cNvPr id="5" name="Прямоугольник 4"/>
          <p:cNvSpPr/>
          <p:nvPr/>
        </p:nvSpPr>
        <p:spPr>
          <a:xfrm>
            <a:off x="428596" y="3357562"/>
            <a:ext cx="8072494" cy="1785104"/>
          </a:xfrm>
          <a:prstGeom prst="rect">
            <a:avLst/>
          </a:prstGeom>
        </p:spPr>
        <p:txBody>
          <a:bodyPr wrap="square">
            <a:spAutoFit/>
          </a:bodyPr>
          <a:lstStyle/>
          <a:p>
            <a:pPr>
              <a:buFont typeface="Wingdings" pitchFamily="2" charset="2"/>
              <a:buChar char="§"/>
            </a:pPr>
            <a:r>
              <a:rPr lang="ru-RU" sz="2000" dirty="0" smtClean="0"/>
              <a:t> </a:t>
            </a:r>
            <a:r>
              <a:rPr lang="ru-RU" sz="2200" dirty="0" smtClean="0"/>
              <a:t>В поведении отличался «</a:t>
            </a:r>
            <a:r>
              <a:rPr lang="ru-RU" sz="2200" dirty="0" err="1" smtClean="0"/>
              <a:t>демонстративностью</a:t>
            </a:r>
            <a:r>
              <a:rPr lang="ru-RU" sz="2200" dirty="0" smtClean="0"/>
              <a:t>» и «мистификацией».</a:t>
            </a:r>
          </a:p>
          <a:p>
            <a:endParaRPr lang="ru-RU" sz="2200" dirty="0" smtClean="0"/>
          </a:p>
          <a:p>
            <a:pPr>
              <a:buFont typeface="Wingdings" pitchFamily="2" charset="2"/>
              <a:buChar char="§"/>
            </a:pPr>
            <a:r>
              <a:rPr lang="ru-RU" sz="2200" dirty="0" smtClean="0"/>
              <a:t> Увлекался спортом, побеждал в кулачном бою на Олимпийских играх.</a:t>
            </a:r>
            <a:endParaRPr lang="ru-RU" sz="2200"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42976" y="0"/>
            <a:ext cx="6488251" cy="1015663"/>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ru-RU" sz="60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Теорема Пифагора</a:t>
            </a:r>
            <a:endParaRPr lang="ru-RU" sz="60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3" name="Прямоугольник 2"/>
          <p:cNvSpPr/>
          <p:nvPr/>
        </p:nvSpPr>
        <p:spPr>
          <a:xfrm>
            <a:off x="0" y="1142984"/>
            <a:ext cx="8501122" cy="707886"/>
          </a:xfrm>
          <a:prstGeom prst="rect">
            <a:avLst/>
          </a:prstGeom>
        </p:spPr>
        <p:txBody>
          <a:bodyPr wrap="square">
            <a:spAutoFit/>
          </a:bodyPr>
          <a:lstStyle/>
          <a:p>
            <a:pPr>
              <a:buFont typeface="Arial" pitchFamily="34" charset="0"/>
              <a:buChar char="•"/>
            </a:pPr>
            <a:r>
              <a:rPr lang="ru-RU" sz="2000" dirty="0" smtClean="0"/>
              <a:t> В древнекитайской книге Чжоу </a:t>
            </a:r>
            <a:r>
              <a:rPr lang="ru-RU" sz="2000" dirty="0" err="1" smtClean="0"/>
              <a:t>би</a:t>
            </a:r>
            <a:r>
              <a:rPr lang="ru-RU" sz="2000" dirty="0" smtClean="0"/>
              <a:t> </a:t>
            </a:r>
            <a:r>
              <a:rPr lang="ru-RU" sz="2000" dirty="0" err="1" smtClean="0"/>
              <a:t>суань</a:t>
            </a:r>
            <a:r>
              <a:rPr lang="ru-RU" sz="2000" dirty="0" smtClean="0"/>
              <a:t> </a:t>
            </a:r>
            <a:r>
              <a:rPr lang="ru-RU" sz="2000" dirty="0" err="1" smtClean="0"/>
              <a:t>цзин</a:t>
            </a:r>
            <a:r>
              <a:rPr lang="ru-RU" sz="2000" dirty="0" smtClean="0"/>
              <a:t> (</a:t>
            </a:r>
            <a:r>
              <a:rPr lang="ru-RU" sz="2000" i="1" dirty="0" smtClean="0"/>
              <a:t>англ.</a:t>
            </a:r>
            <a:r>
              <a:rPr lang="ru-RU" sz="2000" dirty="0" smtClean="0"/>
              <a:t>) (кит. </a:t>
            </a:r>
            <a:r>
              <a:rPr lang="ja-JP" altLang="en-US" sz="2000" dirty="0" smtClean="0"/>
              <a:t>周髀算經</a:t>
            </a:r>
            <a:r>
              <a:rPr lang="en-US" altLang="ja-JP" sz="2000" dirty="0" smtClean="0"/>
              <a:t>) </a:t>
            </a:r>
            <a:r>
              <a:rPr lang="ru-RU" sz="2000" dirty="0" smtClean="0"/>
              <a:t>говорится о </a:t>
            </a:r>
            <a:r>
              <a:rPr lang="ru-RU" sz="2000" dirty="0" err="1" smtClean="0"/>
              <a:t>пифагоровом</a:t>
            </a:r>
            <a:r>
              <a:rPr lang="ru-RU" sz="2000" dirty="0" smtClean="0"/>
              <a:t> треугольнике со сторонами 3, 4 и 5.</a:t>
            </a:r>
            <a:endParaRPr lang="ru-RU" sz="2000" dirty="0"/>
          </a:p>
        </p:txBody>
      </p:sp>
      <p:sp>
        <p:nvSpPr>
          <p:cNvPr id="4" name="Прямоугольник 3"/>
          <p:cNvSpPr/>
          <p:nvPr/>
        </p:nvSpPr>
        <p:spPr>
          <a:xfrm>
            <a:off x="0" y="1785926"/>
            <a:ext cx="8429684" cy="1938992"/>
          </a:xfrm>
          <a:prstGeom prst="rect">
            <a:avLst/>
          </a:prstGeom>
        </p:spPr>
        <p:txBody>
          <a:bodyPr wrap="square">
            <a:spAutoFit/>
          </a:bodyPr>
          <a:lstStyle/>
          <a:p>
            <a:pPr>
              <a:buFont typeface="Arial" pitchFamily="34" charset="0"/>
              <a:buChar char="•"/>
            </a:pPr>
            <a:r>
              <a:rPr lang="ru-RU" sz="2000" dirty="0" smtClean="0"/>
              <a:t> </a:t>
            </a:r>
            <a:r>
              <a:rPr lang="ru-RU" sz="2000" dirty="0" err="1" smtClean="0"/>
              <a:t>Мориц</a:t>
            </a:r>
            <a:r>
              <a:rPr lang="ru-RU" sz="2000" dirty="0" smtClean="0"/>
              <a:t> Кантор (крупнейший немецкий историк математики) считает, что равенство 3 ² + 4 ² = 5² было известно уже египтянам ещё около 2300 г. до н. э., во времена царя </a:t>
            </a:r>
            <a:r>
              <a:rPr lang="ru-RU" sz="2000" dirty="0" err="1" smtClean="0"/>
              <a:t>Аменемхета</a:t>
            </a:r>
            <a:r>
              <a:rPr lang="ru-RU" sz="2000" dirty="0" smtClean="0"/>
              <a:t> I (согласно папирусу 6619 Берлинского музея). По мнению Кантора, </a:t>
            </a:r>
            <a:r>
              <a:rPr lang="ru-RU" sz="2000" dirty="0" err="1" smtClean="0"/>
              <a:t>гарпедонапты</a:t>
            </a:r>
            <a:r>
              <a:rPr lang="ru-RU" sz="2000" dirty="0" smtClean="0"/>
              <a:t>, или «</a:t>
            </a:r>
            <a:r>
              <a:rPr lang="ru-RU" sz="2000" dirty="0" err="1" smtClean="0"/>
              <a:t>натягиватели</a:t>
            </a:r>
            <a:r>
              <a:rPr lang="ru-RU" sz="2000" dirty="0" smtClean="0"/>
              <a:t> верёвок», строили прямые углы при помощи прямоугольных треугольников со сторонами 3, 4 и 5.</a:t>
            </a:r>
            <a:endParaRPr lang="ru-RU" sz="2000" dirty="0"/>
          </a:p>
        </p:txBody>
      </p:sp>
      <p:pic>
        <p:nvPicPr>
          <p:cNvPr id="5" name="Рисунок 4" descr="img24.jpg"/>
          <p:cNvPicPr>
            <a:picLocks noChangeAspect="1"/>
          </p:cNvPicPr>
          <p:nvPr/>
        </p:nvPicPr>
        <p:blipFill>
          <a:blip r:embed="rId2" cstate="print"/>
          <a:stretch>
            <a:fillRect/>
          </a:stretch>
        </p:blipFill>
        <p:spPr>
          <a:xfrm>
            <a:off x="4071934" y="3500438"/>
            <a:ext cx="4857784" cy="3161132"/>
          </a:xfrm>
          <a:prstGeom prst="rect">
            <a:avLst/>
          </a:prstGeom>
          <a:ln>
            <a:noFill/>
          </a:ln>
          <a:effectLst>
            <a:softEdge rad="112500"/>
          </a:effectLst>
        </p:spPr>
      </p:pic>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214290"/>
            <a:ext cx="8572560" cy="3785652"/>
          </a:xfrm>
          <a:prstGeom prst="rect">
            <a:avLst/>
          </a:prstGeom>
        </p:spPr>
        <p:txBody>
          <a:bodyPr wrap="square">
            <a:spAutoFit/>
          </a:bodyPr>
          <a:lstStyle/>
          <a:p>
            <a:r>
              <a:rPr lang="ru-RU" sz="2400" dirty="0" smtClean="0"/>
              <a:t>Согласно комментарию </a:t>
            </a:r>
            <a:r>
              <a:rPr lang="ru-RU" sz="2400" dirty="0" err="1" smtClean="0"/>
              <a:t>Прокла</a:t>
            </a:r>
            <a:r>
              <a:rPr lang="ru-RU" sz="2400" dirty="0" smtClean="0"/>
              <a:t> к Евклиду, Пифагор (годами жизни которого принято считать 570—490 гг. до н. э.) использовал алгебраические методы, чтобы находить пифагоровы тройки. Однако </a:t>
            </a:r>
            <a:r>
              <a:rPr lang="ru-RU" sz="2400" dirty="0" err="1" smtClean="0"/>
              <a:t>Прокл</a:t>
            </a:r>
            <a:r>
              <a:rPr lang="ru-RU" sz="2400" dirty="0" smtClean="0"/>
              <a:t> писал между 410 и 485 гг. н. э. Томас </a:t>
            </a:r>
            <a:r>
              <a:rPr lang="ru-RU" sz="2400" dirty="0" err="1" smtClean="0"/>
              <a:t>Литтл</a:t>
            </a:r>
            <a:r>
              <a:rPr lang="ru-RU" sz="2400" dirty="0" smtClean="0"/>
              <a:t> Хит (считал, что не существует явного упоминания, относящегося к периоду продолжительностью 5 веков после смерти Пифагора, что Пифагор был автором теоремы. Однако, когда авторы, такие как Плутарх и Цицерон, пишут о теореме Пифагора, они пишут так, как будто авторство Пифагора было широко известным и несомненным. </a:t>
            </a:r>
            <a:endParaRPr lang="ru-RU" sz="2400" dirty="0"/>
          </a:p>
        </p:txBody>
      </p:sp>
      <p:pic>
        <p:nvPicPr>
          <p:cNvPr id="3" name="Рисунок 2" descr="euclid.jpg"/>
          <p:cNvPicPr>
            <a:picLocks noChangeAspect="1"/>
          </p:cNvPicPr>
          <p:nvPr/>
        </p:nvPicPr>
        <p:blipFill>
          <a:blip r:embed="rId2" cstate="print"/>
          <a:stretch>
            <a:fillRect/>
          </a:stretch>
        </p:blipFill>
        <p:spPr>
          <a:xfrm>
            <a:off x="2428860" y="4000504"/>
            <a:ext cx="3857652" cy="2381251"/>
          </a:xfrm>
          <a:prstGeom prst="rect">
            <a:avLst/>
          </a:prstGeom>
          <a:ln>
            <a:noFill/>
          </a:ln>
          <a:effectLst>
            <a:softEdge rad="112500"/>
          </a:effectLst>
        </p:spPr>
      </p:pic>
      <p:sp>
        <p:nvSpPr>
          <p:cNvPr id="4" name="TextBox 3"/>
          <p:cNvSpPr txBox="1"/>
          <p:nvPr/>
        </p:nvSpPr>
        <p:spPr>
          <a:xfrm>
            <a:off x="1714480" y="6143644"/>
            <a:ext cx="4000528" cy="461665"/>
          </a:xfrm>
          <a:prstGeom prst="rect">
            <a:avLst/>
          </a:prstGeom>
          <a:noFill/>
        </p:spPr>
        <p:txBody>
          <a:bodyPr wrap="square" rtlCol="0">
            <a:spAutoFit/>
          </a:bodyPr>
          <a:lstStyle/>
          <a:p>
            <a:r>
              <a:rPr lang="ru-RU" sz="2400" dirty="0" smtClean="0"/>
              <a:t>Евклид</a:t>
            </a:r>
            <a:endParaRPr lang="ru-RU" sz="2400" dirty="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1472" y="571480"/>
            <a:ext cx="3500462" cy="4493538"/>
          </a:xfrm>
          <a:prstGeom prst="rect">
            <a:avLst/>
          </a:prstGeom>
        </p:spPr>
        <p:txBody>
          <a:bodyPr wrap="square">
            <a:spAutoFit/>
          </a:bodyPr>
          <a:lstStyle/>
          <a:p>
            <a:r>
              <a:rPr lang="ru-RU" sz="2200" dirty="0" smtClean="0"/>
              <a:t>«Принадлежит ли эта формула лично перу Пифагора…, но мы можем уверенно считать, что она принадлежит древнейшему периоду пифагорейской математики». По преданию, Пифагор отпраздновал открытие своей теоремы гигантским пиром, заклав на радостях сотню быков.</a:t>
            </a:r>
            <a:endParaRPr lang="ru-RU" sz="2200" dirty="0"/>
          </a:p>
        </p:txBody>
      </p:sp>
      <p:pic>
        <p:nvPicPr>
          <p:cNvPr id="3" name="Рисунок 2" descr="flotin . jpg.jpg"/>
          <p:cNvPicPr>
            <a:picLocks noChangeAspect="1"/>
          </p:cNvPicPr>
          <p:nvPr/>
        </p:nvPicPr>
        <p:blipFill>
          <a:blip r:embed="rId2" cstate="print"/>
          <a:stretch>
            <a:fillRect/>
          </a:stretch>
        </p:blipFill>
        <p:spPr>
          <a:xfrm>
            <a:off x="5072066" y="714356"/>
            <a:ext cx="3429024" cy="4800634"/>
          </a:xfrm>
          <a:prstGeom prst="rect">
            <a:avLst/>
          </a:prstGeom>
        </p:spPr>
      </p:pic>
      <p:sp>
        <p:nvSpPr>
          <p:cNvPr id="4" name="TextBox 3"/>
          <p:cNvSpPr txBox="1"/>
          <p:nvPr/>
        </p:nvSpPr>
        <p:spPr>
          <a:xfrm>
            <a:off x="5286380" y="5500702"/>
            <a:ext cx="2928958" cy="523220"/>
          </a:xfrm>
          <a:prstGeom prst="rect">
            <a:avLst/>
          </a:prstGeom>
          <a:noFill/>
        </p:spPr>
        <p:txBody>
          <a:bodyPr wrap="square" rtlCol="0">
            <a:spAutoFit/>
          </a:bodyPr>
          <a:lstStyle/>
          <a:p>
            <a:r>
              <a:rPr lang="ru-RU" sz="2800" dirty="0" err="1" smtClean="0"/>
              <a:t>Прокл</a:t>
            </a:r>
            <a:endParaRPr lang="ru-RU" sz="2800" dirty="0"/>
          </a:p>
        </p:txBody>
      </p:sp>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500174"/>
            <a:ext cx="9121150" cy="1015663"/>
          </a:xfrm>
          <a:prstGeom prst="rect">
            <a:avLst/>
          </a:prstGeom>
          <a:noFill/>
        </p:spPr>
        <p:txBody>
          <a:bodyPr wrap="none" lIns="91440" tIns="45720" rIns="91440" bIns="45720">
            <a:spAutoFit/>
          </a:bodyPr>
          <a:lstStyle/>
          <a:p>
            <a:pPr algn="ctr"/>
            <a:r>
              <a:rPr lang="ru-RU" sz="60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Благодарим</a:t>
            </a:r>
            <a:r>
              <a:rPr lang="ru-RU" sz="60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 за внимание!</a:t>
            </a:r>
            <a:endParaRPr lang="ru-RU" sz="60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306</TotalTime>
  <Words>316</Words>
  <Application>Microsoft Office PowerPoint</Application>
  <PresentationFormat>Экран (4:3)</PresentationFormat>
  <Paragraphs>36</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Биография Пифагора</vt:lpstr>
      <vt:lpstr>Слайд 2</vt:lpstr>
      <vt:lpstr>Слайд 3</vt:lpstr>
      <vt:lpstr>Слайд 4</vt:lpstr>
      <vt:lpstr>Слайд 5</vt:lpstr>
      <vt:lpstr>Слайд 6</vt:lpstr>
      <vt:lpstr>Слайд 7</vt:lpstr>
      <vt:lpstr>Слайд 8</vt:lpstr>
      <vt:lpstr>Слайд 9</vt:lpstr>
      <vt:lpstr>Слайд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ирина</dc:creator>
  <cp:lastModifiedBy>Lena</cp:lastModifiedBy>
  <cp:revision>23</cp:revision>
  <dcterms:created xsi:type="dcterms:W3CDTF">2015-12-23T14:56:09Z</dcterms:created>
  <dcterms:modified xsi:type="dcterms:W3CDTF">2015-12-27T13:43:54Z</dcterms:modified>
</cp:coreProperties>
</file>