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3" autoAdjust="0"/>
    <p:restoredTop sz="94660"/>
  </p:normalViewPr>
  <p:slideViewPr>
    <p:cSldViewPr>
      <p:cViewPr varScale="1">
        <p:scale>
          <a:sx n="86" d="100"/>
          <a:sy n="86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BEC411-AC50-4F83-8421-A2311DF23FF6}" type="datetimeFigureOut">
              <a:rPr lang="ru-RU" smtClean="0"/>
              <a:pPr/>
              <a:t>27.12.2015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83A54B-28A5-42EF-AF9F-DF897F5934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5&#1082;&#1072;.&#1088;&#1092;/catalog/view.download/20/1782" TargetMode="External"/><Relationship Id="rId2" Type="http://schemas.openxmlformats.org/officeDocument/2006/relationships/hyperlink" Target="http://referatwork.ru/refs/source/ref-449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udopedia.ru/3_150649_vospitanie-obrazovanie-i-pedagogicheskaya-misl-v-drevnem-rim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310032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ФГБОУ ВПО «МАГУ»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>Учебная дисциплина: Педагогика </a:t>
            </a:r>
            <a:br>
              <a:rPr lang="ru-RU" sz="2000" dirty="0" smtClean="0"/>
            </a:br>
            <a:r>
              <a:rPr lang="ru-RU" sz="2400" dirty="0" smtClean="0"/>
              <a:t>Презентация на тему: </a:t>
            </a:r>
            <a:r>
              <a:rPr lang="ru-RU" sz="3200" dirty="0" smtClean="0"/>
              <a:t>Педагогическая мысль и воспитание в Древнем Риме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685032"/>
            <a:ext cx="8352928" cy="2696296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 smtClean="0"/>
              <a:t>Автор материла:</a:t>
            </a:r>
          </a:p>
          <a:p>
            <a:r>
              <a:rPr lang="ru-RU" sz="1500" b="1" dirty="0" smtClean="0"/>
              <a:t> </a:t>
            </a:r>
            <a:r>
              <a:rPr lang="ru-RU" sz="1500" b="1" dirty="0" err="1" smtClean="0"/>
              <a:t>Кондрашевич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Лина</a:t>
            </a:r>
            <a:endParaRPr lang="ru-RU" sz="1500" b="1" dirty="0" smtClean="0"/>
          </a:p>
          <a:p>
            <a:r>
              <a:rPr lang="ru-RU" sz="1500" dirty="0" smtClean="0"/>
              <a:t>Студентка 2 курса направления подготовки «педагогическое образование:</a:t>
            </a:r>
          </a:p>
          <a:p>
            <a:r>
              <a:rPr lang="ru-RU" sz="1500" dirty="0" smtClean="0"/>
              <a:t>Дополнительное образование (дизайн и компьютерная графика</a:t>
            </a:r>
            <a:r>
              <a:rPr lang="ru-RU" sz="1500" dirty="0" smtClean="0"/>
              <a:t>, дизайн </a:t>
            </a:r>
            <a:r>
              <a:rPr lang="ru-RU" sz="1500" dirty="0" smtClean="0"/>
              <a:t>интерьера</a:t>
            </a:r>
            <a:r>
              <a:rPr lang="ru-RU" sz="1500" dirty="0" smtClean="0"/>
              <a:t>)»</a:t>
            </a:r>
            <a:endParaRPr lang="ru-RU" sz="1500" dirty="0" smtClean="0"/>
          </a:p>
          <a:p>
            <a:r>
              <a:rPr lang="ru-RU" sz="1500" dirty="0" smtClean="0"/>
              <a:t>Преподаватель</a:t>
            </a:r>
            <a:r>
              <a:rPr lang="ru-RU" sz="1500" dirty="0" smtClean="0"/>
              <a:t>:</a:t>
            </a:r>
          </a:p>
          <a:p>
            <a:r>
              <a:rPr lang="ru-RU" sz="1500" b="1" dirty="0" smtClean="0"/>
              <a:t> Панченко Татьяна Вл</a:t>
            </a:r>
            <a:r>
              <a:rPr lang="ru-RU" sz="1500" b="1" dirty="0" smtClean="0"/>
              <a:t>а</a:t>
            </a:r>
            <a:r>
              <a:rPr lang="ru-RU" sz="1500" b="1" dirty="0" smtClean="0"/>
              <a:t>димировна</a:t>
            </a:r>
            <a:endParaRPr lang="en-US" sz="1500" b="1" dirty="0" smtClean="0"/>
          </a:p>
          <a:p>
            <a:r>
              <a:rPr lang="ru-RU" sz="1500" dirty="0" smtClean="0"/>
              <a:t>Кандидат педагогических наук, доцент кафедры педагогики</a:t>
            </a:r>
          </a:p>
          <a:p>
            <a:r>
              <a:rPr lang="ru-RU" sz="1500" dirty="0" smtClean="0"/>
              <a:t>Мурманского арктического государственного университета </a:t>
            </a:r>
            <a:endParaRPr lang="ru-RU" sz="15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dirty="0" smtClean="0"/>
              <a:t>Мурманск 2015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Марк Туллий Цицерон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530352"/>
            <a:ext cx="4690864" cy="4770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Цицерон был оратором, политическим деятелем, философом и педагогом. Идеалом воспитания для </a:t>
            </a:r>
            <a:r>
              <a:rPr lang="ru-RU" sz="2000" dirty="0" err="1" smtClean="0"/>
              <a:t>Цицерона-совершенный</a:t>
            </a:r>
            <a:r>
              <a:rPr lang="ru-RU" sz="2000" dirty="0" smtClean="0"/>
              <a:t> оратор, художник слова, общественный деятель. Он считал, что единственным путём достижения истинно человеческой зрелости является систематическое и непрерывное самообразование.</a:t>
            </a:r>
            <a:endParaRPr lang="ru-RU" sz="2000" dirty="0"/>
          </a:p>
        </p:txBody>
      </p:sp>
      <p:pic>
        <p:nvPicPr>
          <p:cNvPr id="4" name="Рисунок 3" descr="Cic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265745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051560"/>
          </a:xfrm>
        </p:spPr>
        <p:txBody>
          <a:bodyPr/>
          <a:lstStyle/>
          <a:p>
            <a:r>
              <a:rPr lang="ru-RU" dirty="0" err="1" smtClean="0"/>
              <a:t>Луций</a:t>
            </a:r>
            <a:r>
              <a:rPr lang="ru-RU" dirty="0" smtClean="0"/>
              <a:t> Аней Сенека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530352"/>
            <a:ext cx="4546848" cy="498688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Сенека- философ, оратор эпохи императорского Рима, провозгласил главной задачей воспитания моральное совершенствование человека. Основным предметом школьного обучения он считал философию, утверждая, что постичь природу и самого себя можно, только овладев философией, которая является и средством нравственного самосовершенствования человека. Основным понятием, характеризующим процесс воспи­тания по Сенеке, выступает «норма». Воспитатель-философ в своей педагогической деятельности не должен допускать отклонений от нормы, а своим поведением в жизни должен утверждать ее. Основное средство воспитания – назидатель­ные беседы-проповеди с наглядными примерами из жизни и истории.</a:t>
            </a:r>
            <a:endParaRPr lang="ru-RU" sz="1400" dirty="0"/>
          </a:p>
        </p:txBody>
      </p:sp>
      <p:pic>
        <p:nvPicPr>
          <p:cNvPr id="4" name="Рисунок 3" descr="senecatheyou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3240360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 Фабий </a:t>
            </a:r>
            <a:r>
              <a:rPr lang="ru-RU" dirty="0" err="1" smtClean="0"/>
              <a:t>Квинтилиан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530352"/>
            <a:ext cx="4042792" cy="5418928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err="1" smtClean="0"/>
              <a:t>Квинтилиан</a:t>
            </a:r>
            <a:r>
              <a:rPr lang="ru-RU" dirty="0" smtClean="0"/>
              <a:t> был первым римским учителем риторики на государственном содержании.</a:t>
            </a:r>
          </a:p>
          <a:p>
            <a:r>
              <a:rPr lang="ru-RU" dirty="0" smtClean="0"/>
              <a:t>Квинтилиан считал, что уже младенца необходимо обучать правильно произносить звуки речи, выговаривая слова. Он обращал внимание воспитателей на необходимость учитывать возрастные и индивидуальные особенности учащихся, выдвигал требование сделать процесс обучения естественным и радостным для детей посредством применения таких методов и приемов, как организация совместной деятельности, состязаний в искусстве произнесения речей и др. Обсуждая проблемы организации процесса обучения, он выделял в нем три последовательные стадии: подражание, теоретическое наставление и упражнение.</a:t>
            </a:r>
          </a:p>
          <a:p>
            <a:endParaRPr lang="ru-RU" dirty="0"/>
          </a:p>
        </p:txBody>
      </p:sp>
      <p:pic>
        <p:nvPicPr>
          <p:cNvPr id="4" name="Рисунок 3" descr="0012-015-Kvintil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81642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целом воспитательно-образовательная система Древнего Рима полностью соответствовала политическому устройству империи и отвечала социальному заказу общества с разраставшейся бюрократической государственной сферой. По своей дидактической направленности она во многом была сориентирована на имевшиеся образцы греческого обучения и лишь усовершенствовала их, обращаясь в первую очередь к социальной значимости получаемых знаний, умений и навыков.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http://referatwork.ru/refs/source/ref-4491.html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http://xn--5-8sb3a.xn--p1ai/catalog/view.download/20/1782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http://studopedia.ru/3_150649_vospitanie-obrazovanie-i-pedagogicheskaya-misl-v-drevnem-rime.html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153400" cy="4539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Риме, который во многом заимствовал традиции греческой культуры, уровень начального образования был очень низок. Состоятельные граждане старались не отдавать своих детей </a:t>
            </a:r>
            <a:r>
              <a:rPr lang="ru-RU" b="1" dirty="0" smtClean="0"/>
              <a:t>в элементарные школы</a:t>
            </a:r>
            <a:r>
              <a:rPr lang="ru-RU" dirty="0" smtClean="0"/>
              <a:t>, а воспитывали и обучали дома, затем дети сразу поступали в </a:t>
            </a:r>
            <a:r>
              <a:rPr lang="ru-RU" b="1" dirty="0" smtClean="0"/>
              <a:t>грамматическую школу</a:t>
            </a:r>
            <a:r>
              <a:rPr lang="ru-RU" dirty="0" smtClean="0"/>
              <a:t>. Остальные римляне посылали детей на форумы, которые были местом общественных сборищ римлян.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51560"/>
          </a:xfrm>
        </p:spPr>
        <p:txBody>
          <a:bodyPr/>
          <a:lstStyle/>
          <a:p>
            <a:r>
              <a:rPr lang="ru-RU" dirty="0" smtClean="0"/>
              <a:t>Элементарная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форумах располагались элементарные школы, которые получили название </a:t>
            </a:r>
            <a:r>
              <a:rPr lang="ru-RU" dirty="0" err="1" smtClean="0"/>
              <a:t>ludi</a:t>
            </a:r>
            <a:r>
              <a:rPr lang="ru-RU" dirty="0" smtClean="0"/>
              <a:t> (игра, спорт или уклонение от работы) или тривиальные (перекресток), за то, что располагались прямо на улицах, перекрестках дорог, в лавках, в мастерских ремесленников. </a:t>
            </a:r>
          </a:p>
          <a:p>
            <a:r>
              <a:rPr lang="ru-RU" dirty="0" smtClean="0"/>
              <a:t>Это были всесословные школы, посещать которые имели право и мальчики и девочки с семилетнего возраста. Обучение в тривиальных школах было непродолжительным — около двух лет. В этих учебных заведениях дети осваивали простейшие навыки чтения, письма, счета. Преподавание носило индивидуальный характер, широко использовались как поощрения, так и физические наказания учеников.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Грамматическая школа. Мальчики 11-12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669480" cy="20345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Грамматическая школа в Риме была частным учебным учреждением повышенного типа, куда поступали дети в возрасте 11— 12 лет. Преподаватели грамматических школ по своим знаниям, влиянию и материальному положению стояли выше учителей начальных школ и даже вошли в историю литературы и родственных с ней наук.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HR0cDovL3ByZXNlbnRhY2lkLnJ1L3RodW1icy85OS85OTlhMGFjYzNlYjYxN2ViMGE0NjU3MjlmN2Muan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19312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Программы обучения в грамматических школах включали такие предметы, как латынь и греческий язык, основы римского права, грамматика, риторика. Обучение в этих учебных заведениях было индивидуальным, хотя некоторые источники указывают на попытки распределения учеников на отдельные группы — прообразы классов. В отличие от аналогичных греческих школ в школах Рима из образовательных программ были исключены все «изящные науки»: музыка, пение, танцы, спорт, так как считалось, что эти предметы «побуждают больше мечтать, нежели действовать». Это было связано с чисто прагматическим идеалом воспитания и образования в Древнем Риме, который опирался на понятие пользы, так как получение образования использовалось для того, чтобы обеспечить себе удачную военную или политическую карьеру, активное участие в общественной и государственной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Ораторская школа. 13-14,</a:t>
            </a:r>
            <a:br>
              <a:rPr lang="ru-RU" dirty="0" smtClean="0"/>
            </a:br>
            <a:r>
              <a:rPr lang="ru-RU" dirty="0" smtClean="0"/>
              <a:t>16-19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Практическая направленность римской образовательной системы привела также к созданию ораторских школ по образцу греческих. Эти учебные заведения вели целенаправленную подготовку общественных деятелей, политиков, ораторов. Учителя в риторских школах, как правило, были состоятельными людьми, которые играли значительную роль в политике, иногда занимая высокие государственные посты. Наиболее известным создателем государственных школ ораторов был Марк Фабий </a:t>
            </a:r>
            <a:r>
              <a:rPr lang="ru-RU" dirty="0" err="1" smtClean="0"/>
              <a:t>Квинтилиан</a:t>
            </a:r>
            <a:r>
              <a:rPr lang="ru-RU" dirty="0" smtClean="0"/>
              <a:t>, открывший одно из самых популярных учебных заведений в Риме.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Ораторская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Программы обучения в риторских школах были достаточно обширны и включали такие дисциплины: основы ораторского искусства, греческая и римская литература, основы математики и геометрии, астрономия, юриспруденция, философия. Особое внимание уделялось внешним эффектам публичного выступления, его форме, а не содержанию. Считалось необходимым постоянно совершенствовать свои умения в выступлениях перед публикой, навыки подражания лучшим образцам, накапливать необходимый практический опыт.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/>
          <a:lstStyle/>
          <a:p>
            <a:r>
              <a:rPr lang="ru-RU" dirty="0" smtClean="0"/>
              <a:t>Коллегия юношества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0426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Для детей высшей римской знати — нобилитета — в Риме существовали также своеобразные образовательные центры — коллегии юношества, которые были созданы для целенаправленного формирования римской правящей элиты. На последнем этапе своего обучения юноши совершали путешествия в основные центры эллинистической культуры и просвещения — в Афины, Пергам, Александрию. Для организации военной подготовки молодежи в Риме существовали военные формирования — легионы и школы всадников.</a:t>
            </a:r>
            <a:endParaRPr lang="ru-RU" dirty="0"/>
          </a:p>
        </p:txBody>
      </p:sp>
      <p:pic>
        <p:nvPicPr>
          <p:cNvPr id="4" name="Рисунок 3" descr="romsol-cam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56992"/>
            <a:ext cx="72008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51560"/>
          </a:xfrm>
        </p:spPr>
        <p:txBody>
          <a:bodyPr/>
          <a:lstStyle/>
          <a:p>
            <a:r>
              <a:rPr lang="ru-RU" dirty="0" smtClean="0"/>
              <a:t>Педагогическая мысль</a:t>
            </a:r>
            <a:endParaRPr lang="ru-RU" dirty="0"/>
          </a:p>
        </p:txBody>
      </p:sp>
      <p:pic>
        <p:nvPicPr>
          <p:cNvPr id="4" name="Содержимое 3" descr="Cice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091112" cy="3600400"/>
          </a:xfrm>
        </p:spPr>
      </p:pic>
      <p:pic>
        <p:nvPicPr>
          <p:cNvPr id="5" name="Рисунок 4" descr="senecatheyou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6672"/>
            <a:ext cx="2684160" cy="3528392"/>
          </a:xfrm>
          <a:prstGeom prst="rect">
            <a:avLst/>
          </a:prstGeom>
        </p:spPr>
      </p:pic>
      <p:pic>
        <p:nvPicPr>
          <p:cNvPr id="6" name="Рисунок 5" descr="0012-015-Kvintil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76672"/>
            <a:ext cx="282602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927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ФГБОУ ВПО «МАГУ» Учебная дисциплина: Педагогика  Презентация на тему: Педагогическая мысль и воспитание в Древнем Риме</vt:lpstr>
      <vt:lpstr>Слайд 2</vt:lpstr>
      <vt:lpstr>Элементарная школа</vt:lpstr>
      <vt:lpstr>Грамматическая школа. Мальчики 11-12 лет</vt:lpstr>
      <vt:lpstr>Грамматическая школа</vt:lpstr>
      <vt:lpstr>Ораторская школа. 13-14, 16-19 лет</vt:lpstr>
      <vt:lpstr>Ораторская школа</vt:lpstr>
      <vt:lpstr>Коллегия юношества</vt:lpstr>
      <vt:lpstr>Педагогическая мысль</vt:lpstr>
      <vt:lpstr>Марк Туллий Цицерон </vt:lpstr>
      <vt:lpstr>Луций Аней Сенека</vt:lpstr>
      <vt:lpstr>Марк Фабий Квинтилиан </vt:lpstr>
      <vt:lpstr>Вывод</vt:lpstr>
      <vt:lpstr>Список литературы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в древнем риме</dc:title>
  <dc:creator>КЕА</dc:creator>
  <cp:lastModifiedBy>КЕА</cp:lastModifiedBy>
  <cp:revision>11</cp:revision>
  <dcterms:created xsi:type="dcterms:W3CDTF">2015-12-27T10:02:17Z</dcterms:created>
  <dcterms:modified xsi:type="dcterms:W3CDTF">2015-12-27T14:37:07Z</dcterms:modified>
</cp:coreProperties>
</file>