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>
      <p:cViewPr varScale="1">
        <p:scale>
          <a:sx n="103" d="100"/>
          <a:sy n="103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75C2B-0A78-4428-93B7-403111559A0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B7D6A-7512-4F91-8965-07BB6CBAC2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893" y="2143116"/>
            <a:ext cx="835821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Квадратные уравнения</a:t>
            </a:r>
          </a:p>
          <a:p>
            <a:pPr algn="ctr"/>
            <a:endParaRPr lang="ru-RU" sz="6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8960" y="4643446"/>
            <a:ext cx="5715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</a:rPr>
              <a:t>Работу выполнили: </a:t>
            </a:r>
            <a:r>
              <a:rPr lang="ru-RU" sz="1400" dirty="0" err="1" smtClean="0">
                <a:solidFill>
                  <a:srgbClr val="7030A0"/>
                </a:solidFill>
              </a:rPr>
              <a:t>Аглодина</a:t>
            </a:r>
            <a:r>
              <a:rPr lang="ru-RU" sz="1400" dirty="0" smtClean="0">
                <a:solidFill>
                  <a:srgbClr val="7030A0"/>
                </a:solidFill>
              </a:rPr>
              <a:t> Елена, Лебедев Дмитрий, ученики 8а класса МБОУ СШ №1 г. Архангельска, Архангельской области.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Руководитель: Куприянович Марина Олеговна, учитель математики высшей квалификационной категории </a:t>
            </a:r>
          </a:p>
          <a:p>
            <a:r>
              <a:rPr lang="ru-RU" sz="1400" dirty="0" smtClean="0">
                <a:solidFill>
                  <a:srgbClr val="7030A0"/>
                </a:solidFill>
              </a:rPr>
              <a:t>МБОУ СШ №1 г. Архангельска, Архангельской области.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13107" y="6072206"/>
            <a:ext cx="23086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</a:rPr>
              <a:t>Архангельск, 2015 год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714356"/>
            <a:ext cx="70009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Библиография</a:t>
            </a:r>
            <a:r>
              <a:rPr lang="ru-RU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: </a:t>
            </a:r>
          </a:p>
          <a:p>
            <a:endParaRPr lang="ru-RU" sz="2800" dirty="0" smtClean="0"/>
          </a:p>
          <a:p>
            <a:r>
              <a:rPr lang="ru-RU" sz="2800" dirty="0" smtClean="0"/>
              <a:t>Алгебра. 8 класс: учеб. для </a:t>
            </a:r>
            <a:r>
              <a:rPr lang="ru-RU" sz="2800" dirty="0" err="1" smtClean="0"/>
              <a:t>общеобразоват</a:t>
            </a:r>
            <a:r>
              <a:rPr lang="ru-RU" sz="2800" dirty="0" smtClean="0"/>
              <a:t>. учреждений / С.М. Никольский , М.К.Потапов, Н.Н.Решетников , </a:t>
            </a:r>
            <a:r>
              <a:rPr lang="ru-RU" sz="2800" dirty="0" err="1" smtClean="0"/>
              <a:t>А.В.Шевкин</a:t>
            </a:r>
            <a:r>
              <a:rPr lang="ru-RU" sz="2800" dirty="0" smtClean="0"/>
              <a:t>. - 7-е изд., </a:t>
            </a:r>
            <a:r>
              <a:rPr lang="ru-RU" sz="2800" dirty="0" err="1" smtClean="0"/>
              <a:t>дораб</a:t>
            </a:r>
            <a:r>
              <a:rPr lang="ru-RU" sz="2800" dirty="0" smtClean="0"/>
              <a:t>. - М.: Просвещение, 2010. -287 с. : ил.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428604"/>
            <a:ext cx="6215106" cy="769441"/>
          </a:xfrm>
          <a:prstGeom prst="rect">
            <a:avLst/>
          </a:prstGeom>
        </p:spPr>
        <p:txBody>
          <a:bodyPr wrap="square">
            <a:prstTxWarp prst="textWave1">
              <a:avLst/>
            </a:prstTxWarp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</a:rPr>
              <a:t>Квадратное</a:t>
            </a:r>
            <a:r>
              <a:rPr lang="ru-RU" sz="4400" dirty="0" smtClean="0"/>
              <a:t> </a:t>
            </a:r>
            <a:r>
              <a:rPr lang="ru-RU" sz="4400" b="1" dirty="0" smtClean="0">
                <a:solidFill>
                  <a:srgbClr val="000099"/>
                </a:solidFill>
              </a:rPr>
              <a:t>уравнение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285860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Квадратным уравнением</a:t>
            </a:r>
            <a:r>
              <a:rPr lang="ru-RU" sz="2400" dirty="0" smtClean="0">
                <a:latin typeface="Calibri Light" pitchFamily="34" charset="0"/>
              </a:rPr>
              <a:t> называется</a:t>
            </a:r>
          </a:p>
          <a:p>
            <a:pPr algn="ctr">
              <a:buFontTx/>
              <a:buNone/>
            </a:pPr>
            <a:r>
              <a:rPr lang="ru-RU" sz="2400" dirty="0" smtClean="0">
                <a:latin typeface="Calibri Light" pitchFamily="34" charset="0"/>
              </a:rPr>
              <a:t>уравнение вида </a:t>
            </a:r>
          </a:p>
          <a:p>
            <a:pPr algn="ctr">
              <a:buFontTx/>
              <a:buNone/>
            </a:pP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ах</a:t>
            </a:r>
            <a:r>
              <a:rPr lang="ru-RU" sz="2400" b="1" i="1" baseline="30000" dirty="0" smtClean="0">
                <a:solidFill>
                  <a:srgbClr val="CC0000"/>
                </a:solidFill>
                <a:latin typeface="Calibri Light" pitchFamily="34" charset="0"/>
              </a:rPr>
              <a:t>2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 + </a:t>
            </a:r>
            <a:r>
              <a:rPr lang="en-US" sz="2400" b="1" i="1" dirty="0" err="1" smtClean="0">
                <a:solidFill>
                  <a:srgbClr val="CC0000"/>
                </a:solidFill>
                <a:latin typeface="Calibri Light" pitchFamily="34" charset="0"/>
              </a:rPr>
              <a:t>bx</a:t>
            </a:r>
            <a:r>
              <a:rPr lang="en-US" sz="2400" b="1" i="1" dirty="0" smtClean="0">
                <a:solidFill>
                  <a:srgbClr val="CC0000"/>
                </a:solidFill>
                <a:latin typeface="Calibri Light" pitchFamily="34" charset="0"/>
              </a:rPr>
              <a:t> + c = 0</a:t>
            </a:r>
            <a:r>
              <a:rPr lang="en-US" sz="2400" dirty="0" smtClean="0">
                <a:latin typeface="Calibri Light" pitchFamily="34" charset="0"/>
              </a:rPr>
              <a:t>,</a:t>
            </a:r>
          </a:p>
          <a:p>
            <a:pPr algn="ctr">
              <a:buFontTx/>
              <a:buNone/>
            </a:pPr>
            <a:r>
              <a:rPr lang="ru-RU" sz="2400" dirty="0" smtClean="0">
                <a:latin typeface="Calibri Light" pitchFamily="34" charset="0"/>
              </a:rPr>
              <a:t>где 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а</a:t>
            </a:r>
            <a:r>
              <a:rPr lang="ru-RU" sz="2400" dirty="0" smtClean="0">
                <a:latin typeface="Calibri Light" pitchFamily="34" charset="0"/>
              </a:rPr>
              <a:t>,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 </a:t>
            </a:r>
            <a:r>
              <a:rPr lang="en-US" sz="2400" b="1" i="1" dirty="0" smtClean="0">
                <a:solidFill>
                  <a:srgbClr val="CC0000"/>
                </a:solidFill>
                <a:latin typeface="Calibri Light" pitchFamily="34" charset="0"/>
              </a:rPr>
              <a:t>b</a:t>
            </a:r>
            <a:r>
              <a:rPr lang="ru-RU" sz="2400" dirty="0" smtClean="0">
                <a:latin typeface="Calibri Light" pitchFamily="34" charset="0"/>
              </a:rPr>
              <a:t>, 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с</a:t>
            </a:r>
            <a:r>
              <a:rPr lang="ru-RU" sz="2400" dirty="0" smtClean="0">
                <a:latin typeface="Calibri Light" pitchFamily="34" charset="0"/>
              </a:rPr>
              <a:t> – числа, 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</a:rPr>
              <a:t>а </a:t>
            </a:r>
            <a:r>
              <a:rPr lang="ru-RU" sz="2400" b="1" i="1" dirty="0" smtClean="0">
                <a:solidFill>
                  <a:srgbClr val="CC0000"/>
                </a:solidFill>
                <a:latin typeface="Calibri Light" pitchFamily="34" charset="0"/>
                <a:cs typeface="Times New Roman" pitchFamily="18" charset="0"/>
              </a:rPr>
              <a:t>≠ 0</a:t>
            </a:r>
            <a:r>
              <a:rPr lang="ru-RU" sz="2400" dirty="0" smtClean="0">
                <a:latin typeface="Calibri Light" pitchFamily="34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CC0000"/>
                </a:solidFill>
                <a:latin typeface="Calibri Light" pitchFamily="34" charset="0"/>
                <a:cs typeface="Times New Roman" pitchFamily="18" charset="0"/>
              </a:rPr>
              <a:t>х</a:t>
            </a:r>
            <a:r>
              <a:rPr lang="ru-RU" sz="2400" dirty="0" smtClean="0">
                <a:latin typeface="Calibri Light" pitchFamily="34" charset="0"/>
                <a:cs typeface="Times New Roman" pitchFamily="18" charset="0"/>
              </a:rPr>
              <a:t> – неизвестное.</a:t>
            </a:r>
            <a:endParaRPr lang="ru-RU" sz="2400" dirty="0">
              <a:latin typeface="Calibri Light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3143248"/>
            <a:ext cx="61436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3х</a:t>
            </a:r>
            <a:r>
              <a:rPr lang="ru-RU" sz="2800" b="1" i="1" baseline="30000" dirty="0" smtClean="0">
                <a:solidFill>
                  <a:srgbClr val="C00000"/>
                </a:solidFill>
                <a:latin typeface="Calibri Light" pitchFamily="34" charset="0"/>
              </a:rPr>
              <a:t>2</a:t>
            </a: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 - 2</a:t>
            </a:r>
            <a:r>
              <a:rPr lang="en-US" sz="2800" b="1" i="1" dirty="0" smtClean="0">
                <a:solidFill>
                  <a:srgbClr val="C00000"/>
                </a:solidFill>
                <a:latin typeface="Calibri Light" pitchFamily="34" charset="0"/>
              </a:rPr>
              <a:t>x + </a:t>
            </a: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7</a:t>
            </a:r>
            <a:r>
              <a:rPr lang="en-US" sz="2800" b="1" i="1" dirty="0" smtClean="0">
                <a:solidFill>
                  <a:srgbClr val="C00000"/>
                </a:solidFill>
                <a:latin typeface="Calibri Light" pitchFamily="34" charset="0"/>
              </a:rPr>
              <a:t> = 0</a:t>
            </a:r>
            <a:r>
              <a:rPr lang="en-US" sz="2800" dirty="0" smtClean="0">
                <a:solidFill>
                  <a:srgbClr val="C00000"/>
                </a:solidFill>
                <a:latin typeface="Calibri Light" pitchFamily="34" charset="0"/>
              </a:rPr>
              <a:t>;</a:t>
            </a:r>
            <a:r>
              <a:rPr lang="ru-RU" sz="2800" dirty="0" smtClean="0">
                <a:solidFill>
                  <a:srgbClr val="C00000"/>
                </a:solidFill>
                <a:latin typeface="Calibri Light" pitchFamily="34" charset="0"/>
              </a:rPr>
              <a:t>   </a:t>
            </a:r>
            <a:r>
              <a:rPr lang="en-US" sz="2800" dirty="0" smtClean="0">
                <a:solidFill>
                  <a:srgbClr val="C00000"/>
                </a:solidFill>
                <a:latin typeface="Calibri Light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-3,8х</a:t>
            </a:r>
            <a:r>
              <a:rPr lang="ru-RU" sz="2800" b="1" i="1" baseline="30000" dirty="0" smtClean="0">
                <a:solidFill>
                  <a:srgbClr val="C00000"/>
                </a:solidFill>
                <a:latin typeface="Calibri Light" pitchFamily="34" charset="0"/>
              </a:rPr>
              <a:t>2</a:t>
            </a: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 + 67</a:t>
            </a:r>
            <a:r>
              <a:rPr lang="en-US" sz="2800" b="1" i="1" dirty="0" smtClean="0">
                <a:solidFill>
                  <a:srgbClr val="C00000"/>
                </a:solidFill>
                <a:latin typeface="Calibri Light" pitchFamily="34" charset="0"/>
              </a:rPr>
              <a:t> = 0</a:t>
            </a:r>
            <a:r>
              <a:rPr lang="en-US" sz="2800" dirty="0" smtClean="0">
                <a:solidFill>
                  <a:srgbClr val="C00000"/>
                </a:solidFill>
                <a:latin typeface="Calibri Light" pitchFamily="34" charset="0"/>
              </a:rPr>
              <a:t>;</a:t>
            </a:r>
            <a:endParaRPr lang="ru-RU" sz="2800" dirty="0" smtClean="0">
              <a:solidFill>
                <a:srgbClr val="C00000"/>
              </a:solidFill>
              <a:latin typeface="Calibri Light" pitchFamily="34" charset="0"/>
            </a:endParaRPr>
          </a:p>
          <a:p>
            <a:pPr algn="ctr">
              <a:buFontTx/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 18х</a:t>
            </a:r>
            <a:r>
              <a:rPr lang="ru-RU" sz="2800" b="1" i="1" baseline="30000" dirty="0" smtClean="0">
                <a:solidFill>
                  <a:srgbClr val="C00000"/>
                </a:solidFill>
                <a:latin typeface="Calibri Light" pitchFamily="34" charset="0"/>
              </a:rPr>
              <a:t>2</a:t>
            </a:r>
            <a:r>
              <a:rPr lang="ru-RU" sz="2800" b="1" i="1" dirty="0" smtClean="0">
                <a:solidFill>
                  <a:srgbClr val="C00000"/>
                </a:solidFill>
                <a:latin typeface="Calibri Light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Calibri Light" pitchFamily="34" charset="0"/>
              </a:rPr>
              <a:t>= 0 </a:t>
            </a:r>
            <a:r>
              <a:rPr lang="ru-RU" sz="2800" dirty="0" smtClean="0">
                <a:solidFill>
                  <a:srgbClr val="C00000"/>
                </a:solidFill>
                <a:latin typeface="Calibri Light" pitchFamily="34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C00000"/>
              </a:solidFill>
              <a:latin typeface="Calibri Light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572008"/>
            <a:ext cx="66437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800" dirty="0" smtClean="0">
                <a:latin typeface="Calibri Light" pitchFamily="34" charset="0"/>
                <a:cs typeface="Times New Roman" pitchFamily="18" charset="0"/>
              </a:rPr>
              <a:t>Квадратное уравнение называют еще </a:t>
            </a:r>
            <a:r>
              <a:rPr lang="ru-RU" sz="2800" b="1" i="1" dirty="0" smtClean="0">
                <a:solidFill>
                  <a:srgbClr val="CC0000"/>
                </a:solidFill>
                <a:latin typeface="Calibri Light" pitchFamily="34" charset="0"/>
                <a:cs typeface="Times New Roman" pitchFamily="18" charset="0"/>
              </a:rPr>
              <a:t>уравнением второй степени с одним неизвестным.</a:t>
            </a:r>
            <a:endParaRPr lang="ru-RU" sz="2800" dirty="0">
              <a:latin typeface="Calibri Ligh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01122" cy="646331"/>
          </a:xfrm>
          <a:prstGeom prst="rect">
            <a:avLst/>
          </a:prstGeom>
        </p:spPr>
        <p:txBody>
          <a:bodyPr wrap="square">
            <a:prstTxWarp prst="textChevron">
              <a:avLst/>
            </a:prstTxWarp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</a:rPr>
              <a:t>Коэффициенты квадратного уравнения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285860"/>
            <a:ext cx="6429420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3200" dirty="0" smtClean="0">
                <a:latin typeface="Calibri" pitchFamily="34" charset="0"/>
              </a:rPr>
              <a:t>Числа </a:t>
            </a: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а</a:t>
            </a:r>
            <a:r>
              <a:rPr lang="en-US" sz="3200" dirty="0" smtClean="0">
                <a:latin typeface="Calibri" pitchFamily="34" charset="0"/>
              </a:rPr>
              <a:t>, </a:t>
            </a:r>
            <a:r>
              <a:rPr lang="en-US" sz="3200" b="1" i="1" dirty="0" smtClean="0">
                <a:solidFill>
                  <a:srgbClr val="CC0000"/>
                </a:solidFill>
                <a:latin typeface="Calibri" pitchFamily="34" charset="0"/>
              </a:rPr>
              <a:t>b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ru-RU" sz="3200" dirty="0" smtClean="0">
                <a:latin typeface="Calibri" pitchFamily="34" charset="0"/>
              </a:rPr>
              <a:t>и </a:t>
            </a: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с</a:t>
            </a:r>
            <a:r>
              <a:rPr lang="ru-RU" sz="3200" dirty="0" smtClean="0">
                <a:latin typeface="Calibri" pitchFamily="34" charset="0"/>
              </a:rPr>
              <a:t> называют </a:t>
            </a: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коэффициентами </a:t>
            </a:r>
            <a:r>
              <a:rPr lang="ru-RU" sz="3200" dirty="0" smtClean="0">
                <a:latin typeface="Calibri" pitchFamily="34" charset="0"/>
              </a:rPr>
              <a:t>квадратного уравнения.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а</a:t>
            </a:r>
            <a:r>
              <a:rPr lang="ru-RU" sz="3200" b="1" i="1" dirty="0" smtClean="0">
                <a:latin typeface="Calibri" pitchFamily="34" charset="0"/>
              </a:rPr>
              <a:t>х</a:t>
            </a:r>
            <a:r>
              <a:rPr lang="ru-RU" sz="3200" b="1" i="1" baseline="30000" dirty="0" smtClean="0">
                <a:latin typeface="Calibri" pitchFamily="34" charset="0"/>
              </a:rPr>
              <a:t>2</a:t>
            </a: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ru-RU" sz="3200" b="1" i="1" dirty="0" smtClean="0">
                <a:latin typeface="Calibri" pitchFamily="34" charset="0"/>
              </a:rPr>
              <a:t>+</a:t>
            </a:r>
            <a:r>
              <a:rPr lang="ru-RU" sz="3200" b="1" i="1" dirty="0" smtClean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n-US" sz="3200" b="1" i="1" dirty="0" err="1" smtClean="0">
                <a:solidFill>
                  <a:srgbClr val="CC0000"/>
                </a:solidFill>
                <a:latin typeface="Calibri" pitchFamily="34" charset="0"/>
              </a:rPr>
              <a:t>b</a:t>
            </a:r>
            <a:r>
              <a:rPr lang="en-US" sz="3200" b="1" i="1" dirty="0" err="1" smtClean="0">
                <a:latin typeface="Calibri" pitchFamily="34" charset="0"/>
              </a:rPr>
              <a:t>x</a:t>
            </a:r>
            <a:r>
              <a:rPr lang="en-US" sz="3200" b="1" i="1" dirty="0" smtClean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n-US" sz="3200" b="1" i="1" dirty="0" smtClean="0">
                <a:latin typeface="Calibri" pitchFamily="34" charset="0"/>
              </a:rPr>
              <a:t>+</a:t>
            </a:r>
            <a:r>
              <a:rPr lang="en-US" sz="3200" b="1" i="1" dirty="0" smtClean="0">
                <a:solidFill>
                  <a:srgbClr val="CC0000"/>
                </a:solidFill>
                <a:latin typeface="Calibri" pitchFamily="34" charset="0"/>
              </a:rPr>
              <a:t> c </a:t>
            </a:r>
            <a:r>
              <a:rPr lang="en-US" sz="3200" b="1" i="1" dirty="0" smtClean="0">
                <a:latin typeface="Calibri" pitchFamily="34" charset="0"/>
              </a:rPr>
              <a:t>= 0</a:t>
            </a:r>
            <a:r>
              <a:rPr lang="en-US" sz="3200" dirty="0" smtClean="0">
                <a:latin typeface="Calibri" pitchFamily="34" charset="0"/>
              </a:rPr>
              <a:t>,</a:t>
            </a:r>
            <a:endParaRPr lang="ru-RU" sz="3200" dirty="0" smtClean="0">
              <a:latin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ru-RU" sz="2400" i="1" dirty="0" smtClean="0">
              <a:latin typeface="Calibri" pitchFamily="34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ru-RU" sz="2400" i="1" dirty="0" smtClean="0">
                <a:solidFill>
                  <a:srgbClr val="CC0000"/>
                </a:solidFill>
                <a:latin typeface="Calibri" pitchFamily="34" charset="0"/>
              </a:rPr>
              <a:t>	</a:t>
            </a:r>
            <a:endParaRPr lang="ru-RU" i="1" dirty="0"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3500438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CC0000"/>
                </a:solidFill>
                <a:latin typeface="Calibri Light" pitchFamily="34" charset="0"/>
              </a:rPr>
              <a:t>а</a:t>
            </a:r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itchFamily="34" charset="0"/>
              </a:rPr>
              <a:t>- 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Calibri Light" pitchFamily="34" charset="0"/>
              </a:rPr>
              <a:t>коэффициент при   </a:t>
            </a:r>
            <a:endParaRPr lang="ru-RU" sz="2400" dirty="0">
              <a:solidFill>
                <a:schemeClr val="tx2">
                  <a:lumMod val="1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3571876"/>
            <a:ext cx="713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  <a:latin typeface="Calibri Light" pitchFamily="34" charset="0"/>
              </a:rPr>
              <a:t>х</a:t>
            </a:r>
            <a:r>
              <a:rPr lang="ru-RU" sz="3600" b="1" baseline="30000" dirty="0" smtClean="0">
                <a:solidFill>
                  <a:schemeClr val="tx2">
                    <a:lumMod val="25000"/>
                  </a:schemeClr>
                </a:solidFill>
                <a:latin typeface="Calibri Light" pitchFamily="34" charset="0"/>
              </a:rPr>
              <a:t>2</a:t>
            </a:r>
            <a:endParaRPr lang="ru-RU" sz="3600" b="1" dirty="0">
              <a:solidFill>
                <a:schemeClr val="tx2">
                  <a:lumMod val="25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4357694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CC0000"/>
                </a:solidFill>
                <a:latin typeface="Calibri Light" pitchFamily="34" charset="0"/>
              </a:rPr>
              <a:t>b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itchFamily="34" charset="0"/>
              </a:rPr>
              <a:t>-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itchFamily="34" charset="0"/>
              </a:rPr>
              <a:t> 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Calibri Light" pitchFamily="34" charset="0"/>
              </a:rPr>
              <a:t>коэффициент при     </a:t>
            </a:r>
            <a:r>
              <a:rPr lang="ru-RU" sz="3600" b="1" dirty="0" err="1" smtClean="0">
                <a:solidFill>
                  <a:schemeClr val="tx2">
                    <a:lumMod val="25000"/>
                  </a:schemeClr>
                </a:solidFill>
                <a:latin typeface="Calibri Light" pitchFamily="34" charset="0"/>
              </a:rPr>
              <a:t>х</a:t>
            </a:r>
            <a:endParaRPr lang="ru-RU" sz="3600" b="1" dirty="0">
              <a:solidFill>
                <a:schemeClr val="tx2">
                  <a:lumMod val="25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5214950"/>
            <a:ext cx="3357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latin typeface="Calibri Light" pitchFamily="34" charset="0"/>
              </a:rPr>
              <a:t>c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 Light" pitchFamily="34" charset="0"/>
              </a:rPr>
              <a:t> -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  <a:latin typeface="Calibri Light" pitchFamily="34" charset="0"/>
              </a:rPr>
              <a:t>свободный член </a:t>
            </a:r>
            <a:endParaRPr lang="ru-RU" sz="2400" dirty="0">
              <a:solidFill>
                <a:schemeClr val="tx2">
                  <a:lumMod val="10000"/>
                </a:schemeClr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Группа 18"/>
          <p:cNvGrpSpPr/>
          <p:nvPr/>
        </p:nvGrpSpPr>
        <p:grpSpPr>
          <a:xfrm>
            <a:off x="928662" y="500042"/>
            <a:ext cx="7358114" cy="4071966"/>
            <a:chOff x="428596" y="714356"/>
            <a:chExt cx="7358114" cy="4071966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2143108" y="714356"/>
              <a:ext cx="3786214" cy="571504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КВАДРАТНЫЕ УРАВНЕНИЯ</a:t>
              </a:r>
              <a:endParaRPr lang="ru-RU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5" name="Прямая со стрелкой 4"/>
            <p:cNvCxnSpPr/>
            <p:nvPr/>
          </p:nvCxnSpPr>
          <p:spPr>
            <a:xfrm rot="10800000" flipV="1">
              <a:off x="2071670" y="1357298"/>
              <a:ext cx="714380" cy="642942"/>
            </a:xfrm>
            <a:prstGeom prst="straightConnector1">
              <a:avLst/>
            </a:prstGeom>
            <a:ln w="19050" cmpd="sng"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5143504" y="1357298"/>
              <a:ext cx="714380" cy="642942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500034" y="2071678"/>
              <a:ext cx="2928958" cy="78581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ПОЛНЫЕ</a:t>
              </a:r>
              <a:b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</a:b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КВАДРАТНЫЕ УРАВНЕНИЯ</a:t>
              </a:r>
              <a:endParaRPr lang="ru-RU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786314" y="2071678"/>
              <a:ext cx="3000396" cy="78581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НЕПОЛНЫЕ</a:t>
              </a:r>
              <a:b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</a:b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КВАДРАТНЫЕ УРАВНЕНИЯ</a:t>
              </a:r>
              <a:endParaRPr lang="ru-RU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rot="5400000">
              <a:off x="1643042" y="3214686"/>
              <a:ext cx="571504" cy="1588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rot="5400000">
              <a:off x="5930116" y="3213892"/>
              <a:ext cx="571504" cy="1588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428596" y="3571876"/>
              <a:ext cx="2714644" cy="42862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а ≠ 0,  в ≠ 0,   с ≠ 0</a:t>
              </a:r>
              <a:endParaRPr lang="ru-RU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000628" y="3571876"/>
              <a:ext cx="2714644" cy="428628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а ≠ 0,  в = 0 или</a:t>
              </a:r>
            </a:p>
            <a:p>
              <a:pPr algn="ctr"/>
              <a:r>
                <a:rPr lang="ru-RU" b="1" i="1" dirty="0" smtClean="0">
                  <a:solidFill>
                    <a:schemeClr val="tx1"/>
                  </a:solidFill>
                  <a:latin typeface="Comic Sans MS" pitchFamily="66" charset="0"/>
                </a:rPr>
                <a:t>  с = 0</a:t>
              </a:r>
              <a:endParaRPr lang="ru-RU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 rot="5400000">
              <a:off x="1465241" y="4464057"/>
              <a:ext cx="642942" cy="1588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 rot="5400000">
              <a:off x="6108711" y="4464057"/>
              <a:ext cx="642942" cy="1588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Прямоугольник 21"/>
          <p:cNvSpPr/>
          <p:nvPr/>
        </p:nvSpPr>
        <p:spPr>
          <a:xfrm>
            <a:off x="1285852" y="4572008"/>
            <a:ext cx="2071702" cy="19288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2х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+5х-7=0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6х+х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-3=0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-8х-7=0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25-10х+х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=0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00760" y="4643446"/>
            <a:ext cx="2000264" cy="17859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3х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-2х=0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2х+х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125+5х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=0</a:t>
            </a:r>
          </a:p>
          <a:p>
            <a:pPr algn="ctr">
              <a:spcBef>
                <a:spcPct val="50000"/>
              </a:spcBef>
            </a:pPr>
            <a:r>
              <a:rPr lang="ru-RU" sz="2000" b="1" i="1" dirty="0" smtClean="0">
                <a:solidFill>
                  <a:schemeClr val="tx1"/>
                </a:solidFill>
              </a:rPr>
              <a:t>49х</a:t>
            </a:r>
            <a:r>
              <a:rPr lang="ru-RU" sz="2000" b="1" i="1" baseline="30000" dirty="0" smtClean="0">
                <a:solidFill>
                  <a:schemeClr val="tx1"/>
                </a:solidFill>
              </a:rPr>
              <a:t>2</a:t>
            </a:r>
            <a:r>
              <a:rPr lang="ru-RU" sz="2000" b="1" i="1" dirty="0" smtClean="0">
                <a:solidFill>
                  <a:schemeClr val="tx1"/>
                </a:solidFill>
              </a:rPr>
              <a:t>-81=0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285852" y="714356"/>
            <a:ext cx="6072230" cy="4714908"/>
            <a:chOff x="1285852" y="428604"/>
            <a:chExt cx="6072230" cy="471490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857356" y="428604"/>
              <a:ext cx="5000660" cy="100013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 Light" pitchFamily="34" charset="0"/>
                </a:rPr>
                <a:t>Способы решения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ru-RU" sz="2800" b="1" dirty="0" smtClean="0">
                  <a:solidFill>
                    <a:srgbClr val="002060"/>
                  </a:solidFill>
                  <a:latin typeface="Calibri Light" pitchFamily="34" charset="0"/>
                </a:rPr>
                <a:t> полных квадратных уравнений</a:t>
              </a:r>
              <a:endParaRPr lang="ru-RU" sz="2800" b="1" dirty="0">
                <a:solidFill>
                  <a:srgbClr val="002060"/>
                </a:solidFill>
                <a:latin typeface="Calibri Light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285852" y="2428868"/>
              <a:ext cx="6072230" cy="2714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1357290" y="2500306"/>
              <a:ext cx="5715024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ru-RU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Выделение квадрата двучлена.</a:t>
              </a: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ru-RU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Формула: </a:t>
              </a:r>
              <a:r>
                <a:rPr lang="en-US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D =</a:t>
              </a:r>
              <a:r>
                <a:rPr lang="ru-RU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b</a:t>
              </a:r>
              <a:r>
                <a:rPr lang="en-US" sz="3200" b="1" baseline="30000" dirty="0" smtClean="0">
                  <a:solidFill>
                    <a:srgbClr val="002060"/>
                  </a:solidFill>
                  <a:latin typeface="Calibri Light" pitchFamily="34" charset="0"/>
                </a:rPr>
                <a:t>2</a:t>
              </a:r>
              <a:r>
                <a:rPr lang="en-US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- 4ac,</a:t>
              </a:r>
              <a:r>
                <a:rPr lang="ru-RU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 </a:t>
              </a:r>
              <a:r>
                <a:rPr lang="en-US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 x</a:t>
              </a:r>
              <a:r>
                <a:rPr lang="en-US" sz="3200" b="1" baseline="-25000" dirty="0" smtClean="0">
                  <a:solidFill>
                    <a:srgbClr val="002060"/>
                  </a:solidFill>
                  <a:latin typeface="Calibri Light" pitchFamily="34" charset="0"/>
                </a:rPr>
                <a:t>1,2</a:t>
              </a:r>
              <a:r>
                <a:rPr lang="en-US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=</a:t>
              </a:r>
              <a:endParaRPr lang="ru-RU" sz="3200" b="1" dirty="0" smtClean="0">
                <a:solidFill>
                  <a:srgbClr val="002060"/>
                </a:solidFill>
                <a:latin typeface="Calibri Light" pitchFamily="34" charset="0"/>
              </a:endParaRP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ru-RU" sz="3200" b="1" dirty="0" smtClean="0">
                  <a:solidFill>
                    <a:srgbClr val="002060"/>
                  </a:solidFill>
                  <a:latin typeface="Calibri Light" pitchFamily="34" charset="0"/>
                </a:rPr>
                <a:t>Теорема Виета.</a:t>
              </a:r>
              <a:endParaRPr lang="en-US" sz="3200" b="1" dirty="0">
                <a:solidFill>
                  <a:srgbClr val="002060"/>
                </a:solidFill>
                <a:latin typeface="Calibri Light" pitchFamily="34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rot="5400000">
              <a:off x="2822563" y="1892289"/>
              <a:ext cx="642148" cy="794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prstDash val="solid"/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5400000">
              <a:off x="4894265" y="1892289"/>
              <a:ext cx="642148" cy="794"/>
            </a:xfrm>
            <a:prstGeom prst="straightConnector1">
              <a:avLst/>
            </a:prstGeom>
            <a:ln>
              <a:solidFill>
                <a:schemeClr val="tx2">
                  <a:lumMod val="10000"/>
                </a:schemeClr>
              </a:solidFill>
              <a:prstDash val="solid"/>
              <a:miter lim="800000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00760" y="3143248"/>
              <a:ext cx="1143008" cy="754627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66FF"/>
                </a:solidFill>
              </a:rPr>
              <a:t>От чего зависит количество корней квадратного уравнения?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0723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От знака </a:t>
            </a:r>
            <a:r>
              <a:rPr lang="en-US" sz="3200" dirty="0" smtClean="0">
                <a:solidFill>
                  <a:schemeClr val="tx2">
                    <a:lumMod val="25000"/>
                  </a:schemeClr>
                </a:solidFill>
              </a:rPr>
              <a:t>D</a:t>
            </a:r>
            <a:r>
              <a:rPr lang="ru-RU" sz="3200" dirty="0" smtClean="0">
                <a:solidFill>
                  <a:schemeClr val="tx2">
                    <a:lumMod val="25000"/>
                  </a:schemeClr>
                </a:solidFill>
              </a:rPr>
              <a:t> – дискриминанта.</a:t>
            </a:r>
            <a:r>
              <a:rPr lang="ru-RU" dirty="0" smtClean="0">
                <a:solidFill>
                  <a:srgbClr val="FF3300"/>
                </a:solidFill>
              </a:rPr>
              <a:t>.</a:t>
            </a:r>
          </a:p>
          <a:p>
            <a:endParaRPr lang="ru-RU" dirty="0" smtClean="0">
              <a:solidFill>
                <a:srgbClr val="FF3300"/>
              </a:solidFill>
            </a:endParaRP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71472" y="2285992"/>
            <a:ext cx="7416800" cy="4032250"/>
            <a:chOff x="612" y="1616"/>
            <a:chExt cx="4672" cy="254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748" y="1706"/>
              <a:ext cx="953" cy="576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800" b="1" dirty="0">
                  <a:solidFill>
                    <a:schemeClr val="tx2">
                      <a:lumMod val="25000"/>
                    </a:schemeClr>
                  </a:solidFill>
                  <a:latin typeface="Comic Sans MS" pitchFamily="66" charset="0"/>
                </a:rPr>
                <a:t>D</a:t>
              </a:r>
              <a:r>
                <a:rPr lang="ru-RU" sz="2800" b="1" dirty="0">
                  <a:solidFill>
                    <a:schemeClr val="tx2">
                      <a:lumMod val="25000"/>
                    </a:schemeClr>
                  </a:solidFill>
                  <a:latin typeface="Comic Sans MS" pitchFamily="66" charset="0"/>
                </a:rPr>
                <a:t>=0</a:t>
              </a:r>
            </a:p>
          </p:txBody>
        </p: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612" y="1616"/>
              <a:ext cx="4672" cy="2540"/>
              <a:chOff x="612" y="1616"/>
              <a:chExt cx="4672" cy="2540"/>
            </a:xfrm>
          </p:grpSpPr>
          <p:sp>
            <p:nvSpPr>
              <p:cNvPr id="7" name="Oval 6"/>
              <p:cNvSpPr>
                <a:spLocks noChangeArrowheads="1"/>
              </p:cNvSpPr>
              <p:nvPr/>
            </p:nvSpPr>
            <p:spPr bwMode="auto">
              <a:xfrm>
                <a:off x="2472" y="1661"/>
                <a:ext cx="1089" cy="576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D</a:t>
                </a:r>
                <a:r>
                  <a:rPr lang="ru-RU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 </a:t>
                </a:r>
                <a:r>
                  <a:rPr lang="en-US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&lt;</a:t>
                </a:r>
                <a:r>
                  <a:rPr lang="ru-RU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 0</a:t>
                </a:r>
              </a:p>
            </p:txBody>
          </p:sp>
          <p:sp>
            <p:nvSpPr>
              <p:cNvPr id="8" name="Oval 7"/>
              <p:cNvSpPr>
                <a:spLocks noChangeArrowheads="1"/>
              </p:cNvSpPr>
              <p:nvPr/>
            </p:nvSpPr>
            <p:spPr bwMode="auto">
              <a:xfrm>
                <a:off x="4286" y="1616"/>
                <a:ext cx="998" cy="576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D</a:t>
                </a:r>
                <a:r>
                  <a:rPr lang="ru-RU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 </a:t>
                </a:r>
                <a:r>
                  <a:rPr lang="en-US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&gt;</a:t>
                </a:r>
                <a:r>
                  <a:rPr lang="ru-RU" sz="2400" b="1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 0</a:t>
                </a:r>
              </a:p>
            </p:txBody>
          </p:sp>
          <p:sp>
            <p:nvSpPr>
              <p:cNvPr id="9" name="Oval 8"/>
              <p:cNvSpPr>
                <a:spLocks noChangeArrowheads="1"/>
              </p:cNvSpPr>
              <p:nvPr/>
            </p:nvSpPr>
            <p:spPr bwMode="auto">
              <a:xfrm>
                <a:off x="612" y="2523"/>
                <a:ext cx="817" cy="757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1 корень</a:t>
                </a:r>
              </a:p>
              <a:p>
                <a:pPr algn="ctr" eaLnBrk="1" hangingPunct="1"/>
                <a:endParaRPr lang="ru-RU" dirty="0">
                  <a:latin typeface="Comic Sans MS" pitchFamily="66" charset="0"/>
                </a:endParaRPr>
              </a:p>
            </p:txBody>
          </p:sp>
          <p:sp>
            <p:nvSpPr>
              <p:cNvPr id="10" name="Oval 9"/>
              <p:cNvSpPr>
                <a:spLocks noChangeArrowheads="1"/>
              </p:cNvSpPr>
              <p:nvPr/>
            </p:nvSpPr>
            <p:spPr bwMode="auto">
              <a:xfrm>
                <a:off x="2744" y="2568"/>
                <a:ext cx="838" cy="758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Нет корней</a:t>
                </a:r>
              </a:p>
            </p:txBody>
          </p:sp>
          <p:sp>
            <p:nvSpPr>
              <p:cNvPr id="11" name="Oval 10"/>
              <p:cNvSpPr>
                <a:spLocks noChangeArrowheads="1"/>
              </p:cNvSpPr>
              <p:nvPr/>
            </p:nvSpPr>
            <p:spPr bwMode="auto">
              <a:xfrm>
                <a:off x="4468" y="2523"/>
                <a:ext cx="802" cy="71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два корня</a:t>
                </a:r>
              </a:p>
            </p:txBody>
          </p:sp>
          <p:sp>
            <p:nvSpPr>
              <p:cNvPr id="12" name="Oval 11"/>
              <p:cNvSpPr>
                <a:spLocks noChangeArrowheads="1"/>
              </p:cNvSpPr>
              <p:nvPr/>
            </p:nvSpPr>
            <p:spPr bwMode="auto">
              <a:xfrm>
                <a:off x="1474" y="3430"/>
                <a:ext cx="1088" cy="726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ru-RU" dirty="0" err="1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Х=-в</a:t>
                </a:r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/2а</a:t>
                </a:r>
              </a:p>
            </p:txBody>
          </p:sp>
          <p:sp>
            <p:nvSpPr>
              <p:cNvPr id="13" name="Oval 12"/>
              <p:cNvSpPr>
                <a:spLocks noChangeArrowheads="1"/>
              </p:cNvSpPr>
              <p:nvPr/>
            </p:nvSpPr>
            <p:spPr bwMode="auto">
              <a:xfrm>
                <a:off x="3606" y="3430"/>
                <a:ext cx="1315" cy="726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Х=(-</a:t>
                </a:r>
                <a:r>
                  <a:rPr lang="ru-RU" dirty="0" err="1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в+</a:t>
                </a:r>
                <a:r>
                  <a:rPr lang="en-US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√D</a:t>
                </a:r>
                <a:r>
                  <a:rPr lang="ru-RU" dirty="0">
                    <a:solidFill>
                      <a:schemeClr val="tx2">
                        <a:lumMod val="25000"/>
                      </a:schemeClr>
                    </a:solidFill>
                    <a:latin typeface="Comic Sans MS" pitchFamily="66" charset="0"/>
                  </a:rPr>
                  <a:t>)/2а</a:t>
                </a:r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1062" y="2246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>
                <a:off x="1292" y="3203"/>
                <a:ext cx="318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3078" y="2291"/>
                <a:ext cx="29" cy="27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>
                <a:off x="4830" y="2205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H="1">
                <a:off x="4513" y="3249"/>
                <a:ext cx="272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00034" y="500042"/>
            <a:ext cx="33313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libri Light" pitchFamily="34" charset="0"/>
              </a:rPr>
              <a:t>Решение уравнений: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42910" y="64291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85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428596" y="157161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235743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31432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928662" y="435769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2454504" y="1285860"/>
            <a:ext cx="4234993" cy="4880914"/>
            <a:chOff x="3571868" y="0"/>
            <a:chExt cx="4234993" cy="4880914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868" y="0"/>
              <a:ext cx="2283858" cy="452249"/>
            </a:xfrm>
            <a:prstGeom prst="rect">
              <a:avLst/>
            </a:prstGeom>
            <a:noFill/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744" y="500042"/>
              <a:ext cx="2121710" cy="428628"/>
            </a:xfrm>
            <a:prstGeom prst="rect">
              <a:avLst/>
            </a:prstGeom>
            <a:noFill/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4744" y="857232"/>
              <a:ext cx="2678926" cy="428628"/>
            </a:xfrm>
            <a:prstGeom prst="rect">
              <a:avLst/>
            </a:prstGeom>
            <a:noFill/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1214422"/>
              <a:ext cx="2071701" cy="493262"/>
            </a:xfrm>
            <a:prstGeom prst="rect">
              <a:avLst/>
            </a:prstGeom>
            <a:noFill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1643050"/>
              <a:ext cx="3536181" cy="471491"/>
            </a:xfrm>
            <a:prstGeom prst="rect">
              <a:avLst/>
            </a:prstGeom>
            <a:noFill/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86182" y="2214554"/>
              <a:ext cx="4000528" cy="804230"/>
            </a:xfrm>
            <a:prstGeom prst="rect">
              <a:avLst/>
            </a:prstGeom>
            <a:noFill/>
          </p:spPr>
        </p:pic>
        <p:pic>
          <p:nvPicPr>
            <p:cNvPr id="2049" name="Picture 1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57620" y="3357562"/>
              <a:ext cx="3949241" cy="785818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3571868" y="4357694"/>
              <a:ext cx="16001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chemeClr val="accent2">
                      <a:lumMod val="50000"/>
                    </a:schemeClr>
                  </a:solidFill>
                  <a:latin typeface="Calibri Light" pitchFamily="34" charset="0"/>
                </a:rPr>
                <a:t>Ответ:4;2</a:t>
              </a:r>
              <a:endParaRPr lang="ru-RU" sz="2800" dirty="0">
                <a:solidFill>
                  <a:schemeClr val="accent2">
                    <a:lumMod val="50000"/>
                  </a:schemeClr>
                </a:solidFill>
                <a:latin typeface="Calibri Light" pitchFamily="34" charset="0"/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428857" y="785794"/>
            <a:ext cx="4286287" cy="4000528"/>
            <a:chOff x="1000099" y="214290"/>
            <a:chExt cx="4286287" cy="4000528"/>
          </a:xfrm>
        </p:grpSpPr>
        <p:pic>
          <p:nvPicPr>
            <p:cNvPr id="20487" name="Picture 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214290"/>
              <a:ext cx="2357453" cy="503729"/>
            </a:xfrm>
            <a:prstGeom prst="rect">
              <a:avLst/>
            </a:prstGeom>
            <a:noFill/>
          </p:spPr>
        </p:pic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857232"/>
              <a:ext cx="2760365" cy="428628"/>
            </a:xfrm>
            <a:prstGeom prst="rect">
              <a:avLst/>
            </a:prstGeom>
            <a:noFill/>
          </p:spPr>
        </p:pic>
        <p:pic>
          <p:nvPicPr>
            <p:cNvPr id="20485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099" y="1285860"/>
              <a:ext cx="1817383" cy="428628"/>
            </a:xfrm>
            <a:prstGeom prst="rect">
              <a:avLst/>
            </a:prstGeom>
            <a:noFill/>
          </p:spPr>
        </p:pic>
        <p:pic>
          <p:nvPicPr>
            <p:cNvPr id="20484" name="Picture 4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1714488"/>
              <a:ext cx="4080539" cy="428628"/>
            </a:xfrm>
            <a:prstGeom prst="rect">
              <a:avLst/>
            </a:prstGeom>
            <a:noFill/>
          </p:spPr>
        </p:pic>
        <p:pic>
          <p:nvPicPr>
            <p:cNvPr id="20483" name="Picture 3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2143116"/>
              <a:ext cx="1428760" cy="452139"/>
            </a:xfrm>
            <a:prstGeom prst="rect">
              <a:avLst/>
            </a:prstGeom>
            <a:noFill/>
          </p:spPr>
        </p:pic>
        <p:pic>
          <p:nvPicPr>
            <p:cNvPr id="20482" name="Picture 2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100" y="2571744"/>
              <a:ext cx="4286286" cy="857257"/>
            </a:xfrm>
            <a:prstGeom prst="rect">
              <a:avLst/>
            </a:prstGeom>
            <a:noFill/>
          </p:spPr>
        </p:pic>
        <p:pic>
          <p:nvPicPr>
            <p:cNvPr id="20481" name="Picture 1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00099" y="3429000"/>
              <a:ext cx="4211985" cy="785818"/>
            </a:xfrm>
            <a:prstGeom prst="rect">
              <a:avLst/>
            </a:prstGeom>
            <a:noFill/>
          </p:spPr>
        </p:pic>
      </p:grp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628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-2357486" y="114298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785786" y="28574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39528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488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71736" y="4714884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Calibri Light" pitchFamily="34" charset="0"/>
              </a:rPr>
              <a:t>Ответ: 2; -1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alibri Light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107154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285720" y="24288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3381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503031" y="1071546"/>
            <a:ext cx="6137938" cy="3737930"/>
            <a:chOff x="642910" y="214290"/>
            <a:chExt cx="6137938" cy="3737930"/>
          </a:xfrm>
        </p:grpSpPr>
        <p:pic>
          <p:nvPicPr>
            <p:cNvPr id="22544" name="Picture 1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786" y="214290"/>
              <a:ext cx="2682174" cy="500066"/>
            </a:xfrm>
            <a:prstGeom prst="rect">
              <a:avLst/>
            </a:prstGeom>
            <a:noFill/>
          </p:spPr>
        </p:pic>
        <p:pic>
          <p:nvPicPr>
            <p:cNvPr id="22543" name="Picture 15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785794"/>
              <a:ext cx="3437954" cy="500066"/>
            </a:xfrm>
            <a:prstGeom prst="rect">
              <a:avLst/>
            </a:prstGeom>
            <a:noFill/>
          </p:spPr>
        </p:pic>
        <p:pic>
          <p:nvPicPr>
            <p:cNvPr id="22542" name="Picture 14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1357298"/>
              <a:ext cx="1779456" cy="428628"/>
            </a:xfrm>
            <a:prstGeom prst="rect">
              <a:avLst/>
            </a:prstGeom>
            <a:noFill/>
          </p:spPr>
        </p:pic>
        <p:pic>
          <p:nvPicPr>
            <p:cNvPr id="22541" name="Picture 1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1857364"/>
              <a:ext cx="6066500" cy="469940"/>
            </a:xfrm>
            <a:prstGeom prst="rect">
              <a:avLst/>
            </a:prstGeom>
            <a:noFill/>
          </p:spPr>
        </p:pic>
        <p:pic>
          <p:nvPicPr>
            <p:cNvPr id="22540" name="Picture 1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14348" y="2428868"/>
              <a:ext cx="2140906" cy="500065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642910" y="3429000"/>
              <a:ext cx="50720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chemeClr val="accent2">
                      <a:lumMod val="50000"/>
                    </a:schemeClr>
                  </a:solidFill>
                </a:rPr>
                <a:t>Ответ: нет корней</a:t>
              </a:r>
              <a:endParaRPr lang="ru-RU" sz="28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377</TotalTime>
  <Words>305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Lena</cp:lastModifiedBy>
  <cp:revision>51</cp:revision>
  <dcterms:created xsi:type="dcterms:W3CDTF">2015-12-25T16:59:46Z</dcterms:created>
  <dcterms:modified xsi:type="dcterms:W3CDTF">2015-12-28T02:46:41Z</dcterms:modified>
</cp:coreProperties>
</file>