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aklass.ru/p/matematika/6-klass/geometricheskie-figury-i-tela-simmetriia-na-ploskosti-13781/osevaia-i-tcentralnaia-simmetriia-14716/re-e5fbbd9b-0519-4f8d-88ee-4bdcfa44b87b" TargetMode="External"/><Relationship Id="rId2" Type="http://schemas.openxmlformats.org/officeDocument/2006/relationships/hyperlink" Target="http://www.mathematics-repetition.com/6-klass-mathematics/6-7-3-osevaya-simmetriya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3108" y="1142984"/>
            <a:ext cx="6457952" cy="1894362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Осевая симметрия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71934" y="4572008"/>
            <a:ext cx="5286380" cy="1752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sz="1400" dirty="0" smtClean="0">
                <a:solidFill>
                  <a:schemeClr val="tx1"/>
                </a:solidFill>
              </a:rPr>
              <a:t>Работу выполнили</a:t>
            </a:r>
            <a:r>
              <a:rPr lang="ru-RU" sz="1400" dirty="0" smtClean="0">
                <a:solidFill>
                  <a:schemeClr val="tx1"/>
                </a:solidFill>
              </a:rPr>
              <a:t>: Пилюгин Сергей и Захаров </a:t>
            </a:r>
            <a:r>
              <a:rPr lang="ru-RU" sz="1400" dirty="0" smtClean="0">
                <a:solidFill>
                  <a:schemeClr val="tx1"/>
                </a:solidFill>
              </a:rPr>
              <a:t>Павел, </a:t>
            </a:r>
            <a:r>
              <a:rPr lang="ru-RU" sz="1400" dirty="0" smtClean="0">
                <a:solidFill>
                  <a:schemeClr val="tx1"/>
                </a:solidFill>
              </a:rPr>
              <a:t>ученики </a:t>
            </a:r>
            <a:r>
              <a:rPr lang="ru-RU" sz="1400" dirty="0" smtClean="0">
                <a:solidFill>
                  <a:schemeClr val="tx1"/>
                </a:solidFill>
              </a:rPr>
              <a:t>10А </a:t>
            </a:r>
            <a:r>
              <a:rPr lang="ru-RU" sz="1400" dirty="0" smtClean="0">
                <a:solidFill>
                  <a:schemeClr val="tx1"/>
                </a:solidFill>
              </a:rPr>
              <a:t>класса МБОУ СШ №1 г. Архангельска, Архангельской области.</a:t>
            </a:r>
          </a:p>
          <a:p>
            <a:pPr>
              <a:spcBef>
                <a:spcPts val="0"/>
              </a:spcBef>
            </a:pPr>
            <a:r>
              <a:rPr lang="ru-RU" sz="1400" dirty="0" smtClean="0">
                <a:solidFill>
                  <a:schemeClr val="tx1"/>
                </a:solidFill>
              </a:rPr>
              <a:t>Руководитель: Куприянович Марина Олеговна, учитель математики высшей квалификационной категории </a:t>
            </a:r>
            <a:r>
              <a:rPr lang="ru-RU" sz="1400" dirty="0" smtClean="0">
                <a:solidFill>
                  <a:schemeClr val="tx1"/>
                </a:solidFill>
              </a:rPr>
              <a:t>МБОУ СШ №1 г. Архангельска, Архангельской области.</a:t>
            </a:r>
            <a:endParaRPr lang="ru-RU" sz="14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28926" y="6357958"/>
            <a:ext cx="24705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/>
              <a:t>г. </a:t>
            </a:r>
            <a:r>
              <a:rPr lang="ru-RU" sz="1400" b="1" dirty="0" smtClean="0"/>
              <a:t>Архангельск, 2015 год</a:t>
            </a:r>
            <a:endParaRPr lang="ru-RU" sz="1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7467600" cy="928670"/>
          </a:xfrm>
        </p:spPr>
        <p:txBody>
          <a:bodyPr/>
          <a:lstStyle/>
          <a:p>
            <a:r>
              <a:rPr lang="ru-RU" dirty="0" smtClean="0"/>
              <a:t>Определение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214422"/>
            <a:ext cx="8258204" cy="142876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Две точки, лежащие на одном перпендикуляре к данной прямой по разные стороны и на одинаковом расстоянии от нее, называются симметричными относительно данной прямой.</a:t>
            </a:r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643306" y="3857628"/>
            <a:ext cx="5072098" cy="2268535"/>
          </a:xfrm>
        </p:spPr>
        <p:txBody>
          <a:bodyPr>
            <a:normAutofit fontScale="92500" lnSpcReduction="10000"/>
          </a:bodyPr>
          <a:lstStyle/>
          <a:p>
            <a:pPr algn="just" fontAlgn="base"/>
            <a:r>
              <a:rPr lang="ru-RU" dirty="0" smtClean="0"/>
              <a:t>Точки </a:t>
            </a:r>
            <a:r>
              <a:rPr lang="ru-RU" b="1" dirty="0" smtClean="0"/>
              <a:t>А</a:t>
            </a:r>
            <a:r>
              <a:rPr lang="ru-RU" dirty="0" smtClean="0"/>
              <a:t> и </a:t>
            </a:r>
            <a:r>
              <a:rPr lang="ru-RU" b="1" dirty="0" smtClean="0"/>
              <a:t>А</a:t>
            </a:r>
            <a:r>
              <a:rPr lang="ru-RU" b="1" baseline="-25000" dirty="0" smtClean="0"/>
              <a:t>1</a:t>
            </a:r>
            <a:r>
              <a:rPr lang="ru-RU" dirty="0" smtClean="0"/>
              <a:t> симметричны относительно прямой </a:t>
            </a:r>
            <a:r>
              <a:rPr lang="ru-RU" dirty="0" err="1" smtClean="0"/>
              <a:t>m</a:t>
            </a:r>
            <a:r>
              <a:rPr lang="ru-RU" dirty="0" smtClean="0"/>
              <a:t>, так как прямая </a:t>
            </a:r>
            <a:r>
              <a:rPr lang="ru-RU" dirty="0" err="1" smtClean="0"/>
              <a:t>m</a:t>
            </a:r>
            <a:r>
              <a:rPr lang="ru-RU" dirty="0" smtClean="0"/>
              <a:t> перпендикулярна отрезку </a:t>
            </a:r>
            <a:r>
              <a:rPr lang="ru-RU" b="1" dirty="0" smtClean="0"/>
              <a:t>АА</a:t>
            </a:r>
            <a:r>
              <a:rPr lang="ru-RU" b="1" baseline="-25000" dirty="0" smtClean="0"/>
              <a:t>1</a:t>
            </a:r>
            <a:r>
              <a:rPr lang="ru-RU" dirty="0" smtClean="0"/>
              <a:t> и проходит через его середину.</a:t>
            </a:r>
          </a:p>
          <a:p>
            <a:pPr algn="just" fontAlgn="base"/>
            <a:r>
              <a:rPr lang="ru-RU" b="1" dirty="0" err="1" smtClean="0"/>
              <a:t>m</a:t>
            </a:r>
            <a:r>
              <a:rPr lang="ru-RU" dirty="0" smtClean="0"/>
              <a:t> – ось симметрии.</a:t>
            </a:r>
          </a:p>
          <a:p>
            <a:endParaRPr lang="ru-RU" dirty="0"/>
          </a:p>
        </p:txBody>
      </p:sp>
      <p:pic>
        <p:nvPicPr>
          <p:cNvPr id="1026" name="Picture 2" descr="http://www.mathematics-repetition.com/wp-content/uploads/2012/06/osevaj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3929066"/>
            <a:ext cx="2419357" cy="20134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Фигуры, обладающие одной осью симметрии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1285852" y="2071679"/>
            <a:ext cx="2257412" cy="357190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ru-RU" dirty="0" smtClean="0">
                <a:latin typeface="Verdana" pitchFamily="34" charset="0"/>
              </a:rPr>
              <a:t>Равнобедренная трапеция</a:t>
            </a:r>
          </a:p>
          <a:p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2"/>
          </p:nvPr>
        </p:nvSpPr>
        <p:spPr>
          <a:xfrm>
            <a:off x="4857752" y="1928802"/>
            <a:ext cx="4067204" cy="471478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ru-RU" dirty="0" smtClean="0">
                <a:latin typeface="Verdana" pitchFamily="34" charset="0"/>
              </a:rPr>
              <a:t>Равнобедренный </a:t>
            </a:r>
          </a:p>
          <a:p>
            <a:pPr algn="ctr">
              <a:buNone/>
            </a:pPr>
            <a:r>
              <a:rPr lang="ru-RU" dirty="0" smtClean="0">
                <a:latin typeface="Verdana" pitchFamily="34" charset="0"/>
              </a:rPr>
              <a:t>треугольник</a:t>
            </a:r>
          </a:p>
          <a:p>
            <a:endParaRPr lang="ru-RU" dirty="0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6215074" y="2786058"/>
            <a:ext cx="1727200" cy="2232025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>
            <a:off x="1142976" y="3643314"/>
            <a:ext cx="2808287" cy="1727200"/>
          </a:xfrm>
          <a:custGeom>
            <a:avLst/>
            <a:gdLst>
              <a:gd name="T0" fmla="*/ 319475164 w 21600"/>
              <a:gd name="T1" fmla="*/ 69056010 h 21600"/>
              <a:gd name="T2" fmla="*/ 182557376 w 21600"/>
              <a:gd name="T3" fmla="*/ 138112020 h 21600"/>
              <a:gd name="T4" fmla="*/ 45639344 w 21600"/>
              <a:gd name="T5" fmla="*/ 69056010 h 21600"/>
              <a:gd name="T6" fmla="*/ 18255737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 sz="1600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2571736" y="3214686"/>
            <a:ext cx="0" cy="25209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7072330" y="2643182"/>
            <a:ext cx="0" cy="25209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Фигуры, обладающие двумя осями симметрии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4071934" y="1428737"/>
            <a:ext cx="4714908" cy="2000264"/>
          </a:xfrm>
        </p:spPr>
        <p:txBody>
          <a:bodyPr>
            <a:normAutofit fontScale="85000" lnSpcReduction="20000"/>
          </a:bodyPr>
          <a:lstStyle/>
          <a:p>
            <a:pPr algn="just" fontAlgn="base"/>
            <a:r>
              <a:rPr lang="ru-RU" dirty="0" smtClean="0"/>
              <a:t>Прямоугольник </a:t>
            </a:r>
            <a:r>
              <a:rPr lang="ru-RU" b="1" dirty="0" smtClean="0"/>
              <a:t>ABCD</a:t>
            </a:r>
            <a:r>
              <a:rPr lang="ru-RU" dirty="0" smtClean="0"/>
              <a:t> имеет две оси симметрии: прямые </a:t>
            </a:r>
            <a:r>
              <a:rPr lang="ru-RU" b="1" dirty="0" err="1" smtClean="0"/>
              <a:t>m</a:t>
            </a:r>
            <a:r>
              <a:rPr lang="ru-RU" dirty="0" smtClean="0"/>
              <a:t> и </a:t>
            </a:r>
            <a:r>
              <a:rPr lang="ru-RU" b="1" dirty="0" err="1" smtClean="0"/>
              <a:t>l</a:t>
            </a:r>
            <a:r>
              <a:rPr lang="ru-RU" dirty="0" smtClean="0"/>
              <a:t>.</a:t>
            </a:r>
          </a:p>
          <a:p>
            <a:pPr algn="just" fontAlgn="base"/>
            <a:r>
              <a:rPr lang="ru-RU" dirty="0" smtClean="0"/>
              <a:t>Если чертеж перегнуть по прямой </a:t>
            </a:r>
            <a:r>
              <a:rPr lang="ru-RU" b="1" dirty="0" err="1" smtClean="0"/>
              <a:t>m</a:t>
            </a:r>
            <a:r>
              <a:rPr lang="ru-RU" dirty="0" err="1" smtClean="0"/>
              <a:t>или</a:t>
            </a:r>
            <a:r>
              <a:rPr lang="ru-RU" dirty="0" smtClean="0"/>
              <a:t> по прямой</a:t>
            </a:r>
            <a:r>
              <a:rPr lang="ru-RU" b="1" dirty="0" smtClean="0"/>
              <a:t> </a:t>
            </a:r>
            <a:r>
              <a:rPr lang="ru-RU" b="1" dirty="0" err="1" smtClean="0"/>
              <a:t>l</a:t>
            </a:r>
            <a:r>
              <a:rPr lang="ru-RU" b="1" dirty="0" smtClean="0"/>
              <a:t>, </a:t>
            </a:r>
            <a:r>
              <a:rPr lang="ru-RU" dirty="0" smtClean="0"/>
              <a:t>то обе части чертежа совпадут.</a:t>
            </a:r>
          </a:p>
          <a:p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2"/>
          </p:nvPr>
        </p:nvSpPr>
        <p:spPr>
          <a:xfrm>
            <a:off x="2571736" y="3929066"/>
            <a:ext cx="1214446" cy="35719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>
                <a:latin typeface="Verdana" pitchFamily="34" charset="0"/>
              </a:rPr>
              <a:t>Ромб</a:t>
            </a:r>
          </a:p>
          <a:p>
            <a:endParaRPr lang="ru-RU" dirty="0"/>
          </a:p>
        </p:txBody>
      </p:sp>
      <p:pic>
        <p:nvPicPr>
          <p:cNvPr id="15362" name="Picture 2" descr="http://www.mathematics-repetition.com/wp-content/uploads/2012/06/osevaj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571612"/>
            <a:ext cx="2962275" cy="1857376"/>
          </a:xfrm>
          <a:prstGeom prst="rect">
            <a:avLst/>
          </a:prstGeom>
          <a:noFill/>
        </p:spPr>
      </p:pic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714348" y="3857628"/>
            <a:ext cx="1428760" cy="2452684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500034" y="5072074"/>
            <a:ext cx="1944687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5400000">
            <a:off x="-71470" y="5072074"/>
            <a:ext cx="300039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Фигуры, имеющие более двух осей симметрии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488" y="1571612"/>
            <a:ext cx="4067204" cy="1757362"/>
          </a:xfrm>
        </p:spPr>
        <p:txBody>
          <a:bodyPr>
            <a:normAutofit fontScale="70000" lnSpcReduction="20000"/>
          </a:bodyPr>
          <a:lstStyle/>
          <a:p>
            <a:pPr algn="just" fontAlgn="base"/>
            <a:r>
              <a:rPr lang="ru-RU" dirty="0" smtClean="0"/>
              <a:t>Квадрат</a:t>
            </a:r>
            <a:r>
              <a:rPr lang="ru-RU" b="1" dirty="0" smtClean="0"/>
              <a:t> ABCD</a:t>
            </a:r>
            <a:r>
              <a:rPr lang="ru-RU" dirty="0" smtClean="0"/>
              <a:t> имеет четыре оси симметрии: прямые </a:t>
            </a:r>
            <a:r>
              <a:rPr lang="ru-RU" b="1" dirty="0" err="1" smtClean="0"/>
              <a:t>m</a:t>
            </a:r>
            <a:r>
              <a:rPr lang="ru-RU" dirty="0" smtClean="0"/>
              <a:t>, </a:t>
            </a:r>
            <a:r>
              <a:rPr lang="ru-RU" b="1" dirty="0" err="1" smtClean="0"/>
              <a:t>l</a:t>
            </a:r>
            <a:r>
              <a:rPr lang="ru-RU" dirty="0" smtClean="0"/>
              <a:t>, </a:t>
            </a:r>
            <a:r>
              <a:rPr lang="ru-RU" b="1" dirty="0" smtClean="0"/>
              <a:t> </a:t>
            </a:r>
            <a:r>
              <a:rPr lang="ru-RU" b="1" dirty="0" err="1" smtClean="0"/>
              <a:t>k</a:t>
            </a:r>
            <a:r>
              <a:rPr lang="ru-RU" dirty="0" smtClean="0"/>
              <a:t> и  </a:t>
            </a:r>
            <a:r>
              <a:rPr lang="ru-RU" b="1" dirty="0" err="1" smtClean="0"/>
              <a:t>s</a:t>
            </a:r>
            <a:r>
              <a:rPr lang="ru-RU" dirty="0" smtClean="0"/>
              <a:t>.</a:t>
            </a:r>
          </a:p>
          <a:p>
            <a:pPr algn="just" fontAlgn="base"/>
            <a:r>
              <a:rPr lang="ru-RU" dirty="0" smtClean="0"/>
              <a:t>Если квадрат перегнуть по какой-либо из прямых: </a:t>
            </a:r>
            <a:r>
              <a:rPr lang="ru-RU" b="1" dirty="0" err="1" smtClean="0"/>
              <a:t>m</a:t>
            </a:r>
            <a:r>
              <a:rPr lang="ru-RU" dirty="0" smtClean="0"/>
              <a:t>, </a:t>
            </a:r>
            <a:r>
              <a:rPr lang="ru-RU" b="1" dirty="0" err="1" smtClean="0"/>
              <a:t>l</a:t>
            </a:r>
            <a:r>
              <a:rPr lang="ru-RU" dirty="0" smtClean="0"/>
              <a:t>, </a:t>
            </a:r>
            <a:r>
              <a:rPr lang="ru-RU" b="1" dirty="0" err="1" smtClean="0"/>
              <a:t>k</a:t>
            </a:r>
            <a:r>
              <a:rPr lang="ru-RU" dirty="0" smtClean="0"/>
              <a:t> или</a:t>
            </a:r>
            <a:r>
              <a:rPr lang="ru-RU" b="1" dirty="0" smtClean="0"/>
              <a:t> </a:t>
            </a:r>
            <a:r>
              <a:rPr lang="ru-RU" b="1" dirty="0" err="1" smtClean="0"/>
              <a:t>s</a:t>
            </a:r>
            <a:r>
              <a:rPr lang="ru-RU" dirty="0" smtClean="0"/>
              <a:t>, то обе части квадрата совпадут.</a:t>
            </a:r>
          </a:p>
          <a:p>
            <a:pPr fontAlgn="base"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643174" y="4357694"/>
            <a:ext cx="3924328" cy="1928826"/>
          </a:xfrm>
        </p:spPr>
        <p:txBody>
          <a:bodyPr>
            <a:normAutofit fontScale="70000" lnSpcReduction="20000"/>
          </a:bodyPr>
          <a:lstStyle/>
          <a:p>
            <a:pPr algn="just" fontAlgn="base"/>
            <a:r>
              <a:rPr lang="ru-RU" dirty="0" smtClean="0"/>
              <a:t>Окружность с центром в точке О и радиусом ОА имеет бесчисленное количество осей симметрии. Это прямые: </a:t>
            </a:r>
            <a:r>
              <a:rPr lang="ru-RU" b="1" dirty="0" smtClean="0"/>
              <a:t> </a:t>
            </a:r>
            <a:r>
              <a:rPr lang="ru-RU" b="1" dirty="0" err="1" smtClean="0"/>
              <a:t>m</a:t>
            </a:r>
            <a:r>
              <a:rPr lang="ru-RU" b="1" dirty="0" smtClean="0"/>
              <a:t>, m</a:t>
            </a:r>
            <a:r>
              <a:rPr lang="ru-RU" b="1" baseline="-25000" dirty="0" smtClean="0"/>
              <a:t>1, </a:t>
            </a:r>
            <a:r>
              <a:rPr lang="ru-RU" b="1" dirty="0" smtClean="0"/>
              <a:t>m</a:t>
            </a:r>
            <a:r>
              <a:rPr lang="ru-RU" b="1" baseline="-25000" dirty="0" smtClean="0"/>
              <a:t>2</a:t>
            </a:r>
            <a:r>
              <a:rPr lang="ru-RU" dirty="0" smtClean="0"/>
              <a:t>, </a:t>
            </a:r>
            <a:r>
              <a:rPr lang="ru-RU" b="1" dirty="0" smtClean="0"/>
              <a:t>m</a:t>
            </a:r>
            <a:r>
              <a:rPr lang="ru-RU" b="1" baseline="-25000" dirty="0" smtClean="0"/>
              <a:t>3</a:t>
            </a:r>
            <a:r>
              <a:rPr lang="ru-RU" baseline="-25000" dirty="0" smtClean="0"/>
              <a:t> ... </a:t>
            </a:r>
            <a:endParaRPr lang="ru-RU" dirty="0" smtClean="0"/>
          </a:p>
          <a:p>
            <a:pPr fontAlgn="base"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pic>
        <p:nvPicPr>
          <p:cNvPr id="17410" name="Picture 2" descr="http://www.mathematics-repetition.com/wp-content/uploads/2012/06/osevaja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357298"/>
            <a:ext cx="2500329" cy="2143140"/>
          </a:xfrm>
          <a:prstGeom prst="rect">
            <a:avLst/>
          </a:prstGeom>
          <a:noFill/>
        </p:spPr>
      </p:pic>
      <p:pic>
        <p:nvPicPr>
          <p:cNvPr id="17412" name="Picture 4" descr="http://www.mathematics-repetition.com/wp-content/uploads/2012/06/osevaja3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4000504"/>
            <a:ext cx="2295525" cy="207645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6929454" y="4643446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00" dirty="0" smtClean="0"/>
              <a:t>Равносторонний треугольник</a:t>
            </a:r>
            <a:endParaRPr lang="ru-RU" sz="1200" dirty="0"/>
          </a:p>
        </p:txBody>
      </p:sp>
      <p:grpSp>
        <p:nvGrpSpPr>
          <p:cNvPr id="15" name="Группа 14"/>
          <p:cNvGrpSpPr/>
          <p:nvPr/>
        </p:nvGrpSpPr>
        <p:grpSpPr>
          <a:xfrm>
            <a:off x="6215074" y="1785926"/>
            <a:ext cx="2589212" cy="2592388"/>
            <a:chOff x="6786578" y="2000240"/>
            <a:chExt cx="2589212" cy="2592388"/>
          </a:xfrm>
        </p:grpSpPr>
        <p:sp>
          <p:nvSpPr>
            <p:cNvPr id="8" name="AutoShape 3"/>
            <p:cNvSpPr>
              <a:spLocks noChangeArrowheads="1"/>
            </p:cNvSpPr>
            <p:nvPr/>
          </p:nvSpPr>
          <p:spPr bwMode="auto">
            <a:xfrm>
              <a:off x="7429520" y="2714620"/>
              <a:ext cx="1446207" cy="1357322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11" name="Line 5"/>
            <p:cNvSpPr>
              <a:spLocks noChangeShapeType="1"/>
            </p:cNvSpPr>
            <p:nvPr/>
          </p:nvSpPr>
          <p:spPr bwMode="auto">
            <a:xfrm>
              <a:off x="8143890" y="2000240"/>
              <a:ext cx="0" cy="259238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Line 6"/>
            <p:cNvSpPr>
              <a:spLocks noChangeShapeType="1"/>
            </p:cNvSpPr>
            <p:nvPr/>
          </p:nvSpPr>
          <p:spPr bwMode="auto">
            <a:xfrm flipV="1">
              <a:off x="6786578" y="2936865"/>
              <a:ext cx="2520950" cy="151130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 flipH="1" flipV="1">
              <a:off x="7143765" y="3071803"/>
              <a:ext cx="2232025" cy="129698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28596" y="274638"/>
            <a:ext cx="7496204" cy="725470"/>
          </a:xfrm>
        </p:spPr>
        <p:txBody>
          <a:bodyPr/>
          <a:lstStyle/>
          <a:p>
            <a:pPr algn="ctr"/>
            <a:r>
              <a:rPr lang="ru-RU" dirty="0" smtClean="0"/>
              <a:t>историческая справка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757742" cy="4900634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b="1" dirty="0" smtClean="0"/>
              <a:t>Симметрия</a:t>
            </a:r>
            <a:r>
              <a:rPr lang="ru-RU" dirty="0" smtClean="0"/>
              <a:t> — слово греческого происхождения, как и многие другие слова, которые связаны с математикой. Оно означает соразмерность, наличие определённого порядка, закономерности в расположении частей. Смотря на объекты вокруг, мы не раз восклицаем: «Какая симметрия</a:t>
            </a:r>
            <a:r>
              <a:rPr lang="ru-RU" dirty="0" smtClean="0"/>
              <a:t>!»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Люди </a:t>
            </a:r>
            <a:r>
              <a:rPr lang="ru-RU" dirty="0" smtClean="0"/>
              <a:t>с давних времён использовали симметрию в рисунках, орнаментах, предметах быта, в архитектуре, художестве, строительстве</a:t>
            </a:r>
            <a:r>
              <a:rPr lang="ru-RU" dirty="0" smtClean="0"/>
              <a:t>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Но </a:t>
            </a:r>
            <a:r>
              <a:rPr lang="ru-RU" dirty="0" smtClean="0"/>
              <a:t>симметрия широко распространена и в природе, где не было вмешательства человеческой руки. Её можно наблюдать в форме листьев и цветов растений, в расположении различных органов животных, в форме кристаллических тел, в порхающей бабочке, загадочной снежинке, морской звезде.</a:t>
            </a:r>
          </a:p>
          <a:p>
            <a:pPr>
              <a:buNone/>
            </a:pPr>
            <a:r>
              <a:rPr lang="ru-RU" dirty="0" smtClean="0"/>
              <a:t> </a:t>
            </a:r>
            <a:endParaRPr lang="ru-RU" dirty="0"/>
          </a:p>
        </p:txBody>
      </p:sp>
      <p:pic>
        <p:nvPicPr>
          <p:cNvPr id="30722" name="Picture 2" descr="http://dxmbkxacdb7tv.cloudfront.net/346c1ecd-ae18-4001-8278-ef9e97fb1ce5/Aksiala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1714488"/>
            <a:ext cx="2893238" cy="1928826"/>
          </a:xfrm>
          <a:prstGeom prst="rect">
            <a:avLst/>
          </a:prstGeom>
          <a:noFill/>
        </p:spPr>
      </p:pic>
      <p:pic>
        <p:nvPicPr>
          <p:cNvPr id="30724" name="Picture 4" descr="http://dxmbkxacdb7tv.cloudfront.net/d8f8f449-df3f-45c5-b6d7-50f557cdceb3/1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8" y="3857628"/>
            <a:ext cx="2351591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467600" cy="1143000"/>
          </a:xfrm>
        </p:spPr>
        <p:txBody>
          <a:bodyPr/>
          <a:lstStyle/>
          <a:p>
            <a:r>
              <a:rPr lang="ru-RU" dirty="0" smtClean="0"/>
              <a:t>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643306" y="1428736"/>
            <a:ext cx="3614734" cy="1685924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ru-RU" sz="1400" b="1" dirty="0" smtClean="0"/>
              <a:t>Построить точку А</a:t>
            </a:r>
            <a:r>
              <a:rPr lang="ru-RU" sz="1400" b="1" baseline="-25000" dirty="0" smtClean="0"/>
              <a:t>1</a:t>
            </a:r>
            <a:r>
              <a:rPr lang="ru-RU" sz="1400" b="1" dirty="0" smtClean="0"/>
              <a:t>, симметричную точке А(-4; 2) относительно оси Ох.</a:t>
            </a:r>
            <a:endParaRPr lang="ru-RU" sz="1400" dirty="0" smtClean="0"/>
          </a:p>
          <a:p>
            <a:pPr fontAlgn="base"/>
            <a:r>
              <a:rPr lang="ru-RU" sz="1400" b="1" dirty="0" smtClean="0"/>
              <a:t>Построить точку А</a:t>
            </a:r>
            <a:r>
              <a:rPr lang="ru-RU" sz="1400" b="1" baseline="-25000" dirty="0" smtClean="0"/>
              <a:t>2</a:t>
            </a:r>
            <a:r>
              <a:rPr lang="ru-RU" sz="1400" b="1" dirty="0" smtClean="0"/>
              <a:t>, симметричную точке А(-4; 2) относительно оси </a:t>
            </a:r>
            <a:r>
              <a:rPr lang="ru-RU" sz="1400" b="1" dirty="0" err="1" smtClean="0"/>
              <a:t>Оy</a:t>
            </a:r>
            <a:r>
              <a:rPr lang="ru-RU" sz="1400" b="1" dirty="0" smtClean="0"/>
              <a:t>.</a:t>
            </a:r>
            <a:endParaRPr lang="ru-RU" sz="1400" dirty="0" smtClean="0"/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500034" y="3571876"/>
            <a:ext cx="7643866" cy="3071834"/>
          </a:xfrm>
        </p:spPr>
        <p:txBody>
          <a:bodyPr>
            <a:normAutofit fontScale="70000" lnSpcReduction="20000"/>
          </a:bodyPr>
          <a:lstStyle/>
          <a:p>
            <a:pPr algn="just" fontAlgn="base"/>
            <a:r>
              <a:rPr lang="ru-RU" dirty="0" smtClean="0"/>
              <a:t>Точка А</a:t>
            </a:r>
            <a:r>
              <a:rPr lang="ru-RU" baseline="-25000" dirty="0" smtClean="0"/>
              <a:t>1</a:t>
            </a:r>
            <a:r>
              <a:rPr lang="ru-RU" dirty="0" smtClean="0"/>
              <a:t>(-4; -2) симметрична точке А(-4; 2) относительно оси Ох, так как ось Ох перпендикулярна отрезку АА</a:t>
            </a:r>
            <a:r>
              <a:rPr lang="ru-RU" baseline="-25000" dirty="0" smtClean="0"/>
              <a:t>1</a:t>
            </a:r>
            <a:r>
              <a:rPr lang="ru-RU" dirty="0" smtClean="0"/>
              <a:t> и проходит через его середину.</a:t>
            </a:r>
          </a:p>
          <a:p>
            <a:pPr algn="just" fontAlgn="base"/>
            <a:r>
              <a:rPr lang="ru-RU" b="1" dirty="0" smtClean="0"/>
              <a:t>У точек, симметричных относительно оси Ох абсциссы совпадают, а ординаты являются противоположными числами.</a:t>
            </a:r>
            <a:endParaRPr lang="ru-RU" dirty="0" smtClean="0"/>
          </a:p>
          <a:p>
            <a:pPr algn="just" fontAlgn="base"/>
            <a:r>
              <a:rPr lang="ru-RU" dirty="0" smtClean="0"/>
              <a:t>Точка А</a:t>
            </a:r>
            <a:r>
              <a:rPr lang="ru-RU" baseline="-25000" dirty="0" smtClean="0"/>
              <a:t>2</a:t>
            </a:r>
            <a:r>
              <a:rPr lang="ru-RU" dirty="0" smtClean="0"/>
              <a:t>(4; -2) симметрична точке А(-4; 2) относительно оси </a:t>
            </a:r>
            <a:r>
              <a:rPr lang="ru-RU" dirty="0" err="1" smtClean="0"/>
              <a:t>Оy</a:t>
            </a:r>
            <a:r>
              <a:rPr lang="ru-RU" dirty="0" smtClean="0"/>
              <a:t>, так как ось </a:t>
            </a:r>
            <a:r>
              <a:rPr lang="ru-RU" dirty="0" err="1" smtClean="0"/>
              <a:t>Оу</a:t>
            </a:r>
            <a:r>
              <a:rPr lang="ru-RU" dirty="0" smtClean="0"/>
              <a:t> перпендикулярна отрезку АА</a:t>
            </a:r>
            <a:r>
              <a:rPr lang="ru-RU" baseline="-25000" dirty="0" smtClean="0"/>
              <a:t>2</a:t>
            </a:r>
            <a:r>
              <a:rPr lang="ru-RU" dirty="0" smtClean="0"/>
              <a:t> и проходит через его середину.</a:t>
            </a:r>
          </a:p>
          <a:p>
            <a:pPr algn="just" fontAlgn="base"/>
            <a:r>
              <a:rPr lang="ru-RU" b="1" dirty="0" smtClean="0"/>
              <a:t>У точек, симметричных относительно оси </a:t>
            </a:r>
            <a:r>
              <a:rPr lang="ru-RU" b="1" dirty="0" err="1" smtClean="0"/>
              <a:t>Оу</a:t>
            </a:r>
            <a:r>
              <a:rPr lang="ru-RU" b="1" dirty="0" smtClean="0"/>
              <a:t> ординаты совпадают, а абсциссы являются противоположными числами.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31746" name="Picture 2" descr="http://www.mathematics-repetition.com/wp-content/uploads/2012/06/osevaja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428736"/>
            <a:ext cx="2952750" cy="20859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Библиография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http://www.mathematics-repetition.com/6-klass-mathematics/6-7-3-osevaya-simmetriya.html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http://www.yaklass.ru/p/matematika/6-klass/geometricheskie-figury-i-tela-simmetriia-na-ploskosti-13781/osevaia-i-tcentralnaia-simmetriia-14716/re-e5fbbd9b-0519-4f8d-88ee-4bdcfa44b87b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71</TotalTime>
  <Words>197</Words>
  <Application>Microsoft Office PowerPoint</Application>
  <PresentationFormat>Экран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Осевая симметрия</vt:lpstr>
      <vt:lpstr>Определение </vt:lpstr>
      <vt:lpstr>Фигуры, обладающие одной осью симметрии</vt:lpstr>
      <vt:lpstr>Фигуры, обладающие двумя осями симметрии</vt:lpstr>
      <vt:lpstr>Фигуры, имеющие более двух осей симметрии</vt:lpstr>
      <vt:lpstr>историческая справка</vt:lpstr>
      <vt:lpstr>Задание</vt:lpstr>
      <vt:lpstr>Библиография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Осевая симметрия</dc:title>
  <cp:lastModifiedBy>Lena</cp:lastModifiedBy>
  <cp:revision>9</cp:revision>
  <dcterms:modified xsi:type="dcterms:W3CDTF">2015-12-27T18:12:46Z</dcterms:modified>
</cp:coreProperties>
</file>