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6" r:id="rId6"/>
    <p:sldId id="265" r:id="rId7"/>
    <p:sldId id="267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8C35A-D754-48F8-A944-8BE895F7A50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4CEFA-D91E-447F-A589-E8BCD05B8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2C19C5-5FDB-44D8-B0A0-204DE60EAF16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3AD242-AEF6-4B52-A9B9-1E4459CEAE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4873" y="2636912"/>
            <a:ext cx="54650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Домашняя работа обучающихся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введения ФГОС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2015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Образовательный процесс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как совокупность аудиторной и внеаудиторной деятельности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 algn="just">
              <a:buFont typeface="Arial" charset="0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Домашние задания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это учебные задания для организации домашней учебной работы.</a:t>
            </a:r>
          </a:p>
          <a:p>
            <a:pPr algn="just">
              <a:buFont typeface="Arial" charset="0"/>
              <a:buNone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Домашняя учебная работа </a:t>
            </a: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это внеаудиторная работа, выполняемая школьниками во внеурочное время самостоятельно, без непосредственной помощи педагога, 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которая может включать выполнение домашних заданий, полученных от учителя, заданий по собственному выбору учащегося в учебной области, области дополнительного образования, различные виды работы для подготовки к участию в социально-творческой деятельности, элементы самообразования.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309" y="0"/>
            <a:ext cx="1904691" cy="93610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Прямоугольник 1"/>
          <p:cNvSpPr>
            <a:spLocks noChangeArrowheads="1"/>
          </p:cNvSpPr>
          <p:nvPr/>
        </p:nvSpPr>
        <p:spPr bwMode="auto">
          <a:xfrm>
            <a:off x="539750" y="620713"/>
            <a:ext cx="79930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43. Обязанности и ответственность обучающихся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Обучающиеся обязаны: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добросовестно осваивать образовательную программу, выполнять индивидуальный учебный план, в том числе посещать предусмотренные учебным планом или индивидуальным учебным планом учебные занятия,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осуществлять самостоятельную подготовку к занятиям, выполнять задания, данные педагогическими работниками в рамках образовательной программы;</a:t>
            </a:r>
          </a:p>
        </p:txBody>
      </p:sp>
      <p:pic>
        <p:nvPicPr>
          <p:cNvPr id="3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309" y="0"/>
            <a:ext cx="1904691" cy="9361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Прямоугольник 1"/>
          <p:cNvSpPr>
            <a:spLocks noChangeArrowheads="1"/>
          </p:cNvSpPr>
          <p:nvPr/>
        </p:nvSpPr>
        <p:spPr bwMode="auto">
          <a:xfrm>
            <a:off x="539750" y="260350"/>
            <a:ext cx="799306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3.Родители (законные представители) несовершеннолетних обучающихся имеют право: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знакомиться с уставом организации, осуществляющей образовательную деятельность, лицензией на осуществление образовательной деятельности, со свидетельством о государственной аккредитации,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учебно-программной документацией и другими документами, регламентирующими организацию и осуществление образовательной деятельности;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знакомиться с содержанием образования, используемыми методами обучения и воспитания, образовательными технологиями, а также с оценками успеваемости своих детей;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защищать права и законные интересы обучающихся;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принимать участие в управлении организацией, осуществляющей образовательную деятельность, в форме, определяемой уставом этой организации;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ризнаки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традиционного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домашнего задания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Прошел урок – получи задание на следующий. </a:t>
            </a:r>
          </a:p>
          <a:p>
            <a:pPr algn="just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97%  учителей задают домашнее задание на каждом или почти на каждом уроке. Это вдвое выше среднего значения в мире (43%))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Учеников в классе много – задание одно для всех.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домашних заданий – те же задания из учебника.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Задаем на дом то, что легче проверить и оценить.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Домашние задания учеников 3, 6, 10 классов не имеют существенной разницы.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Домашние задания в сентябре и мае не имеют существенной разницы.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по разным предметам не согласовываются.</a:t>
            </a:r>
          </a:p>
          <a:p>
            <a:pPr algn="just"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школе нет механизма разделения времени на выполнение домашних заданий, каждый учитель задает столько заданий, сколько считает необходимым для своего предмета.</a:t>
            </a:r>
          </a:p>
          <a:p>
            <a:pPr algn="just">
              <a:buFont typeface="Arial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309" y="0"/>
            <a:ext cx="1904691" cy="93610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Запись домашних заданий в журнал</a:t>
            </a:r>
          </a:p>
        </p:txBody>
      </p:sp>
      <p:sp>
        <p:nvSpPr>
          <p:cNvPr id="205827" name="Содержимое 2"/>
          <p:cNvSpPr>
            <a:spLocks noGrp="1"/>
          </p:cNvSpPr>
          <p:nvPr>
            <p:ph idx="1"/>
          </p:nvPr>
        </p:nvSpPr>
        <p:spPr>
          <a:xfrm>
            <a:off x="430213" y="1412875"/>
            <a:ext cx="8713787" cy="5445125"/>
          </a:xfrm>
        </p:spPr>
        <p:txBody>
          <a:bodyPr/>
          <a:lstStyle/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графе «Домашнее задание» записывается содержание задания, страницы, номера  задач и упражнений с отражением специфики организации домашней работы (например,  «Повторить …..; «Составить план, таблицу,  вопросы…;  «Выучить наизусть, ответить на   вопросы и т. д.»),  кроме того, при изучении ряда дисциплин домашние задания носят творческий характер (например, «Сделать рисунки…, «Написать сочинение и т. п.), тогда в графе «Домашнее задание» пишется: творческое задание и указывается характер задания; 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задание носит индивидуальный характер, тогда в графе «Домашнее задание» можно записывать: индивидуальные задания; 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на конкретном уроке домашнее задание не задаётся, графа остается пустой;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и степень сложности домашнего задания на каждый учебный день должен соответствовать требованиям санитарных норм и правил для данной возрастной группы обучающихся;</a:t>
            </a:r>
          </a:p>
          <a:p>
            <a:pPr algn="r">
              <a:buFont typeface="Arial" charset="0"/>
              <a:buNone/>
            </a:pPr>
            <a:endParaRPr lang="ru-RU" sz="1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charset="0"/>
              <a:buNone/>
            </a:pPr>
            <a:endParaRPr lang="ru-RU" sz="1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требованиях законодательства </a:t>
            </a:r>
          </a:p>
          <a:p>
            <a:pPr algn="r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 в области образования при оформлении и </a:t>
            </a:r>
          </a:p>
          <a:p>
            <a:pPr algn="r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ведении классных журналов </a:t>
            </a:r>
          </a:p>
          <a:p>
            <a:pPr algn="r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учреждениях</a:t>
            </a:r>
          </a:p>
          <a:p>
            <a:pPr algn="r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>
              <a:buFont typeface="Arial" charset="0"/>
              <a:buNone/>
            </a:pP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КО Ленинградской области от 17.10.12 № 19-7314/12 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309" y="0"/>
            <a:ext cx="1904691" cy="9361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5170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Нормирование времени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выполнение домашних заданий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charset="0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«Объем домашних заданий (по всем предметам) должен быть таким, чтобы затраты времени на его выполнение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 превышали 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астрономических часах): </a:t>
            </a:r>
          </a:p>
          <a:p>
            <a:pPr algn="ctr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2 - 3 классах - 1,5 ч.</a:t>
            </a:r>
          </a:p>
          <a:p>
            <a:pPr algn="ctr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4 - 5 классах - 2 ч.,</a:t>
            </a:r>
          </a:p>
          <a:p>
            <a:pPr algn="ctr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6 - 8 классах - 2,5 ч.</a:t>
            </a:r>
          </a:p>
          <a:p>
            <a:pPr algn="ctr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9 - 11 классах - до 3,5 ч.»</a:t>
            </a:r>
          </a:p>
          <a:p>
            <a:pPr algn="r">
              <a:buFont typeface="Arial" charset="0"/>
              <a:buNone/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санитарного врача РФ от 29 декабря 2010 г. N 189 "Об утверждении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2.4.2.2821-10 "Санитарно-эпидемиологические требования к условиям и организации обучения в общеобразовательных учреждениях" . 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309" y="0"/>
            <a:ext cx="1904691" cy="9361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482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   </vt:lpstr>
      <vt:lpstr>Образовательный процесс  как совокупность аудиторной и внеаудиторной деятельности </vt:lpstr>
      <vt:lpstr>Slide 3</vt:lpstr>
      <vt:lpstr>Slide 4</vt:lpstr>
      <vt:lpstr>Признаки традиционного  домашнего задания</vt:lpstr>
      <vt:lpstr>Запись домашних заданий в журнал</vt:lpstr>
      <vt:lpstr>  Нормирование времени  на выполнение домашних заданий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acer</dc:creator>
  <cp:lastModifiedBy>acer</cp:lastModifiedBy>
  <cp:revision>6</cp:revision>
  <dcterms:created xsi:type="dcterms:W3CDTF">2015-12-23T14:32:30Z</dcterms:created>
  <dcterms:modified xsi:type="dcterms:W3CDTF">2015-12-28T18:08:13Z</dcterms:modified>
</cp:coreProperties>
</file>