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2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1040190"/>
          </a:xfrm>
        </p:spPr>
        <p:txBody>
          <a:bodyPr/>
          <a:lstStyle/>
          <a:p>
            <a:r>
              <a:rPr lang="ru-RU" dirty="0" smtClean="0"/>
              <a:t>Параллельный перенос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83927" y="4385732"/>
            <a:ext cx="5415148" cy="2026943"/>
          </a:xfrm>
        </p:spPr>
        <p:txBody>
          <a:bodyPr>
            <a:normAutofit fontScale="92500"/>
          </a:bodyPr>
          <a:lstStyle/>
          <a:p>
            <a:pPr algn="l">
              <a:spcAft>
                <a:spcPts val="0"/>
              </a:spcAft>
            </a:pPr>
            <a:r>
              <a:rPr lang="ru-RU" dirty="0" smtClean="0"/>
              <a:t>Презентацию </a:t>
            </a:r>
            <a:r>
              <a:rPr lang="ru-RU" dirty="0" smtClean="0"/>
              <a:t>выполнили</a:t>
            </a:r>
            <a:r>
              <a:rPr lang="ru-RU" dirty="0" smtClean="0"/>
              <a:t>: </a:t>
            </a:r>
            <a:r>
              <a:rPr lang="ru-RU" dirty="0" err="1" smtClean="0"/>
              <a:t>Дербина</a:t>
            </a:r>
            <a:r>
              <a:rPr lang="ru-RU" dirty="0" smtClean="0"/>
              <a:t> Полина и </a:t>
            </a:r>
            <a:r>
              <a:rPr lang="ru-RU" dirty="0" err="1" smtClean="0"/>
              <a:t>керуль</a:t>
            </a:r>
            <a:r>
              <a:rPr lang="ru-RU" dirty="0" smtClean="0"/>
              <a:t> </a:t>
            </a:r>
            <a:r>
              <a:rPr lang="ru-RU" dirty="0" err="1" smtClean="0"/>
              <a:t>диана</a:t>
            </a:r>
            <a:r>
              <a:rPr lang="ru-RU" dirty="0" smtClean="0"/>
              <a:t> ученицы </a:t>
            </a:r>
            <a:r>
              <a:rPr lang="ru-RU" dirty="0" smtClean="0"/>
              <a:t>10 «А» </a:t>
            </a:r>
            <a:r>
              <a:rPr lang="ru-RU" dirty="0" smtClean="0"/>
              <a:t>класса</a:t>
            </a:r>
            <a:r>
              <a:rPr lang="ru-RU" dirty="0" smtClean="0"/>
              <a:t> </a:t>
            </a:r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№1 г. Архангельска, а</a:t>
            </a:r>
            <a:r>
              <a:rPr lang="en-US" dirty="0" smtClean="0"/>
              <a:t>h[</a:t>
            </a:r>
            <a:r>
              <a:rPr lang="ru-RU" dirty="0" smtClean="0"/>
              <a:t>ангельской области.</a:t>
            </a:r>
          </a:p>
          <a:p>
            <a:pPr algn="l"/>
            <a:r>
              <a:rPr lang="ru-RU" dirty="0" smtClean="0"/>
              <a:t>Руководитель: Куприянович  марина Олеговна</a:t>
            </a:r>
            <a:r>
              <a:rPr lang="ru-RU" dirty="0" smtClean="0"/>
              <a:t>, учитель математики высшей квалификационной категории </a:t>
            </a:r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№1 г. Архангельска, а</a:t>
            </a:r>
            <a:r>
              <a:rPr lang="en-US" dirty="0" smtClean="0"/>
              <a:t>h[</a:t>
            </a:r>
            <a:r>
              <a:rPr lang="ru-RU" dirty="0" smtClean="0"/>
              <a:t>ангельской </a:t>
            </a:r>
            <a:r>
              <a:rPr lang="ru-RU" dirty="0" smtClean="0"/>
              <a:t>области, 2015 год.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71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521671"/>
            <a:ext cx="10131425" cy="1456267"/>
          </a:xfrm>
        </p:spPr>
        <p:txBody>
          <a:bodyPr/>
          <a:lstStyle/>
          <a:p>
            <a:pPr algn="ctr"/>
            <a:r>
              <a:rPr lang="ru-RU" dirty="0" smtClean="0"/>
              <a:t>Определения </a:t>
            </a:r>
            <a:r>
              <a:rPr lang="ru-RU" dirty="0" smtClean="0"/>
              <a:t>параллельного переноса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7031" y="2367264"/>
            <a:ext cx="6136417" cy="3649133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i="1" dirty="0" err="1">
                <a:solidFill>
                  <a:srgbClr val="FF0000"/>
                </a:solidFill>
              </a:rPr>
              <a:t>Паралле́льный</a:t>
            </a:r>
            <a:r>
              <a:rPr lang="ru-RU" sz="2400" b="1" i="1" dirty="0">
                <a:solidFill>
                  <a:srgbClr val="FF0000"/>
                </a:solidFill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</a:rPr>
              <a:t>перено́с</a:t>
            </a:r>
            <a:r>
              <a:rPr lang="ru-RU" sz="2400" dirty="0"/>
              <a:t> или </a:t>
            </a:r>
            <a:r>
              <a:rPr lang="ru-RU" sz="2400" b="1" i="1" dirty="0"/>
              <a:t>трансляция</a:t>
            </a:r>
            <a:r>
              <a:rPr lang="ru-RU" sz="2400" dirty="0"/>
              <a:t> ― частный случай движения, при котором все точки пространства перемещаются в одном и том же направлении на одно и то же </a:t>
            </a:r>
            <a:r>
              <a:rPr lang="ru-RU" sz="2400" dirty="0" smtClean="0"/>
              <a:t>расстояние</a:t>
            </a:r>
            <a:endParaRPr lang="ru-RU" sz="2400" dirty="0"/>
          </a:p>
          <a:p>
            <a:r>
              <a:rPr lang="ru-RU" sz="2400" b="1" i="1" dirty="0">
                <a:solidFill>
                  <a:srgbClr val="FF0000"/>
                </a:solidFill>
              </a:rPr>
              <a:t>Параллельный перенос </a:t>
            </a:r>
            <a:r>
              <a:rPr lang="ru-RU" sz="2400" dirty="0"/>
              <a:t>— это такое преобразование фигуры F, при котором её произвольная точка (</a:t>
            </a:r>
            <a:r>
              <a:rPr lang="ru-RU" sz="2400" dirty="0" err="1"/>
              <a:t>x;y</a:t>
            </a:r>
            <a:r>
              <a:rPr lang="ru-RU" sz="2400" dirty="0"/>
              <a:t>) переходит в точку (</a:t>
            </a:r>
            <a:r>
              <a:rPr lang="ru-RU" sz="2400" dirty="0" err="1"/>
              <a:t>x+a</a:t>
            </a:r>
            <a:r>
              <a:rPr lang="ru-RU" sz="2400" dirty="0"/>
              <a:t>; </a:t>
            </a:r>
            <a:r>
              <a:rPr lang="ru-RU" sz="2400" dirty="0" err="1"/>
              <a:t>y+b</a:t>
            </a:r>
            <a:r>
              <a:rPr lang="ru-RU" sz="2400" dirty="0"/>
              <a:t>), где a и b — некоторые числа, одинаковые для всех точек (</a:t>
            </a:r>
            <a:r>
              <a:rPr lang="ru-RU" sz="2400" dirty="0" err="1"/>
              <a:t>x;y</a:t>
            </a:r>
            <a:r>
              <a:rPr lang="ru-RU" sz="2400" dirty="0" smtClean="0"/>
              <a:t>) данной </a:t>
            </a:r>
            <a:r>
              <a:rPr lang="ru-RU" sz="2400" dirty="0" smtClean="0"/>
              <a:t>фигуры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1094510" y="3509433"/>
            <a:ext cx="1704109" cy="1967346"/>
          </a:xfrm>
          <a:prstGeom prst="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Фигура, имеющая форму буквы L 19"/>
          <p:cNvSpPr/>
          <p:nvPr/>
        </p:nvSpPr>
        <p:spPr>
          <a:xfrm>
            <a:off x="3642197" y="2626928"/>
            <a:ext cx="1704109" cy="1967346"/>
          </a:xfrm>
          <a:prstGeom prst="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1943106" y="3742776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792793" y="3750579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940736" y="2624135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796591" y="4596649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1094106" y="4603583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916979" y="4594274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470496" y="3701591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316723" y="3711769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316722" y="4569167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12612" y="4581721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1105184" y="2619049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3612613" y="2597344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64926" y="3479849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916979" y="3480443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769035" y="5451672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064925" y="5464226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69036" y="4594274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464668" y="2592867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1093419" y="3596820"/>
            <a:ext cx="2547688" cy="8825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1069662" y="4453128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617351" y="3565552"/>
            <a:ext cx="59167" cy="5916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 стрелкой 74"/>
          <p:cNvCxnSpPr/>
          <p:nvPr/>
        </p:nvCxnSpPr>
        <p:spPr>
          <a:xfrm flipV="1">
            <a:off x="666751" y="2145677"/>
            <a:ext cx="0" cy="40767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504826" y="6016397"/>
            <a:ext cx="52466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08311" y="4333111"/>
            <a:ext cx="545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</a:t>
            </a:r>
            <a:r>
              <a:rPr lang="en-US" sz="1400" dirty="0" err="1" smtClean="0"/>
              <a:t>x;y</a:t>
            </a:r>
            <a:r>
              <a:rPr lang="en-US" sz="1400" dirty="0" smtClean="0"/>
              <a:t>)</a:t>
            </a:r>
            <a:endParaRPr lang="ru-RU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2838877" y="3333764"/>
            <a:ext cx="927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</a:t>
            </a:r>
            <a:r>
              <a:rPr lang="en-US" sz="1400" dirty="0" err="1" smtClean="0"/>
              <a:t>x+a;y+b</a:t>
            </a:r>
            <a:r>
              <a:rPr lang="en-US" sz="1400" dirty="0" smtClean="0"/>
              <a:t>)</a:t>
            </a:r>
            <a:endParaRPr lang="ru-RU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381000" y="1997932"/>
            <a:ext cx="30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5486919" y="5999900"/>
            <a:ext cx="27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6705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9" grpId="0" animBg="1"/>
      <p:bldP spid="23" grpId="0" animBg="1"/>
      <p:bldP spid="24" grpId="0" animBg="1"/>
      <p:bldP spid="25" grpId="0" animBg="1"/>
      <p:bldP spid="26" grpId="0" animBg="1"/>
      <p:bldP spid="22" grpId="0" animBg="1"/>
      <p:bldP spid="8" grpId="0" animBg="1"/>
      <p:bldP spid="7" grpId="0" animBg="1"/>
      <p:bldP spid="11" grpId="0" animBg="1"/>
      <p:bldP spid="12" grpId="0" animBg="1"/>
      <p:bldP spid="10" grpId="0" animBg="1"/>
      <p:bldP spid="21" grpId="0" animBg="1"/>
      <p:bldP spid="70" grpId="0" animBg="1"/>
      <p:bldP spid="71" grpId="0" animBg="1"/>
      <p:bldP spid="80" grpId="0"/>
      <p:bldP spid="82" grpId="0"/>
      <p:bldP spid="83" grpId="0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6254" y="1769424"/>
            <a:ext cx="8550233" cy="471450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Ещё </a:t>
            </a:r>
            <a:r>
              <a:rPr lang="ru-RU" sz="2000" dirty="0" smtClean="0">
                <a:solidFill>
                  <a:srgbClr val="FF0000"/>
                </a:solidFill>
              </a:rPr>
              <a:t>Фалес</a:t>
            </a:r>
            <a:r>
              <a:rPr lang="ru-RU" sz="2000" dirty="0" smtClean="0"/>
              <a:t> применял параллельный перенос, благодаря которому он доказал теорему, носящую сейчас его </a:t>
            </a:r>
            <a:r>
              <a:rPr lang="ru-RU" sz="2000" dirty="0" smtClean="0"/>
              <a:t>имя</a:t>
            </a:r>
            <a:endParaRPr lang="ru-RU" sz="2000" dirty="0" smtClean="0"/>
          </a:p>
          <a:p>
            <a:r>
              <a:rPr lang="ru-RU" sz="2000" dirty="0" smtClean="0"/>
              <a:t>Параллельный перенос в неявном виде присутствовал в рассуждениях </a:t>
            </a:r>
            <a:r>
              <a:rPr lang="ru-RU" sz="2000" dirty="0" smtClean="0">
                <a:solidFill>
                  <a:srgbClr val="FF0000"/>
                </a:solidFill>
              </a:rPr>
              <a:t>Евклида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/>
              <a:t>Профессор математики </a:t>
            </a:r>
            <a:r>
              <a:rPr lang="ru-RU" sz="2000" dirty="0" smtClean="0">
                <a:solidFill>
                  <a:srgbClr val="FF0000"/>
                </a:solidFill>
              </a:rPr>
              <a:t>Кавальери</a:t>
            </a:r>
            <a:r>
              <a:rPr lang="ru-RU" sz="2000" dirty="0" smtClean="0"/>
              <a:t> утверждал, что любую плоскую фигуру можно рассматривать как совокупность параллельных линий или следов, которые оставляет линия, передвигаясь параллельно самой </a:t>
            </a:r>
            <a:r>
              <a:rPr lang="ru-RU" sz="2000" dirty="0" smtClean="0"/>
              <a:t>себе</a:t>
            </a:r>
            <a:endParaRPr lang="ru-RU" sz="2000" dirty="0" smtClean="0"/>
          </a:p>
          <a:p>
            <a:r>
              <a:rPr lang="ru-RU" sz="2000" dirty="0" smtClean="0"/>
              <a:t>Дальнейшее развитие теории движений связывают с именем французского математика и историка науки </a:t>
            </a:r>
            <a:r>
              <a:rPr lang="ru-RU" sz="2000" dirty="0" smtClean="0">
                <a:solidFill>
                  <a:srgbClr val="FF0000"/>
                </a:solidFill>
              </a:rPr>
              <a:t>Мишеля Шаля. </a:t>
            </a:r>
            <a:r>
              <a:rPr lang="ru-RU" sz="2000" dirty="0" smtClean="0"/>
              <a:t>В 1837г он доказывает важнейшую теорему:</a:t>
            </a:r>
            <a:br>
              <a:rPr lang="ru-RU" sz="2000" dirty="0" smtClean="0"/>
            </a:br>
            <a:r>
              <a:rPr lang="ru-RU" sz="2000" i="1" dirty="0" smtClean="0"/>
              <a:t>Всякое меняющие ориентацию движение плоскости является либо параллельным переносом, либо поворотом.</a:t>
            </a:r>
            <a:br>
              <a:rPr lang="ru-RU" sz="2000" i="1" dirty="0" smtClean="0"/>
            </a:br>
            <a:r>
              <a:rPr lang="ru-RU" sz="2000" i="1" dirty="0" smtClean="0"/>
              <a:t>Всякое меняющее ориентацию движение плоскости является либо осевой симметрией, либо скользящей </a:t>
            </a:r>
            <a:r>
              <a:rPr lang="ru-RU" sz="2000" i="1" dirty="0" smtClean="0"/>
              <a:t>симметрией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050" y="419594"/>
            <a:ext cx="10131425" cy="1456267"/>
          </a:xfrm>
        </p:spPr>
        <p:txBody>
          <a:bodyPr/>
          <a:lstStyle/>
          <a:p>
            <a:r>
              <a:rPr lang="ru-RU" dirty="0" smtClean="0"/>
              <a:t>Историческая справка</a:t>
            </a:r>
            <a:endParaRPr lang="ru-RU" dirty="0"/>
          </a:p>
        </p:txBody>
      </p:sp>
      <p:pic>
        <p:nvPicPr>
          <p:cNvPr id="5" name="Содержимое 4" descr="Michel_Chasl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801357" y="3113336"/>
            <a:ext cx="1726679" cy="2408690"/>
          </a:xfrm>
        </p:spPr>
      </p:pic>
      <p:pic>
        <p:nvPicPr>
          <p:cNvPr id="6" name="Рисунок 5" descr="lHXcT3a6lh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7767" y="771896"/>
            <a:ext cx="1713742" cy="182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832769" y="2683823"/>
            <a:ext cx="168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ФАЛЕС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868394" y="5735782"/>
            <a:ext cx="1983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МИШЕЛЬ ШАЛЬ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549" y="336467"/>
            <a:ext cx="10131425" cy="1456267"/>
          </a:xfrm>
        </p:spPr>
        <p:txBody>
          <a:bodyPr/>
          <a:lstStyle/>
          <a:p>
            <a:pPr algn="ctr"/>
            <a:r>
              <a:rPr lang="ru-RU" dirty="0" smtClean="0"/>
              <a:t>Свойства параллельного </a:t>
            </a:r>
            <a:r>
              <a:rPr lang="ru-RU" dirty="0" smtClean="0"/>
              <a:t>переноса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543793"/>
            <a:ext cx="11308277" cy="4619502"/>
          </a:xfrm>
        </p:spPr>
        <p:txBody>
          <a:bodyPr>
            <a:normAutofit fontScale="25000" lnSpcReduction="20000"/>
          </a:bodyPr>
          <a:lstStyle/>
          <a:p>
            <a:endParaRPr lang="ru-RU" sz="5100" dirty="0" smtClean="0"/>
          </a:p>
          <a:p>
            <a:endParaRPr lang="ru-RU" sz="8000" dirty="0"/>
          </a:p>
          <a:p>
            <a:r>
              <a:rPr lang="ru-RU" sz="8000" dirty="0" smtClean="0"/>
              <a:t>Две </a:t>
            </a:r>
            <a:r>
              <a:rPr lang="ru-RU" sz="8000" dirty="0"/>
              <a:t>различные точки и их образы, полученные параллельным переносом, являются вершинами параллелограмма, в котором отрезок, соединяющий две начальные точки, образует одну сторону, а отрезок, соединяющий два их образа — противоположную ей </a:t>
            </a:r>
            <a:r>
              <a:rPr lang="ru-RU" sz="8000" dirty="0" smtClean="0"/>
              <a:t>сторону</a:t>
            </a:r>
            <a:endParaRPr lang="ru-RU" sz="8000" dirty="0" smtClean="0"/>
          </a:p>
          <a:p>
            <a:endParaRPr lang="ru-RU" sz="8000" dirty="0" smtClean="0"/>
          </a:p>
          <a:p>
            <a:r>
              <a:rPr lang="ru-RU" sz="8000" dirty="0" smtClean="0"/>
              <a:t>У параллельного переноса нет неподвижных </a:t>
            </a:r>
            <a:r>
              <a:rPr lang="ru-RU" sz="8000" dirty="0" smtClean="0"/>
              <a:t>точек</a:t>
            </a:r>
          </a:p>
          <a:p>
            <a:endParaRPr lang="ru-RU" sz="8000" dirty="0" smtClean="0"/>
          </a:p>
          <a:p>
            <a:pPr fontAlgn="base"/>
            <a:r>
              <a:rPr lang="ru-RU" sz="8000" dirty="0" smtClean="0"/>
              <a:t>Параллельный </a:t>
            </a:r>
            <a:r>
              <a:rPr lang="ru-RU" sz="8000" dirty="0"/>
              <a:t>перенос есть движение (то есть параллельный перенос сохраняет расстояние</a:t>
            </a:r>
            <a:r>
              <a:rPr lang="ru-RU" sz="8000" dirty="0" smtClean="0"/>
              <a:t>)</a:t>
            </a:r>
          </a:p>
          <a:p>
            <a:pPr fontAlgn="base"/>
            <a:endParaRPr lang="ru-RU" sz="8000" dirty="0"/>
          </a:p>
          <a:p>
            <a:pPr fontAlgn="base"/>
            <a:r>
              <a:rPr lang="ru-RU" sz="8000" dirty="0" smtClean="0"/>
              <a:t>При </a:t>
            </a:r>
            <a:r>
              <a:rPr lang="ru-RU" sz="8000" dirty="0"/>
              <a:t>параллельном переносе точки смещаются по параллельным (или совпадающим) прямым на одно и то же </a:t>
            </a:r>
            <a:r>
              <a:rPr lang="ru-RU" sz="8000" dirty="0" smtClean="0"/>
              <a:t>расстояние</a:t>
            </a:r>
          </a:p>
          <a:p>
            <a:pPr fontAlgn="base"/>
            <a:endParaRPr lang="ru-RU" sz="8000" dirty="0"/>
          </a:p>
          <a:p>
            <a:pPr fontAlgn="base"/>
            <a:r>
              <a:rPr lang="ru-RU" sz="8000" dirty="0" smtClean="0"/>
              <a:t>При </a:t>
            </a:r>
            <a:r>
              <a:rPr lang="ru-RU" sz="8000" dirty="0"/>
              <a:t>параллельном переносе каждая прямая переходит в параллельную ей прямую (или в себя).</a:t>
            </a:r>
          </a:p>
          <a:p>
            <a:pPr fontAlgn="base"/>
            <a:r>
              <a:rPr lang="ru-RU" sz="8000" dirty="0" smtClean="0"/>
              <a:t>Каковы </a:t>
            </a:r>
            <a:r>
              <a:rPr lang="ru-RU" sz="8000" dirty="0"/>
              <a:t>бы ни были точки A и A1, существует единственный параллельный перенос, при котором точка A переходит в точку </a:t>
            </a:r>
            <a:r>
              <a:rPr lang="ru-RU" sz="8000" dirty="0" smtClean="0"/>
              <a:t>A1</a:t>
            </a:r>
            <a:endParaRPr lang="ru-RU" sz="8000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816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и примеры параллельного переноса: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759" y="2274415"/>
            <a:ext cx="7323323" cy="416201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В алгебре параллельный перенос часто используется для построения графиков </a:t>
            </a:r>
            <a:r>
              <a:rPr lang="ru-RU" sz="2600" dirty="0" smtClean="0"/>
              <a:t>функции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/>
              <a:t>Параллельный перенос помогает спроецировать требуемые детали и части </a:t>
            </a:r>
            <a:r>
              <a:rPr lang="ru-RU" sz="2600" dirty="0" smtClean="0"/>
              <a:t>конструкции.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Наглядным </a:t>
            </a:r>
            <a:r>
              <a:rPr lang="ru-RU" sz="2600" dirty="0"/>
              <a:t>примером может быть, применяемая в строительной индустрии скользящая опалубка, этот процесс мы можем наблюдать и при перестановке мебели в квартире, да и следы от подошвы нам также напоминают о параллельном переносе в пространстве</a:t>
            </a:r>
            <a:r>
              <a:rPr lang="ru-RU" sz="2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1615" y="1303977"/>
            <a:ext cx="3743868" cy="22409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117" y="3822460"/>
            <a:ext cx="3743868" cy="23523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511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7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77" name="Объект 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http://www.treugolniki.ru/parallelnyj-perenos</a:t>
            </a:r>
            <a:r>
              <a:rPr lang="en-US" dirty="0" smtClean="0"/>
              <a:t>/</a:t>
            </a:r>
            <a:endParaRPr lang="ru-RU" dirty="0" smtClean="0"/>
          </a:p>
          <a:p>
            <a:r>
              <a:rPr lang="en-US" dirty="0"/>
              <a:t>https://ru.wikipedia.org/wiki/</a:t>
            </a:r>
            <a:r>
              <a:rPr lang="ru-RU" dirty="0" err="1" smtClean="0"/>
              <a:t>Параллельный_перенос</a:t>
            </a:r>
            <a:endParaRPr lang="ru-RU" dirty="0" smtClean="0"/>
          </a:p>
          <a:p>
            <a:r>
              <a:rPr lang="en-US" dirty="0" smtClean="0"/>
              <a:t>http://similarpersons.com/person/160666-michel-chasles</a:t>
            </a:r>
            <a:endParaRPr lang="ru-RU" dirty="0" smtClean="0"/>
          </a:p>
          <a:p>
            <a:r>
              <a:rPr lang="en-US" dirty="0" smtClean="0"/>
              <a:t>http://www.bestreferat.ru/referat-406764.html</a:t>
            </a:r>
            <a:endParaRPr lang="ru-RU" dirty="0" smtClean="0"/>
          </a:p>
          <a:p>
            <a:r>
              <a:rPr lang="en-US" dirty="0" smtClean="0"/>
              <a:t>http://cs7052.vk.me/c7005/v7005382/4f9c1/lHXcT3a6lhk.jpg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932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409</TotalTime>
  <Words>246</Words>
  <Application>Microsoft Office PowerPoint</Application>
  <PresentationFormat>Произвольный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Небеса</vt:lpstr>
      <vt:lpstr>Параллельный перенос</vt:lpstr>
      <vt:lpstr>Определения параллельного переноса</vt:lpstr>
      <vt:lpstr>Историческая справка</vt:lpstr>
      <vt:lpstr>Свойства параллельного переноса</vt:lpstr>
      <vt:lpstr>Применение и примеры параллельного переноса: 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Параллельный перенос</dc:title>
  <dc:creator>Полина Дербина</dc:creator>
  <cp:lastModifiedBy>Lena</cp:lastModifiedBy>
  <cp:revision>19</cp:revision>
  <dcterms:created xsi:type="dcterms:W3CDTF">2015-12-24T08:06:38Z</dcterms:created>
  <dcterms:modified xsi:type="dcterms:W3CDTF">2015-12-29T19:22:48Z</dcterms:modified>
</cp:coreProperties>
</file>