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860" y="4929198"/>
            <a:ext cx="6400800" cy="1752600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ru-RU" sz="1800" dirty="0" smtClean="0">
                <a:solidFill>
                  <a:schemeClr val="tx1">
                    <a:lumMod val="95000"/>
                  </a:schemeClr>
                </a:solidFill>
              </a:rPr>
              <a:t>Работу выполнили: </a:t>
            </a:r>
            <a:r>
              <a:rPr lang="ru-RU" sz="1800" dirty="0" smtClean="0">
                <a:solidFill>
                  <a:schemeClr val="tx1">
                    <a:lumMod val="95000"/>
                  </a:schemeClr>
                </a:solidFill>
              </a:rPr>
              <a:t>Пилюгин Сергей и Захаров Павел, ученики </a:t>
            </a:r>
            <a:r>
              <a:rPr lang="ru-RU" sz="1800" dirty="0" smtClean="0">
                <a:solidFill>
                  <a:schemeClr val="tx1">
                    <a:lumMod val="95000"/>
                  </a:schemeClr>
                </a:solidFill>
              </a:rPr>
              <a:t>10 А класса МБОУ </a:t>
            </a:r>
            <a:r>
              <a:rPr lang="ru-RU" sz="1800" dirty="0" smtClean="0">
                <a:solidFill>
                  <a:schemeClr val="tx1">
                    <a:lumMod val="95000"/>
                  </a:schemeClr>
                </a:solidFill>
              </a:rPr>
              <a:t>СШ № 1 </a:t>
            </a:r>
            <a:r>
              <a:rPr lang="ru-RU" sz="1800" dirty="0" smtClean="0">
                <a:solidFill>
                  <a:schemeClr val="tx1">
                    <a:lumMod val="95000"/>
                  </a:schemeClr>
                </a:solidFill>
              </a:rPr>
              <a:t>г. Архангельска, Архангельской области.</a:t>
            </a:r>
          </a:p>
          <a:p>
            <a:pPr algn="l">
              <a:spcBef>
                <a:spcPts val="0"/>
              </a:spcBef>
            </a:pPr>
            <a:r>
              <a:rPr lang="ru-RU" sz="1800" dirty="0" smtClean="0">
                <a:solidFill>
                  <a:schemeClr val="tx1">
                    <a:lumMod val="95000"/>
                  </a:schemeClr>
                </a:solidFill>
              </a:rPr>
              <a:t>Руководитель: Куприянович Марина Олеговна, </a:t>
            </a:r>
            <a:r>
              <a:rPr lang="ru-RU" sz="1800" dirty="0" smtClean="0">
                <a:solidFill>
                  <a:schemeClr val="tx1">
                    <a:lumMod val="95000"/>
                  </a:schemeClr>
                </a:solidFill>
              </a:rPr>
              <a:t>учитель </a:t>
            </a:r>
            <a:r>
              <a:rPr lang="ru-RU" sz="1800" dirty="0" smtClean="0">
                <a:solidFill>
                  <a:schemeClr val="tx1">
                    <a:lumMod val="95000"/>
                  </a:schemeClr>
                </a:solidFill>
              </a:rPr>
              <a:t>математики высшей квалификационной категории МБОУ </a:t>
            </a:r>
            <a:r>
              <a:rPr lang="ru-RU" sz="1800" dirty="0" smtClean="0">
                <a:solidFill>
                  <a:schemeClr val="tx1">
                    <a:lumMod val="95000"/>
                  </a:schemeClr>
                </a:solidFill>
              </a:rPr>
              <a:t>СШ № 1 </a:t>
            </a:r>
            <a:r>
              <a:rPr lang="ru-RU" sz="1800" dirty="0" smtClean="0">
                <a:solidFill>
                  <a:schemeClr val="tx1">
                    <a:lumMod val="95000"/>
                  </a:schemeClr>
                </a:solidFill>
              </a:rPr>
              <a:t>г. Архангельска, Архангельской области, 2015 </a:t>
            </a:r>
            <a:r>
              <a:rPr lang="ru-RU" sz="1800" dirty="0" smtClean="0">
                <a:solidFill>
                  <a:schemeClr val="tx1">
                    <a:lumMod val="95000"/>
                  </a:schemeClr>
                </a:solidFill>
              </a:rPr>
              <a:t>год.</a:t>
            </a:r>
            <a:endParaRPr lang="ru-RU" sz="18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500174"/>
            <a:ext cx="7772400" cy="1470025"/>
          </a:xfrm>
        </p:spPr>
        <p:txBody>
          <a:bodyPr/>
          <a:lstStyle/>
          <a:p>
            <a:r>
              <a:rPr lang="ru-RU" dirty="0" smtClean="0"/>
              <a:t>Перпендикуляр и наклонная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Задача №18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Из точки </a:t>
            </a:r>
            <a:r>
              <a:rPr lang="en-US" dirty="0" smtClean="0"/>
              <a:t>S </a:t>
            </a:r>
            <a:r>
              <a:rPr lang="ru-RU" dirty="0" smtClean="0"/>
              <a:t>вне плоскости </a:t>
            </a:r>
            <a:r>
              <a:rPr lang="el-GR" dirty="0" smtClean="0"/>
              <a:t>α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smtClean="0"/>
              <a:t>проведены к ней три равные наклонные </a:t>
            </a:r>
            <a:r>
              <a:rPr lang="en-US" dirty="0" smtClean="0"/>
              <a:t>SA, SB, SC </a:t>
            </a:r>
            <a:r>
              <a:rPr lang="ru-RU" dirty="0" smtClean="0"/>
              <a:t>и перпендикуляр </a:t>
            </a:r>
            <a:r>
              <a:rPr lang="en-US" dirty="0" smtClean="0"/>
              <a:t>SO. </a:t>
            </a:r>
            <a:r>
              <a:rPr lang="ru-RU" dirty="0" smtClean="0"/>
              <a:t>Докажите, что основание перпендикуляра О является центром окружности, описанной около треугольника АВС.</a:t>
            </a:r>
            <a:endParaRPr lang="ru-RU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357298"/>
            <a:ext cx="8229600" cy="4525963"/>
          </a:xfrm>
        </p:spPr>
        <p:txBody>
          <a:bodyPr/>
          <a:lstStyle/>
          <a:p>
            <a:r>
              <a:rPr lang="ru-RU" dirty="0" smtClean="0"/>
              <a:t>Дано:</a:t>
            </a:r>
          </a:p>
          <a:p>
            <a:pPr>
              <a:buNone/>
            </a:pPr>
            <a:r>
              <a:rPr lang="ru-RU" dirty="0" smtClean="0"/>
              <a:t>Плоскость </a:t>
            </a:r>
            <a:r>
              <a:rPr lang="el-GR" dirty="0" smtClean="0"/>
              <a:t>α</a:t>
            </a:r>
            <a:endParaRPr lang="ru-RU" dirty="0" smtClean="0">
              <a:latin typeface="Monotype Corsiva" pitchFamily="66" charset="0"/>
            </a:endParaRPr>
          </a:p>
          <a:p>
            <a:pPr>
              <a:buNone/>
            </a:pPr>
            <a:r>
              <a:rPr lang="en-US" dirty="0" smtClean="0"/>
              <a:t>SA</a:t>
            </a:r>
            <a:r>
              <a:rPr lang="ru-RU" dirty="0" smtClean="0"/>
              <a:t>, </a:t>
            </a:r>
            <a:r>
              <a:rPr lang="en-US" dirty="0" smtClean="0"/>
              <a:t>SB</a:t>
            </a:r>
            <a:r>
              <a:rPr lang="ru-RU" dirty="0" smtClean="0"/>
              <a:t>, </a:t>
            </a:r>
            <a:r>
              <a:rPr lang="en-US" dirty="0" smtClean="0"/>
              <a:t>SC </a:t>
            </a:r>
            <a:r>
              <a:rPr lang="en-US" dirty="0" smtClean="0"/>
              <a:t>– </a:t>
            </a:r>
            <a:r>
              <a:rPr lang="ru-RU" dirty="0" smtClean="0"/>
              <a:t>наклонные</a:t>
            </a:r>
          </a:p>
          <a:p>
            <a:pPr>
              <a:buNone/>
            </a:pPr>
            <a:r>
              <a:rPr lang="en-US" dirty="0" smtClean="0"/>
              <a:t>SA=SB=SC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SO</a:t>
            </a:r>
            <a:r>
              <a:rPr lang="ru-RU" dirty="0" smtClean="0"/>
              <a:t> </a:t>
            </a:r>
            <a:r>
              <a:rPr lang="ru-RU" sz="1100" dirty="0" smtClean="0"/>
              <a:t>┴</a:t>
            </a:r>
            <a:r>
              <a:rPr lang="ru-RU" dirty="0" smtClean="0"/>
              <a:t> </a:t>
            </a:r>
            <a:r>
              <a:rPr lang="el-GR" dirty="0" smtClean="0"/>
              <a:t>α</a:t>
            </a:r>
            <a:r>
              <a:rPr lang="en-US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S</a:t>
            </a:r>
            <a:r>
              <a:rPr lang="ru-RU" dirty="0" smtClean="0"/>
              <a:t> ∉</a:t>
            </a:r>
            <a:r>
              <a:rPr lang="en-US" dirty="0" smtClean="0"/>
              <a:t> </a:t>
            </a:r>
            <a:r>
              <a:rPr lang="el-GR" dirty="0" smtClean="0"/>
              <a:t>α</a:t>
            </a:r>
            <a:endParaRPr lang="ru-RU" dirty="0" smtClean="0"/>
          </a:p>
          <a:p>
            <a:r>
              <a:rPr lang="ru-RU" dirty="0" smtClean="0"/>
              <a:t>Докажите:</a:t>
            </a:r>
          </a:p>
          <a:p>
            <a:pPr>
              <a:buNone/>
            </a:pPr>
            <a:r>
              <a:rPr lang="en-US" dirty="0" smtClean="0"/>
              <a:t>O – </a:t>
            </a:r>
            <a:r>
              <a:rPr lang="ru-RU" dirty="0" smtClean="0"/>
              <a:t>центр окружности, описанной около ∆АВС        </a:t>
            </a:r>
            <a:endParaRPr lang="ru-RU" dirty="0"/>
          </a:p>
        </p:txBody>
      </p:sp>
      <p:pic>
        <p:nvPicPr>
          <p:cNvPr id="1026" name="Picture 2" descr="http://5terka.com/images/geom10class/geom10class-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428604"/>
            <a:ext cx="3714744" cy="31861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Доказательство:</a:t>
            </a:r>
          </a:p>
          <a:p>
            <a:pPr>
              <a:buNone/>
            </a:pPr>
            <a:r>
              <a:rPr lang="ru-RU" sz="2000" dirty="0" smtClean="0"/>
              <a:t>1. </a:t>
            </a:r>
            <a:r>
              <a:rPr lang="en-US" dirty="0" smtClean="0"/>
              <a:t>SA</a:t>
            </a:r>
            <a:r>
              <a:rPr lang="ru-RU" dirty="0" smtClean="0"/>
              <a:t>, </a:t>
            </a:r>
            <a:r>
              <a:rPr lang="en-US" dirty="0" smtClean="0"/>
              <a:t>SB</a:t>
            </a:r>
            <a:r>
              <a:rPr lang="ru-RU" dirty="0" smtClean="0"/>
              <a:t>, </a:t>
            </a:r>
            <a:r>
              <a:rPr lang="en-US" dirty="0" smtClean="0"/>
              <a:t>SC </a:t>
            </a:r>
            <a:r>
              <a:rPr lang="ru-RU" dirty="0" smtClean="0"/>
              <a:t>– наклонные, </a:t>
            </a:r>
            <a:r>
              <a:rPr lang="en-US" dirty="0" smtClean="0"/>
              <a:t>SA=SB=SC</a:t>
            </a:r>
            <a:endParaRPr lang="ru-RU" dirty="0" smtClean="0"/>
          </a:p>
          <a:p>
            <a:pPr>
              <a:buNone/>
            </a:pPr>
            <a:r>
              <a:rPr lang="ru-RU" sz="2000" dirty="0" smtClean="0"/>
              <a:t>2. </a:t>
            </a:r>
            <a:r>
              <a:rPr lang="en-US" dirty="0" smtClean="0"/>
              <a:t>OA</a:t>
            </a:r>
            <a:r>
              <a:rPr lang="ru-RU" dirty="0" smtClean="0"/>
              <a:t>, </a:t>
            </a:r>
            <a:r>
              <a:rPr lang="en-US" dirty="0" smtClean="0"/>
              <a:t>OB</a:t>
            </a:r>
            <a:r>
              <a:rPr lang="ru-RU" dirty="0" smtClean="0"/>
              <a:t>, </a:t>
            </a:r>
            <a:r>
              <a:rPr lang="en-US" dirty="0" smtClean="0"/>
              <a:t>OC</a:t>
            </a:r>
            <a:r>
              <a:rPr lang="ru-RU" dirty="0" smtClean="0"/>
              <a:t> – проекции, </a:t>
            </a:r>
            <a:r>
              <a:rPr lang="en-US" dirty="0" smtClean="0"/>
              <a:t>OA=OB=OC</a:t>
            </a:r>
            <a:endParaRPr lang="ru-RU" dirty="0" smtClean="0"/>
          </a:p>
          <a:p>
            <a:pPr marL="514350" indent="-514350">
              <a:buNone/>
            </a:pPr>
            <a:r>
              <a:rPr lang="ru-RU" sz="2000" dirty="0" smtClean="0"/>
              <a:t>3. </a:t>
            </a:r>
            <a:r>
              <a:rPr lang="el-GR" dirty="0" smtClean="0"/>
              <a:t>∆</a:t>
            </a:r>
            <a:r>
              <a:rPr lang="ru-RU" dirty="0" smtClean="0"/>
              <a:t>АВС</a:t>
            </a:r>
            <a:r>
              <a:rPr lang="en-US" dirty="0" smtClean="0"/>
              <a:t> </a:t>
            </a:r>
            <a:r>
              <a:rPr lang="ru-RU" dirty="0" smtClean="0"/>
              <a:t>-</a:t>
            </a:r>
            <a:r>
              <a:rPr lang="en-US" dirty="0" smtClean="0"/>
              <a:t> </a:t>
            </a:r>
            <a:r>
              <a:rPr lang="ru-RU" dirty="0" smtClean="0"/>
              <a:t>равносторонний </a:t>
            </a:r>
            <a:endParaRPr lang="ru-RU" dirty="0" smtClean="0"/>
          </a:p>
          <a:p>
            <a:pPr marL="514350" indent="-514350">
              <a:buNone/>
            </a:pPr>
            <a:r>
              <a:rPr lang="ru-RU" sz="2000" dirty="0" smtClean="0"/>
              <a:t>4. </a:t>
            </a:r>
            <a:r>
              <a:rPr lang="ru-RU" dirty="0" smtClean="0"/>
              <a:t>О- </a:t>
            </a:r>
            <a:r>
              <a:rPr lang="ru-RU" dirty="0" smtClean="0"/>
              <a:t>точка пересечения медиан, биссектрис и оснований, а центр описанной окружности - это точка пересечения медиан </a:t>
            </a:r>
            <a:endParaRPr lang="ru-RU" dirty="0" smtClean="0"/>
          </a:p>
          <a:p>
            <a:pPr marL="514350" indent="-514350">
              <a:buNone/>
            </a:pPr>
            <a:r>
              <a:rPr lang="ru-RU" sz="2000" dirty="0" smtClean="0"/>
              <a:t>5. </a:t>
            </a:r>
            <a:r>
              <a:rPr lang="ru-RU" dirty="0" smtClean="0"/>
              <a:t>О</a:t>
            </a:r>
            <a:r>
              <a:rPr lang="en-US" dirty="0" smtClean="0"/>
              <a:t> </a:t>
            </a:r>
            <a:r>
              <a:rPr lang="ru-RU" dirty="0" smtClean="0"/>
              <a:t>-</a:t>
            </a:r>
            <a:r>
              <a:rPr lang="en-US" dirty="0" smtClean="0"/>
              <a:t> </a:t>
            </a:r>
            <a:r>
              <a:rPr lang="ru-RU" dirty="0" smtClean="0"/>
              <a:t>центр окружности описанной около треугольника </a:t>
            </a:r>
            <a:r>
              <a:rPr lang="ru-RU" dirty="0" smtClean="0"/>
              <a:t>АВС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Библиография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None/>
            </a:pPr>
            <a:r>
              <a:rPr lang="ru-RU" dirty="0" smtClean="0"/>
              <a:t>1.        Геометрия</a:t>
            </a:r>
            <a:r>
              <a:rPr lang="ru-RU" dirty="0" smtClean="0"/>
              <a:t>. 10-11 классы : учеб. Для </a:t>
            </a:r>
            <a:r>
              <a:rPr lang="ru-RU" dirty="0" err="1" smtClean="0"/>
              <a:t>общеобразоват</a:t>
            </a:r>
            <a:r>
              <a:rPr lang="ru-RU" dirty="0" smtClean="0"/>
              <a:t>.  </a:t>
            </a:r>
            <a:r>
              <a:rPr lang="ru-RU" dirty="0" smtClean="0"/>
              <a:t>учреждений </a:t>
            </a:r>
            <a:r>
              <a:rPr lang="ru-RU" dirty="0" smtClean="0"/>
              <a:t>: базовый </a:t>
            </a:r>
            <a:r>
              <a:rPr lang="ru-RU" dirty="0" smtClean="0"/>
              <a:t>и </a:t>
            </a:r>
            <a:r>
              <a:rPr lang="ru-RU" dirty="0" err="1" smtClean="0"/>
              <a:t>профил</a:t>
            </a:r>
            <a:r>
              <a:rPr lang="ru-RU" dirty="0" smtClean="0"/>
              <a:t>. уровни / А. В. Погорелов. – 10-е изд. – М.: Просвещение, 2010. – 175 с. : ил. 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2. </a:t>
            </a:r>
            <a:r>
              <a:rPr lang="en-GB" sz="3200" dirty="0" smtClean="0"/>
              <a:t>https</a:t>
            </a:r>
            <a:r>
              <a:rPr lang="en-GB" sz="3200" dirty="0" smtClean="0"/>
              <a:t>://yandex.ru/images/search?text=%D1%80%D0%B8%D1%81%D1%83%D0%BD%D0%BA%D0%B8%20%D0%BA%20%D0%B7%D0%B0%D0%B4%D0%B0%D1%87%D0%B0%D0%BC%20%D0%BF%D0%BE%20%D0%B3%D0%B5%D0%BE%D0%BC%D0%B5%D1%82%D1%80%D0%B8%D0%B8%2010%20%D0%BA%D0%BB%D0%B0%D1%81%D1%81%20%D0%BF%D0%BE%20%D1%82%D0%B5%D0%BC%D0%B5%20%D0%BF%D0%B5%D1%80%D0%BF%D0%B5%D0%BD%D0%B4%D0%B8%D0%BA%D1%83%D0%BB%D1%8F%D1%80%20%D0%B8%20%D0%BD%D0%B0%D0%BA%D0%BB%D0%BE%D0%BD%D0%BD%D0%B0%D1%8F</a:t>
            </a:r>
            <a:endParaRPr lang="ru-RU" sz="3200" dirty="0" smtClean="0"/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213</TotalTime>
  <Words>233</Words>
  <Application>Microsoft Office PowerPoint</Application>
  <PresentationFormat>Экран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Справедливость</vt:lpstr>
      <vt:lpstr>Перпендикуляр и наклонная</vt:lpstr>
      <vt:lpstr>Задача №18</vt:lpstr>
      <vt:lpstr>Слайд 3</vt:lpstr>
      <vt:lpstr>Слайд 4</vt:lpstr>
      <vt:lpstr>Библиография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Перпендикулярность прямых и плоскостей</dc:title>
  <dc:creator>Lena</dc:creator>
  <cp:lastModifiedBy>Lena</cp:lastModifiedBy>
  <cp:revision>15</cp:revision>
  <dcterms:modified xsi:type="dcterms:W3CDTF">2015-12-30T17:07:36Z</dcterms:modified>
</cp:coreProperties>
</file>