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80BEDCF-1561-4874-A67A-F0B6802CDA9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11B-1E29-4074-8DAD-87A3C294438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16581346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EDCF-1561-4874-A67A-F0B6802CDA9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11B-1E29-4074-8DAD-87A3C2944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3607778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EDCF-1561-4874-A67A-F0B6802CDA9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11B-1E29-4074-8DAD-87A3C294438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9142694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EDCF-1561-4874-A67A-F0B6802CDA9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11B-1E29-4074-8DAD-87A3C2944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096315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EDCF-1561-4874-A67A-F0B6802CDA9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11B-1E29-4074-8DAD-87A3C294438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604918649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EDCF-1561-4874-A67A-F0B6802CDA9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11B-1E29-4074-8DAD-87A3C2944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049102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EDCF-1561-4874-A67A-F0B6802CDA9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11B-1E29-4074-8DAD-87A3C2944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6937089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EDCF-1561-4874-A67A-F0B6802CDA9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11B-1E29-4074-8DAD-87A3C2944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360981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EDCF-1561-4874-A67A-F0B6802CDA9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11B-1E29-4074-8DAD-87A3C2944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6055014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EDCF-1561-4874-A67A-F0B6802CDA9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11B-1E29-4074-8DAD-87A3C2944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6397369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EDCF-1561-4874-A67A-F0B6802CDA9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AF11B-1E29-4074-8DAD-87A3C294438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473492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80BEDCF-1561-4874-A67A-F0B6802CDA90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9DAF11B-1E29-4074-8DAD-87A3C294438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1374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/>
  </p:transition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236" y="4690752"/>
            <a:ext cx="8075364" cy="380011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Перпендикуляр и наклонная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4390" y="5237018"/>
            <a:ext cx="73627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1">
                    <a:lumMod val="95000"/>
                  </a:schemeClr>
                </a:solidFill>
              </a:rPr>
              <a:t>Работу выполнили: </a:t>
            </a:r>
            <a:r>
              <a:rPr lang="ru-RU" b="1" dirty="0" err="1" smtClean="0">
                <a:solidFill>
                  <a:schemeClr val="tx1">
                    <a:lumMod val="95000"/>
                  </a:schemeClr>
                </a:solidFill>
              </a:rPr>
              <a:t>Копаева</a:t>
            </a:r>
            <a:r>
              <a:rPr lang="ru-RU" b="1" dirty="0" smtClean="0">
                <a:solidFill>
                  <a:schemeClr val="tx1">
                    <a:lumMod val="95000"/>
                  </a:schemeClr>
                </a:solidFill>
              </a:rPr>
              <a:t> Марина и </a:t>
            </a:r>
            <a:r>
              <a:rPr lang="ru-RU" b="1" dirty="0" smtClean="0">
                <a:solidFill>
                  <a:schemeClr val="tx1">
                    <a:lumMod val="95000"/>
                  </a:schemeClr>
                </a:solidFill>
              </a:rPr>
              <a:t>Трескина </a:t>
            </a:r>
            <a:r>
              <a:rPr lang="ru-RU" b="1" dirty="0" smtClean="0">
                <a:solidFill>
                  <a:schemeClr val="tx1">
                    <a:lumMod val="95000"/>
                  </a:schemeClr>
                </a:solidFill>
              </a:rPr>
              <a:t>Елена </a:t>
            </a:r>
            <a:r>
              <a:rPr lang="ru-RU" b="1" dirty="0" smtClean="0">
                <a:solidFill>
                  <a:schemeClr val="tx1">
                    <a:lumMod val="95000"/>
                  </a:schemeClr>
                </a:solidFill>
              </a:rPr>
              <a:t>ученицы 10 А класса МБОУ </a:t>
            </a:r>
            <a:r>
              <a:rPr lang="ru-RU" b="1" dirty="0" smtClean="0">
                <a:solidFill>
                  <a:schemeClr val="tx1">
                    <a:lumMod val="95000"/>
                  </a:schemeClr>
                </a:solidFill>
              </a:rPr>
              <a:t>СШ № 1 </a:t>
            </a:r>
            <a:r>
              <a:rPr lang="ru-RU" b="1" dirty="0" smtClean="0">
                <a:solidFill>
                  <a:schemeClr val="tx1">
                    <a:lumMod val="95000"/>
                  </a:schemeClr>
                </a:solidFill>
              </a:rPr>
              <a:t>г. Архангельска, Архангельской области.</a:t>
            </a:r>
          </a:p>
          <a:p>
            <a:r>
              <a:rPr lang="ru-RU" b="1" dirty="0" smtClean="0">
                <a:solidFill>
                  <a:schemeClr val="tx1">
                    <a:lumMod val="95000"/>
                  </a:schemeClr>
                </a:solidFill>
              </a:rPr>
              <a:t>Руководитель: Куприянович Марина Олеговна, учитель математики высшей квалификационной категории МБОУ СШ </a:t>
            </a:r>
            <a:r>
              <a:rPr lang="ru-RU" b="1" smtClean="0">
                <a:solidFill>
                  <a:schemeClr val="tx1">
                    <a:lumMod val="95000"/>
                  </a:schemeClr>
                </a:solidFill>
              </a:rPr>
              <a:t>№ 1 г</a:t>
            </a:r>
            <a:r>
              <a:rPr lang="ru-RU" b="1" dirty="0" smtClean="0">
                <a:solidFill>
                  <a:schemeClr val="tx1">
                    <a:lumMod val="95000"/>
                  </a:schemeClr>
                </a:solidFill>
              </a:rPr>
              <a:t>. Архангельска, Архангельской области, 2015 год.</a:t>
            </a:r>
            <a:endParaRPr lang="ru-RU" b="1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1974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dirty="0"/>
              <a:t>задача № 24.2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Из точки к плоскости проведены две наклонные. Найдите длины наклонных, </a:t>
            </a:r>
            <a:r>
              <a:rPr lang="ru-RU" sz="4800" dirty="0" smtClean="0"/>
              <a:t>если </a:t>
            </a:r>
            <a:r>
              <a:rPr lang="ru-RU" sz="4800" dirty="0" smtClean="0"/>
              <a:t>наклонные относятся как 1:2, а проекции наклонных равны 1см и 7 см.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xmlns="" val="2806043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9144" y="178131"/>
            <a:ext cx="4135057" cy="6211094"/>
          </a:xfr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u="sng" dirty="0" smtClean="0"/>
              <a:t>ДАНО:</a:t>
            </a:r>
          </a:p>
          <a:p>
            <a:r>
              <a:rPr lang="el-GR" sz="2800" dirty="0" smtClean="0"/>
              <a:t>α</a:t>
            </a:r>
            <a:r>
              <a:rPr lang="ru-RU" sz="2800" dirty="0" smtClean="0"/>
              <a:t> – плоскость</a:t>
            </a:r>
          </a:p>
          <a:p>
            <a:r>
              <a:rPr lang="ru-RU" sz="2800" dirty="0" smtClean="0"/>
              <a:t>АС, ВС – наклонные, АС∩ВС = С</a:t>
            </a:r>
          </a:p>
          <a:p>
            <a:r>
              <a:rPr lang="ru-RU" sz="2800" dirty="0" smtClean="0"/>
              <a:t>АС:ВС=1:2</a:t>
            </a:r>
          </a:p>
          <a:p>
            <a:r>
              <a:rPr lang="ru-RU" sz="2800" dirty="0" smtClean="0"/>
              <a:t>АО, ВО – проекции </a:t>
            </a:r>
            <a:r>
              <a:rPr lang="ru-RU" sz="2800" dirty="0" smtClean="0"/>
              <a:t>наклонных</a:t>
            </a:r>
          </a:p>
          <a:p>
            <a:r>
              <a:rPr lang="ru-RU" sz="2800" dirty="0" smtClean="0"/>
              <a:t> </a:t>
            </a:r>
            <a:r>
              <a:rPr lang="ru-RU" sz="2800" dirty="0" smtClean="0"/>
              <a:t>АС∩ВС = О</a:t>
            </a:r>
          </a:p>
          <a:p>
            <a:r>
              <a:rPr lang="ru-RU" sz="2800" dirty="0" smtClean="0"/>
              <a:t>АО = 1, ВО = 7</a:t>
            </a:r>
          </a:p>
          <a:p>
            <a:r>
              <a:rPr lang="ru-RU" sz="2800" u="sng" dirty="0" smtClean="0"/>
              <a:t>НАЙТИ:</a:t>
            </a:r>
          </a:p>
          <a:p>
            <a:r>
              <a:rPr lang="ru-RU" sz="2800" dirty="0" smtClean="0"/>
              <a:t>АС -  ?</a:t>
            </a:r>
          </a:p>
          <a:p>
            <a:r>
              <a:rPr lang="ru-RU" sz="2800" dirty="0" smtClean="0"/>
              <a:t>ВС - ?</a:t>
            </a:r>
            <a:endParaRPr lang="ru-RU" sz="2800" u="sng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8161" y="658367"/>
            <a:ext cx="5708364" cy="4143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834492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30611" y="315783"/>
            <a:ext cx="6561389" cy="476291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30611" y="232656"/>
            <a:ext cx="6561389" cy="476291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66061" y="4559618"/>
            <a:ext cx="28010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736" lvl="1" indent="0">
              <a:buNone/>
            </a:pPr>
            <a:r>
              <a:rPr lang="ru-RU" sz="1600" dirty="0" smtClean="0"/>
              <a:t>4) АС = 4см</a:t>
            </a:r>
          </a:p>
          <a:p>
            <a:pPr marL="173736" lvl="1" indent="0">
              <a:buNone/>
            </a:pPr>
            <a:r>
              <a:rPr lang="ru-RU" sz="1600" dirty="0" smtClean="0"/>
              <a:t>ВС = 2*АС = 2*4=8см</a:t>
            </a:r>
          </a:p>
          <a:p>
            <a:pPr marL="173736" lvl="1" indent="0">
              <a:buNone/>
            </a:pPr>
            <a:endParaRPr lang="ru-RU" sz="1600" dirty="0"/>
          </a:p>
          <a:p>
            <a:pPr marL="173736" lvl="1" indent="0">
              <a:buNone/>
            </a:pPr>
            <a:r>
              <a:rPr lang="ru-RU" sz="1600" dirty="0" smtClean="0"/>
              <a:t>Ответ: АС=4см, ВС=8см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398" y="201881"/>
            <a:ext cx="4186412" cy="6353298"/>
          </a:xfrm>
        </p:spPr>
        <p:txBody>
          <a:bodyPr>
            <a:normAutofit fontScale="47500" lnSpcReduction="20000"/>
          </a:bodyPr>
          <a:lstStyle/>
          <a:p>
            <a:r>
              <a:rPr lang="ru-RU" sz="3800" u="sng" dirty="0" smtClean="0"/>
              <a:t>РЕШЕНИЕ:</a:t>
            </a:r>
          </a:p>
          <a:p>
            <a:pPr marL="128016" lvl="1" indent="0">
              <a:buNone/>
            </a:pPr>
            <a:endParaRPr lang="ru-RU" u="sng" dirty="0"/>
          </a:p>
          <a:p>
            <a:pPr marL="128016" lvl="1" indent="0">
              <a:buNone/>
            </a:pPr>
            <a:r>
              <a:rPr lang="ru-RU" sz="3800" dirty="0" smtClean="0"/>
              <a:t>1)  Пусть АС = х, </a:t>
            </a:r>
          </a:p>
          <a:p>
            <a:pPr marL="173736" lvl="1" indent="0">
              <a:buNone/>
            </a:pPr>
            <a:r>
              <a:rPr lang="ru-RU" sz="3800" dirty="0" smtClean="0"/>
              <a:t>        АС:ВС = 1:2, то</a:t>
            </a:r>
          </a:p>
          <a:p>
            <a:pPr marL="173736" lvl="1" indent="0">
              <a:buNone/>
            </a:pPr>
            <a:r>
              <a:rPr lang="ru-RU" sz="3800" dirty="0"/>
              <a:t> </a:t>
            </a:r>
            <a:r>
              <a:rPr lang="ru-RU" sz="3800" dirty="0" smtClean="0"/>
              <a:t>      ВС = 2х</a:t>
            </a:r>
          </a:p>
          <a:p>
            <a:pPr marL="173736" lvl="1" indent="0">
              <a:buNone/>
            </a:pPr>
            <a:endParaRPr lang="ru-RU" sz="3800" dirty="0" smtClean="0"/>
          </a:p>
          <a:p>
            <a:pPr marL="173736" lvl="1" indent="0">
              <a:buNone/>
            </a:pPr>
            <a:r>
              <a:rPr lang="ru-RU" sz="3800" dirty="0" smtClean="0"/>
              <a:t>2) Доп. построение: СО – перпендикуляр к </a:t>
            </a:r>
          </a:p>
          <a:p>
            <a:pPr marL="173736" lvl="1" indent="0">
              <a:buNone/>
            </a:pPr>
            <a:endParaRPr lang="ru-RU" sz="3800" dirty="0"/>
          </a:p>
          <a:p>
            <a:pPr marL="173736" lvl="1" indent="0">
              <a:buNone/>
            </a:pPr>
            <a:r>
              <a:rPr lang="ru-RU" sz="3800" dirty="0" smtClean="0"/>
              <a:t>3) Рассмотрим </a:t>
            </a:r>
            <a:r>
              <a:rPr lang="ru-RU" sz="2300" dirty="0" smtClean="0"/>
              <a:t>∆</a:t>
            </a:r>
            <a:r>
              <a:rPr lang="ru-RU" sz="3800" dirty="0" smtClean="0"/>
              <a:t>АОС и </a:t>
            </a:r>
            <a:r>
              <a:rPr lang="ru-RU" sz="2300" dirty="0" smtClean="0"/>
              <a:t>∆</a:t>
            </a:r>
            <a:r>
              <a:rPr lang="ru-RU" sz="3800" dirty="0" smtClean="0"/>
              <a:t>ВОС - прямоугольные</a:t>
            </a:r>
          </a:p>
          <a:p>
            <a:pPr marL="173736" lvl="1" indent="0">
              <a:buNone/>
            </a:pPr>
            <a:r>
              <a:rPr lang="ru-RU" sz="3800" dirty="0" smtClean="0"/>
              <a:t>СО</a:t>
            </a:r>
            <a:r>
              <a:rPr lang="ru-RU" sz="3800" baseline="30000" dirty="0" smtClean="0"/>
              <a:t>2</a:t>
            </a:r>
            <a:r>
              <a:rPr lang="ru-RU" sz="3800" dirty="0" smtClean="0"/>
              <a:t> = СА</a:t>
            </a:r>
            <a:r>
              <a:rPr lang="ru-RU" sz="3800" baseline="30000" dirty="0" smtClean="0"/>
              <a:t>2</a:t>
            </a:r>
            <a:r>
              <a:rPr lang="ru-RU" sz="3800" dirty="0" smtClean="0"/>
              <a:t> - АО</a:t>
            </a:r>
            <a:r>
              <a:rPr lang="ru-RU" sz="3800" baseline="30000" dirty="0" smtClean="0"/>
              <a:t>2</a:t>
            </a:r>
            <a:r>
              <a:rPr lang="ru-RU" sz="3800" dirty="0" smtClean="0"/>
              <a:t>,</a:t>
            </a:r>
            <a:endParaRPr lang="ru-RU" sz="3800" baseline="30000" dirty="0" smtClean="0"/>
          </a:p>
          <a:p>
            <a:pPr marL="173736" lvl="1" indent="0">
              <a:buNone/>
            </a:pPr>
            <a:r>
              <a:rPr lang="ru-RU" sz="3800" dirty="0" smtClean="0"/>
              <a:t>СО</a:t>
            </a:r>
            <a:r>
              <a:rPr lang="ru-RU" sz="3800" baseline="30000" dirty="0" smtClean="0"/>
              <a:t>2</a:t>
            </a:r>
            <a:r>
              <a:rPr lang="ru-RU" sz="3800" dirty="0" smtClean="0"/>
              <a:t> </a:t>
            </a:r>
            <a:r>
              <a:rPr lang="ru-RU" sz="3800" dirty="0"/>
              <a:t>= СВ</a:t>
            </a:r>
            <a:r>
              <a:rPr lang="ru-RU" sz="3800" baseline="30000" dirty="0"/>
              <a:t>2</a:t>
            </a:r>
            <a:r>
              <a:rPr lang="ru-RU" sz="3800" dirty="0"/>
              <a:t> - </a:t>
            </a:r>
            <a:r>
              <a:rPr lang="ru-RU" sz="3800" dirty="0" smtClean="0"/>
              <a:t>ВО</a:t>
            </a:r>
            <a:r>
              <a:rPr lang="ru-RU" sz="3800" baseline="30000" dirty="0" smtClean="0"/>
              <a:t>2</a:t>
            </a:r>
          </a:p>
          <a:p>
            <a:pPr marL="173736" lvl="1" indent="0">
              <a:buNone/>
            </a:pPr>
            <a:endParaRPr lang="ru-RU" sz="3800" baseline="30000" dirty="0"/>
          </a:p>
          <a:p>
            <a:pPr marL="173736" lvl="1" indent="0">
              <a:buNone/>
            </a:pPr>
            <a:r>
              <a:rPr lang="ru-RU" sz="3800" dirty="0"/>
              <a:t>СА</a:t>
            </a:r>
            <a:r>
              <a:rPr lang="ru-RU" sz="3800" baseline="30000" dirty="0"/>
              <a:t>2</a:t>
            </a:r>
            <a:r>
              <a:rPr lang="ru-RU" sz="3800" dirty="0"/>
              <a:t> - </a:t>
            </a:r>
            <a:r>
              <a:rPr lang="ru-RU" sz="3800" dirty="0" smtClean="0"/>
              <a:t>АО</a:t>
            </a:r>
            <a:r>
              <a:rPr lang="ru-RU" sz="3800" baseline="30000" dirty="0" smtClean="0"/>
              <a:t>2 </a:t>
            </a:r>
            <a:r>
              <a:rPr lang="ru-RU" sz="3800" dirty="0" smtClean="0"/>
              <a:t>= </a:t>
            </a:r>
            <a:r>
              <a:rPr lang="ru-RU" sz="3800" dirty="0"/>
              <a:t>СВ</a:t>
            </a:r>
            <a:r>
              <a:rPr lang="ru-RU" sz="3800" baseline="30000" dirty="0"/>
              <a:t>2</a:t>
            </a:r>
            <a:r>
              <a:rPr lang="ru-RU" sz="3800" dirty="0"/>
              <a:t> - </a:t>
            </a:r>
            <a:r>
              <a:rPr lang="ru-RU" sz="3800" dirty="0" smtClean="0"/>
              <a:t>ВО</a:t>
            </a:r>
            <a:r>
              <a:rPr lang="ru-RU" sz="3800" baseline="30000" dirty="0" smtClean="0"/>
              <a:t>2</a:t>
            </a:r>
            <a:endParaRPr lang="ru-RU" sz="3800" dirty="0"/>
          </a:p>
          <a:p>
            <a:pPr marL="173736" lvl="1" indent="0">
              <a:buNone/>
            </a:pPr>
            <a:endParaRPr lang="ru-RU" sz="3800" baseline="30000" dirty="0" smtClean="0"/>
          </a:p>
          <a:p>
            <a:pPr marL="173736" lvl="1" indent="0">
              <a:buNone/>
            </a:pPr>
            <a:r>
              <a:rPr lang="ru-RU" sz="3800" dirty="0" smtClean="0"/>
              <a:t>х</a:t>
            </a:r>
            <a:r>
              <a:rPr lang="ru-RU" sz="3800" baseline="30000" dirty="0" smtClean="0"/>
              <a:t>2</a:t>
            </a:r>
            <a:r>
              <a:rPr lang="ru-RU" sz="3800" dirty="0" smtClean="0"/>
              <a:t> - 1</a:t>
            </a:r>
            <a:r>
              <a:rPr lang="ru-RU" sz="3800" baseline="30000" dirty="0" smtClean="0"/>
              <a:t>2</a:t>
            </a:r>
            <a:r>
              <a:rPr lang="ru-RU" sz="3800" dirty="0" smtClean="0"/>
              <a:t> = (2х)</a:t>
            </a:r>
            <a:r>
              <a:rPr lang="ru-RU" sz="3800" baseline="30000" dirty="0" smtClean="0"/>
              <a:t>2 </a:t>
            </a:r>
            <a:r>
              <a:rPr lang="ru-RU" sz="3800" dirty="0" smtClean="0"/>
              <a:t> - 7</a:t>
            </a:r>
            <a:r>
              <a:rPr lang="ru-RU" sz="3800" baseline="30000" dirty="0" smtClean="0"/>
              <a:t>2</a:t>
            </a:r>
          </a:p>
          <a:p>
            <a:pPr marL="173736" lvl="1" indent="0">
              <a:buNone/>
            </a:pPr>
            <a:r>
              <a:rPr lang="ru-RU" sz="3800" dirty="0"/>
              <a:t>х</a:t>
            </a:r>
            <a:r>
              <a:rPr lang="ru-RU" sz="3800" baseline="30000" dirty="0"/>
              <a:t>2</a:t>
            </a:r>
            <a:r>
              <a:rPr lang="ru-RU" sz="3800" dirty="0"/>
              <a:t> -</a:t>
            </a:r>
            <a:r>
              <a:rPr lang="ru-RU" sz="3800" dirty="0" smtClean="0"/>
              <a:t> 4х</a:t>
            </a:r>
            <a:r>
              <a:rPr lang="ru-RU" sz="3800" baseline="30000" dirty="0" smtClean="0"/>
              <a:t>2</a:t>
            </a:r>
            <a:r>
              <a:rPr lang="ru-RU" sz="3800" dirty="0"/>
              <a:t> </a:t>
            </a:r>
            <a:r>
              <a:rPr lang="ru-RU" sz="3800" dirty="0" smtClean="0"/>
              <a:t>= - 7</a:t>
            </a:r>
            <a:r>
              <a:rPr lang="ru-RU" sz="3800" baseline="30000" dirty="0" smtClean="0"/>
              <a:t>2 </a:t>
            </a:r>
            <a:r>
              <a:rPr lang="ru-RU" sz="3800" dirty="0" smtClean="0"/>
              <a:t>+ 1</a:t>
            </a:r>
            <a:r>
              <a:rPr lang="ru-RU" sz="3800" baseline="30000" dirty="0" smtClean="0"/>
              <a:t>2</a:t>
            </a:r>
            <a:endParaRPr lang="ru-RU" sz="3800" baseline="30000" dirty="0"/>
          </a:p>
          <a:p>
            <a:pPr marL="173736" lvl="1" indent="0">
              <a:buNone/>
            </a:pPr>
            <a:r>
              <a:rPr lang="ru-RU" sz="3800" dirty="0" smtClean="0"/>
              <a:t>-3х</a:t>
            </a:r>
            <a:r>
              <a:rPr lang="ru-RU" sz="3800" baseline="30000" dirty="0" smtClean="0"/>
              <a:t>2</a:t>
            </a:r>
            <a:r>
              <a:rPr lang="ru-RU" sz="3800" dirty="0" smtClean="0"/>
              <a:t> = - 49 + 1</a:t>
            </a:r>
            <a:endParaRPr lang="ru-RU" sz="3800" dirty="0"/>
          </a:p>
          <a:p>
            <a:pPr marL="173736" lvl="1" indent="0">
              <a:buNone/>
            </a:pPr>
            <a:r>
              <a:rPr lang="ru-RU" sz="3800" dirty="0" smtClean="0"/>
              <a:t>-3х</a:t>
            </a:r>
            <a:r>
              <a:rPr lang="ru-RU" sz="3800" baseline="30000" dirty="0" smtClean="0"/>
              <a:t>2</a:t>
            </a:r>
            <a:r>
              <a:rPr lang="ru-RU" sz="3800" dirty="0" smtClean="0"/>
              <a:t> </a:t>
            </a:r>
            <a:r>
              <a:rPr lang="ru-RU" sz="3800" dirty="0"/>
              <a:t>= - </a:t>
            </a:r>
            <a:r>
              <a:rPr lang="ru-RU" sz="3800" dirty="0" smtClean="0"/>
              <a:t>48</a:t>
            </a:r>
            <a:endParaRPr lang="ru-RU" sz="3800" dirty="0" smtClean="0"/>
          </a:p>
          <a:p>
            <a:pPr marL="173736" lvl="1" indent="0">
              <a:buNone/>
            </a:pPr>
            <a:r>
              <a:rPr lang="ru-RU" sz="3800" dirty="0" smtClean="0"/>
              <a:t>3х</a:t>
            </a:r>
            <a:r>
              <a:rPr lang="ru-RU" sz="3800" baseline="30000" dirty="0" smtClean="0"/>
              <a:t>2</a:t>
            </a:r>
            <a:r>
              <a:rPr lang="ru-RU" sz="3800" dirty="0" smtClean="0"/>
              <a:t> </a:t>
            </a:r>
            <a:r>
              <a:rPr lang="ru-RU" sz="3800" dirty="0"/>
              <a:t>= </a:t>
            </a:r>
            <a:r>
              <a:rPr lang="ru-RU" sz="3800" dirty="0" smtClean="0"/>
              <a:t> 48</a:t>
            </a:r>
          </a:p>
          <a:p>
            <a:pPr marL="173736" lvl="1" indent="0">
              <a:buNone/>
            </a:pPr>
            <a:r>
              <a:rPr lang="ru-RU" sz="3800" dirty="0" smtClean="0"/>
              <a:t>х</a:t>
            </a:r>
            <a:r>
              <a:rPr lang="ru-RU" sz="3800" baseline="30000" dirty="0" smtClean="0"/>
              <a:t>2</a:t>
            </a:r>
            <a:r>
              <a:rPr lang="ru-RU" sz="3800" dirty="0" smtClean="0"/>
              <a:t> </a:t>
            </a:r>
            <a:r>
              <a:rPr lang="ru-RU" sz="3800" dirty="0"/>
              <a:t>=  </a:t>
            </a:r>
            <a:r>
              <a:rPr lang="ru-RU" sz="3800" dirty="0" smtClean="0"/>
              <a:t>48:3                                   </a:t>
            </a:r>
          </a:p>
          <a:p>
            <a:pPr marL="173736" lvl="1" indent="0">
              <a:buNone/>
            </a:pPr>
            <a:r>
              <a:rPr lang="ru-RU" sz="3800" dirty="0" smtClean="0"/>
              <a:t>х</a:t>
            </a:r>
            <a:r>
              <a:rPr lang="ru-RU" sz="3800" baseline="30000" dirty="0" smtClean="0"/>
              <a:t>2</a:t>
            </a:r>
            <a:r>
              <a:rPr lang="ru-RU" sz="3800" dirty="0" smtClean="0"/>
              <a:t> </a:t>
            </a:r>
            <a:r>
              <a:rPr lang="ru-RU" sz="3800" dirty="0"/>
              <a:t>=  </a:t>
            </a:r>
            <a:r>
              <a:rPr lang="ru-RU" sz="3800" dirty="0" smtClean="0"/>
              <a:t>16</a:t>
            </a:r>
          </a:p>
          <a:p>
            <a:pPr marL="173736" lvl="1" indent="0">
              <a:buNone/>
            </a:pPr>
            <a:r>
              <a:rPr lang="ru-RU" sz="3800" dirty="0" smtClean="0"/>
              <a:t>х </a:t>
            </a:r>
            <a:r>
              <a:rPr lang="ru-RU" sz="3800" dirty="0"/>
              <a:t>=  </a:t>
            </a:r>
            <a:r>
              <a:rPr lang="ru-RU" sz="3800" dirty="0" smtClean="0"/>
              <a:t>4</a:t>
            </a:r>
            <a:endParaRPr lang="ru-RU" sz="2300" dirty="0"/>
          </a:p>
          <a:p>
            <a:pPr marL="173736" lvl="1" indent="0">
              <a:buNone/>
            </a:pPr>
            <a:endParaRPr lang="ru-RU" dirty="0" smtClean="0"/>
          </a:p>
          <a:p>
            <a:pPr marL="173736" lvl="1" indent="0">
              <a:buNone/>
            </a:pPr>
            <a:endParaRPr lang="ru-RU" dirty="0"/>
          </a:p>
          <a:p>
            <a:pPr marL="173736" lvl="1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42072326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94042" y="5101826"/>
            <a:ext cx="7712725" cy="1756174"/>
          </a:xfrm>
        </p:spPr>
        <p:txBody>
          <a:bodyPr>
            <a:normAutofit fontScale="70000" lnSpcReduction="20000"/>
          </a:bodyPr>
          <a:lstStyle/>
          <a:p>
            <a:pPr marL="342900" indent="-342900"/>
            <a:r>
              <a:rPr lang="ru-RU" dirty="0" smtClean="0"/>
              <a:t>1. Геометрия</a:t>
            </a:r>
            <a:r>
              <a:rPr lang="ru-RU" dirty="0" smtClean="0"/>
              <a:t>. 10-11 классы : учеб.  для </a:t>
            </a:r>
            <a:r>
              <a:rPr lang="ru-RU" dirty="0" err="1" smtClean="0"/>
              <a:t>общеобразоват</a:t>
            </a:r>
            <a:r>
              <a:rPr lang="ru-RU" dirty="0" smtClean="0"/>
              <a:t>. </a:t>
            </a:r>
            <a:r>
              <a:rPr lang="ru-RU" dirty="0" smtClean="0"/>
              <a:t>учреждений </a:t>
            </a:r>
            <a:r>
              <a:rPr lang="ru-RU" dirty="0" smtClean="0"/>
              <a:t>: базовый и </a:t>
            </a:r>
            <a:r>
              <a:rPr lang="ru-RU" dirty="0" err="1" smtClean="0"/>
              <a:t>профил</a:t>
            </a:r>
            <a:r>
              <a:rPr lang="ru-RU" dirty="0" smtClean="0"/>
              <a:t>. уровни </a:t>
            </a:r>
            <a:r>
              <a:rPr lang="ru-RU" dirty="0" smtClean="0"/>
              <a:t>/ А.В. Погорелов. – 10-е изд. – м. : просвещение, 2010. – 175 с. :ил. </a:t>
            </a:r>
            <a:endParaRPr lang="ru-RU" dirty="0" smtClean="0"/>
          </a:p>
          <a:p>
            <a:pPr marL="342900" indent="-342900"/>
            <a:r>
              <a:rPr lang="ru-RU" dirty="0" smtClean="0"/>
              <a:t>2. </a:t>
            </a:r>
            <a:r>
              <a:rPr lang="en-GB" dirty="0" smtClean="0"/>
              <a:t>https://yandex.ru/images/search?text=%D1%80%D0%B8%D1%81%D1%83%D0%BD%D0%BA%D0%B8%20%D0%BA%20%D0%B7%D0%B0%D0%B4%D0%B0%D1%87%D0%B0%D0%BC%20%D0%BF%D0%BE%20%D0%B3%D0%B5%D0%BE%D0%BC%D0%B5%D1%82%D1%80%D0%B8%D0%B8%2010%20%D0%BA%D0%BB%D0%B0%D1%81%D1%81%20%D0%BF%D0%BE%20%D1%82%D0%B5%D0%BC%D0%B5%20%D0%BF%D0%B5%D1%80%D0%BF%D0%B5%D0%BD%D0%B4%D0%B8%D0%BA%D1%83%D0%BB%D1%8F%D1%80%20%D0%B8%20%D0%BD%D0%B0%D0%BA%D0%BB%D0%BE%D0%BD%D0%BD%D0%B0%D1%8F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90005" y="4417622"/>
            <a:ext cx="8775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Библиография: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xmlns="" val="35981561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317</TotalTime>
  <Words>289</Words>
  <Application>Microsoft Office PowerPoint</Application>
  <PresentationFormat>Произвольный</PresentationFormat>
  <Paragraphs>45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Интеграл</vt:lpstr>
      <vt:lpstr>Перпендикуляр и наклонная</vt:lpstr>
      <vt:lpstr>задача № 24.2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перпендикуляр и наклонная задача № 24.2</dc:title>
  <dc:creator>msi</dc:creator>
  <cp:lastModifiedBy>Lena</cp:lastModifiedBy>
  <cp:revision>17</cp:revision>
  <dcterms:created xsi:type="dcterms:W3CDTF">2015-12-22T11:21:08Z</dcterms:created>
  <dcterms:modified xsi:type="dcterms:W3CDTF">2015-12-30T17:26:05Z</dcterms:modified>
</cp:coreProperties>
</file>