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7368" autoAdjust="0"/>
  </p:normalViewPr>
  <p:slideViewPr>
    <p:cSldViewPr>
      <p:cViewPr varScale="1">
        <p:scale>
          <a:sx n="109" d="100"/>
          <a:sy n="109" d="100"/>
        </p:scale>
        <p:origin x="-62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Перпендикуляр </a:t>
            </a:r>
            <a:b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  наклонная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00364" y="4286256"/>
            <a:ext cx="5000660" cy="1524000"/>
          </a:xfrm>
        </p:spPr>
        <p:txBody>
          <a:bodyPr>
            <a:normAutofit/>
          </a:bodyPr>
          <a:lstStyle/>
          <a:p>
            <a:pPr algn="l"/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Работу выполнили: Дорофеев Иван и Чижов Евгений, ученики 10а класса МБОУ СШ № 1 г. Архангельска, Архангельской области</a:t>
            </a:r>
          </a:p>
          <a:p>
            <a:pPr algn="l"/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Руководитель: Куприянович Марина Олеговна, учитель математики высшей квалификационной категории МБОУ СШ № 1 г. Архангельска, Архангельской области, 2015 год</a:t>
            </a:r>
            <a:endParaRPr lang="ru-RU" sz="1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016089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2571744"/>
            <a:ext cx="720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Найдите геометрическое место оснований наклонных данной длины , проведенных из данной точки к плоскости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43244" y="1357298"/>
            <a:ext cx="6529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ЗАДАЧА 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(стр. 37 № 22)</a:t>
            </a:r>
            <a:endParaRPr lang="ru-RU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0597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Овал 164"/>
          <p:cNvSpPr/>
          <p:nvPr/>
        </p:nvSpPr>
        <p:spPr>
          <a:xfrm>
            <a:off x="5543324" y="2057836"/>
            <a:ext cx="825481" cy="795100"/>
          </a:xfrm>
          <a:prstGeom prst="ellipse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TextBox 2"/>
              <p:cNvSpPr txBox="1"/>
              <p:nvPr/>
            </p:nvSpPr>
            <p:spPr>
              <a:xfrm>
                <a:off x="1043608" y="1196751"/>
                <a:ext cx="2592288" cy="2585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 smtClean="0"/>
                  <a:t>Дано:</a:t>
                </a:r>
              </a:p>
              <a:p>
                <a:pPr/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𝛼</m:t>
                    </m:r>
                  </m:oMath>
                </a14:m>
                <a:r>
                  <a:rPr lang="ru-RU" dirty="0" smtClean="0"/>
                  <a:t>- плоскость </a:t>
                </a:r>
              </a:p>
              <a:p>
                <a:pPr/>
                <a:r>
                  <a:rPr lang="en-US" dirty="0" smtClean="0"/>
                  <a:t>A</a:t>
                </a:r>
                <a:r>
                  <a:rPr lang="ru-RU" dirty="0" smtClean="0"/>
                  <a:t>- данная точка</a:t>
                </a:r>
              </a:p>
              <a:p>
                <a:pPr/>
                <a:r>
                  <a:rPr lang="en-US" dirty="0"/>
                  <a:t>A</a:t>
                </a:r>
                <a:r>
                  <a:rPr lang="en-US" dirty="0" smtClean="0"/>
                  <a:t>O</a:t>
                </a:r>
                <a:r>
                  <a:rPr lang="ru-RU" dirty="0"/>
                  <a:t>⊥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/>
                        <a:ea typeface="Cambria Math"/>
                      </a:rPr>
                      <m:t>𝛼</m:t>
                    </m:r>
                  </m:oMath>
                </a14:m>
                <a:endParaRPr lang="ru-RU" dirty="0" smtClean="0"/>
              </a:p>
              <a:p>
                <a:pPr/>
                <a:endParaRPr lang="ru-RU" dirty="0" smtClean="0"/>
              </a:p>
              <a:p>
                <a:pPr/>
                <a:r>
                  <a:rPr lang="ru-RU" b="1" dirty="0" smtClean="0"/>
                  <a:t>Найти:</a:t>
                </a:r>
              </a:p>
              <a:p>
                <a:pPr/>
                <a:r>
                  <a:rPr lang="ru-RU" dirty="0" smtClean="0"/>
                  <a:t>Геометрическое место основания</a:t>
                </a:r>
              </a:p>
              <a:p>
                <a:pPr/>
                <a:endParaRPr lang="ru-RU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1196751"/>
                <a:ext cx="2592288" cy="2585323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1882" t="-1179" r="-44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Блок-схема: данные 3"/>
          <p:cNvSpPr/>
          <p:nvPr/>
        </p:nvSpPr>
        <p:spPr>
          <a:xfrm>
            <a:off x="4211193" y="1941132"/>
            <a:ext cx="3240360" cy="1080120"/>
          </a:xfrm>
          <a:prstGeom prst="flowChartInputOutp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5939024" y="1214069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5932097" y="2451349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345947" y="2451348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527292" y="2456907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5651353" y="2726237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155409" y="2726236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>
              <a:solidFill>
                <a:schemeClr val="tx1"/>
              </a:solidFill>
            </a:endParaRPr>
          </a:p>
        </p:txBody>
      </p:sp>
      <p:cxnSp>
        <p:nvCxnSpPr>
          <p:cNvPr id="13" name="Прямая соединительная линия 12"/>
          <p:cNvCxnSpPr>
            <a:endCxn id="146" idx="0"/>
          </p:cNvCxnSpPr>
          <p:nvPr/>
        </p:nvCxnSpPr>
        <p:spPr>
          <a:xfrm flipH="1">
            <a:off x="5946391" y="1216607"/>
            <a:ext cx="22906" cy="12614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6" idx="2"/>
            <a:endCxn id="8" idx="6"/>
          </p:cNvCxnSpPr>
          <p:nvPr/>
        </p:nvCxnSpPr>
        <p:spPr>
          <a:xfrm flipV="1">
            <a:off x="5932097" y="2474208"/>
            <a:ext cx="459569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9" idx="6"/>
          </p:cNvCxnSpPr>
          <p:nvPr/>
        </p:nvCxnSpPr>
        <p:spPr>
          <a:xfrm>
            <a:off x="5573011" y="2479767"/>
            <a:ext cx="386895" cy="1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6" idx="7"/>
          </p:cNvCxnSpPr>
          <p:nvPr/>
        </p:nvCxnSpPr>
        <p:spPr>
          <a:xfrm flipH="1">
            <a:off x="5685758" y="2458044"/>
            <a:ext cx="285363" cy="281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6" idx="2"/>
            <a:endCxn id="11" idx="1"/>
          </p:cNvCxnSpPr>
          <p:nvPr/>
        </p:nvCxnSpPr>
        <p:spPr>
          <a:xfrm>
            <a:off x="5932097" y="2474209"/>
            <a:ext cx="230007" cy="2587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5" idx="4"/>
          </p:cNvCxnSpPr>
          <p:nvPr/>
        </p:nvCxnSpPr>
        <p:spPr>
          <a:xfrm flipH="1">
            <a:off x="5543325" y="1259788"/>
            <a:ext cx="418559" cy="12199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stCxn id="5" idx="5"/>
            <a:endCxn id="8" idx="0"/>
          </p:cNvCxnSpPr>
          <p:nvPr/>
        </p:nvCxnSpPr>
        <p:spPr>
          <a:xfrm>
            <a:off x="5978048" y="1253093"/>
            <a:ext cx="390759" cy="11982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>
            <a:stCxn id="5" idx="4"/>
            <a:endCxn id="10" idx="0"/>
          </p:cNvCxnSpPr>
          <p:nvPr/>
        </p:nvCxnSpPr>
        <p:spPr>
          <a:xfrm flipH="1">
            <a:off x="5674213" y="1259788"/>
            <a:ext cx="287671" cy="14664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>
            <a:stCxn id="5" idx="0"/>
            <a:endCxn id="11" idx="5"/>
          </p:cNvCxnSpPr>
          <p:nvPr/>
        </p:nvCxnSpPr>
        <p:spPr>
          <a:xfrm>
            <a:off x="5961884" y="1214069"/>
            <a:ext cx="232549" cy="1551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2" name="Прямая соединительная линия 1041"/>
          <p:cNvCxnSpPr/>
          <p:nvPr/>
        </p:nvCxnSpPr>
        <p:spPr>
          <a:xfrm flipH="1">
            <a:off x="5219305" y="3014269"/>
            <a:ext cx="158614" cy="5130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Прямая соединительная линия 128"/>
          <p:cNvCxnSpPr/>
          <p:nvPr/>
        </p:nvCxnSpPr>
        <p:spPr>
          <a:xfrm flipH="1">
            <a:off x="5506410" y="3014269"/>
            <a:ext cx="112869" cy="7755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Прямая соединительная линия 134"/>
          <p:cNvCxnSpPr/>
          <p:nvPr/>
        </p:nvCxnSpPr>
        <p:spPr>
          <a:xfrm>
            <a:off x="5935337" y="3014269"/>
            <a:ext cx="3687" cy="6072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Прямая соединительная линия 135"/>
          <p:cNvCxnSpPr/>
          <p:nvPr/>
        </p:nvCxnSpPr>
        <p:spPr>
          <a:xfrm>
            <a:off x="6229672" y="3014269"/>
            <a:ext cx="139134" cy="7755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Прямая соединительная линия 136"/>
          <p:cNvCxnSpPr/>
          <p:nvPr/>
        </p:nvCxnSpPr>
        <p:spPr>
          <a:xfrm>
            <a:off x="6545586" y="3014269"/>
            <a:ext cx="192032" cy="6072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Прямая соединительная линия 154"/>
          <p:cNvCxnSpPr/>
          <p:nvPr/>
        </p:nvCxnSpPr>
        <p:spPr>
          <a:xfrm flipH="1">
            <a:off x="5377919" y="2456907"/>
            <a:ext cx="172232" cy="557362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Прямая соединительная линия 156"/>
          <p:cNvCxnSpPr>
            <a:stCxn id="10" idx="0"/>
          </p:cNvCxnSpPr>
          <p:nvPr/>
        </p:nvCxnSpPr>
        <p:spPr>
          <a:xfrm flipH="1">
            <a:off x="5619279" y="2726237"/>
            <a:ext cx="54934" cy="288032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Прямая соединительная линия 160"/>
          <p:cNvCxnSpPr/>
          <p:nvPr/>
        </p:nvCxnSpPr>
        <p:spPr>
          <a:xfrm flipH="1">
            <a:off x="5936882" y="2484227"/>
            <a:ext cx="8968" cy="53702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Прямая соединительная линия 168"/>
          <p:cNvCxnSpPr>
            <a:stCxn id="11" idx="5"/>
          </p:cNvCxnSpPr>
          <p:nvPr/>
        </p:nvCxnSpPr>
        <p:spPr>
          <a:xfrm>
            <a:off x="6194433" y="2765260"/>
            <a:ext cx="35239" cy="255992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Прямая соединительная линия 171"/>
          <p:cNvCxnSpPr/>
          <p:nvPr/>
        </p:nvCxnSpPr>
        <p:spPr>
          <a:xfrm>
            <a:off x="6368807" y="2477235"/>
            <a:ext cx="176779" cy="53703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5867254" y="953460"/>
            <a:ext cx="19082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</a:t>
            </a:r>
            <a:endParaRPr lang="ru-RU" sz="8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4" name="TextBox 133"/>
              <p:cNvSpPr txBox="1"/>
              <p:nvPr/>
            </p:nvSpPr>
            <p:spPr>
              <a:xfrm>
                <a:off x="4319205" y="2634042"/>
                <a:ext cx="216024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800" i="1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sz="800" dirty="0"/>
              </a:p>
            </p:txBody>
          </p:sp>
        </mc:Choice>
        <mc:Fallback>
          <p:sp>
            <p:nvSpPr>
              <p:cNvPr id="134" name="TextBox 1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9205" y="2634042"/>
                <a:ext cx="216024" cy="215444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0" name="Прямая соединительная линия 139"/>
          <p:cNvCxnSpPr/>
          <p:nvPr/>
        </p:nvCxnSpPr>
        <p:spPr>
          <a:xfrm flipV="1">
            <a:off x="5867377" y="2417876"/>
            <a:ext cx="0" cy="626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Прямая соединительная линия 181"/>
          <p:cNvCxnSpPr/>
          <p:nvPr/>
        </p:nvCxnSpPr>
        <p:spPr>
          <a:xfrm flipV="1">
            <a:off x="6019777" y="2417876"/>
            <a:ext cx="0" cy="547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Прямая соединительная линия 182"/>
          <p:cNvCxnSpPr/>
          <p:nvPr/>
        </p:nvCxnSpPr>
        <p:spPr>
          <a:xfrm flipH="1">
            <a:off x="5872034" y="2425767"/>
            <a:ext cx="14774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5887753" y="2478063"/>
            <a:ext cx="1172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O</a:t>
            </a:r>
            <a:endParaRPr lang="ru-RU" sz="800" dirty="0"/>
          </a:p>
        </p:txBody>
      </p:sp>
      <p:sp>
        <p:nvSpPr>
          <p:cNvPr id="147" name="TextBox 146"/>
          <p:cNvSpPr txBox="1"/>
          <p:nvPr/>
        </p:nvSpPr>
        <p:spPr>
          <a:xfrm>
            <a:off x="5645546" y="1574109"/>
            <a:ext cx="1367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b</a:t>
            </a:r>
            <a:endParaRPr lang="ru-RU" sz="800" dirty="0"/>
          </a:p>
        </p:txBody>
      </p:sp>
      <p:sp>
        <p:nvSpPr>
          <p:cNvPr id="189" name="TextBox 188"/>
          <p:cNvSpPr txBox="1"/>
          <p:nvPr/>
        </p:nvSpPr>
        <p:spPr>
          <a:xfrm>
            <a:off x="5710195" y="1720370"/>
            <a:ext cx="1367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b</a:t>
            </a:r>
            <a:endParaRPr lang="ru-RU" sz="800" dirty="0"/>
          </a:p>
        </p:txBody>
      </p:sp>
      <p:sp>
        <p:nvSpPr>
          <p:cNvPr id="190" name="TextBox 189"/>
          <p:cNvSpPr txBox="1"/>
          <p:nvPr/>
        </p:nvSpPr>
        <p:spPr>
          <a:xfrm>
            <a:off x="5789306" y="2149419"/>
            <a:ext cx="1367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b</a:t>
            </a:r>
            <a:endParaRPr lang="ru-RU" sz="800" dirty="0"/>
          </a:p>
        </p:txBody>
      </p:sp>
      <p:sp>
        <p:nvSpPr>
          <p:cNvPr id="191" name="TextBox 190"/>
          <p:cNvSpPr txBox="1"/>
          <p:nvPr/>
        </p:nvSpPr>
        <p:spPr>
          <a:xfrm>
            <a:off x="6092955" y="1574109"/>
            <a:ext cx="1367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b</a:t>
            </a:r>
            <a:endParaRPr lang="ru-RU" sz="800" dirty="0"/>
          </a:p>
        </p:txBody>
      </p:sp>
    </p:spTree>
    <p:extLst>
      <p:ext uri="{BB962C8B-B14F-4D97-AF65-F5344CB8AC3E}">
        <p14:creationId xmlns:p14="http://schemas.microsoft.com/office/powerpoint/2010/main" xmlns="" val="412527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0" animBg="1"/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33" grpId="0"/>
      <p:bldP spid="134" grpId="0" animBg="1"/>
      <p:bldP spid="146" grpId="0"/>
      <p:bldP spid="147" grpId="0"/>
      <p:bldP spid="189" grpId="0"/>
      <p:bldP spid="190" grpId="0"/>
      <p:bldP spid="19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950139"/>
            <a:ext cx="70299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РЕШЕНИЕ: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1700808"/>
            <a:ext cx="72728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800" dirty="0" smtClean="0"/>
              <a:t>Все наклонные из точки </a:t>
            </a:r>
            <a:r>
              <a:rPr lang="en-US" sz="2800" dirty="0" smtClean="0"/>
              <a:t>A </a:t>
            </a:r>
            <a:r>
              <a:rPr lang="ru-RU" sz="2800" dirty="0" smtClean="0"/>
              <a:t>имеют одинаковую длину</a:t>
            </a:r>
          </a:p>
          <a:p>
            <a:r>
              <a:rPr lang="ru-RU" sz="2800" dirty="0" smtClean="0"/>
              <a:t>2.   Расстояние от точки </a:t>
            </a:r>
            <a:r>
              <a:rPr lang="en-US" sz="2800" dirty="0" smtClean="0"/>
              <a:t>O </a:t>
            </a:r>
            <a:r>
              <a:rPr lang="ru-RU" sz="2800" dirty="0" smtClean="0"/>
              <a:t>до оснований наклонных будет одинаковым</a:t>
            </a:r>
          </a:p>
          <a:p>
            <a:r>
              <a:rPr lang="ru-RU" sz="2800" dirty="0" smtClean="0"/>
              <a:t>3.  Геометрическое </a:t>
            </a:r>
            <a:r>
              <a:rPr lang="ru-RU" sz="2800" dirty="0"/>
              <a:t>место оснований наклонных данной </a:t>
            </a:r>
            <a:r>
              <a:rPr lang="ru-RU" sz="2800" dirty="0" smtClean="0"/>
              <a:t>длины является окружностью в данной плоскости с центром </a:t>
            </a:r>
            <a:r>
              <a:rPr lang="en-US" sz="2800" dirty="0" smtClean="0"/>
              <a:t>O </a:t>
            </a:r>
            <a:r>
              <a:rPr lang="ru-RU" sz="2800" dirty="0" smtClean="0"/>
              <a:t>и </a:t>
            </a:r>
            <a:r>
              <a:rPr lang="ru-RU" sz="2800" dirty="0"/>
              <a:t>р</a:t>
            </a:r>
            <a:r>
              <a:rPr lang="ru-RU" sz="2800" dirty="0" smtClean="0"/>
              <a:t>адиусом  </a:t>
            </a:r>
            <a:r>
              <a:rPr lang="en-US" sz="2800" dirty="0" smtClean="0"/>
              <a:t>R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878144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57620" y="12858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643306" y="1428736"/>
            <a:ext cx="1825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Библиография: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500167" y="2143116"/>
            <a:ext cx="642941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1.</a:t>
            </a:r>
            <a:r>
              <a:rPr lang="en-GB" sz="1200" dirty="0" smtClean="0"/>
              <a:t>https://yandex.ru/images/search?text=%D1%80%D0%B8%D1%81%D1%83%D0%BD%D0%BA%D0%B8%20%D0%BA%20%D0%B7%D0%B0%D0%B4%D0%B0%D1%87%D0%B0%D0%BC%20%D0%BF%D0%BE%20%D0%B3%D0%B5%D0%BE%D0%BC%D0%B5%D1%82%D1%80%D0%B8%D0%B8%2010%20%D0%BA%D0%BB%D0%B0%D1%81%D1%81%20%D0%BF%D0%BE%20%D1%82%D0%B5%D0%BC%D0%B5%20%D0%BF%D0%B5%D1%80%D0%BF%D0%B5%D0%BD%D0%B4%D0%B8%D0%BA%D1%83%D0%BB%D1%8F%D1%80%20%D0%B8%20%D0%BD%D0%B0%D0%BA%D0%BB%D0%BE%D0%BD%D0%BD%D0%B0%D1%8F</a:t>
            </a:r>
            <a:endParaRPr lang="ru-RU" sz="1200" dirty="0" smtClean="0"/>
          </a:p>
          <a:p>
            <a:r>
              <a:rPr lang="ru-RU" sz="1200" dirty="0" smtClean="0"/>
              <a:t>2. Геометрия. 10-11 классы : учеб.  для </a:t>
            </a:r>
            <a:r>
              <a:rPr lang="ru-RU" sz="1200" dirty="0" err="1" smtClean="0"/>
              <a:t>общеобразоват</a:t>
            </a:r>
            <a:r>
              <a:rPr lang="ru-RU" sz="1200" dirty="0" smtClean="0"/>
              <a:t>. учреждений : базовый и </a:t>
            </a:r>
            <a:r>
              <a:rPr lang="ru-RU" sz="1200" dirty="0" err="1" smtClean="0"/>
              <a:t>профил</a:t>
            </a:r>
            <a:r>
              <a:rPr lang="ru-RU" sz="1200" dirty="0" smtClean="0"/>
              <a:t>. уровни / А.В. Погорелов. – 10-е изд. – м. : просвещение, 2010. – 175 с. :ил. </a:t>
            </a:r>
            <a:endParaRPr lang="ru-RU" sz="1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378</TotalTime>
  <Words>166</Words>
  <Application>Microsoft Office PowerPoint</Application>
  <PresentationFormat>Экран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Кнопка</vt:lpstr>
      <vt:lpstr>Перпендикуляр  и  наклонная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FIRIO</dc:creator>
  <cp:lastModifiedBy>Lena</cp:lastModifiedBy>
  <cp:revision>19</cp:revision>
  <dcterms:created xsi:type="dcterms:W3CDTF">2015-12-22T11:53:03Z</dcterms:created>
  <dcterms:modified xsi:type="dcterms:W3CDTF">2015-12-30T17:40:43Z</dcterms:modified>
</cp:coreProperties>
</file>