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36" y="4714884"/>
            <a:ext cx="5572164" cy="2000264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Работу выполнили: </a:t>
            </a:r>
            <a:r>
              <a:rPr lang="ru-RU" sz="1600" b="1" dirty="0" err="1" smtClean="0">
                <a:solidFill>
                  <a:schemeClr val="tx1">
                    <a:lumMod val="95000"/>
                  </a:schemeClr>
                </a:solidFill>
              </a:rPr>
              <a:t>Сенчукова</a:t>
            </a:r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 Анастасия и </a:t>
            </a:r>
            <a:r>
              <a:rPr lang="ru-RU" sz="1600" b="1" dirty="0" err="1" smtClean="0">
                <a:solidFill>
                  <a:schemeClr val="tx1">
                    <a:lumMod val="95000"/>
                  </a:schemeClr>
                </a:solidFill>
              </a:rPr>
              <a:t>Жмурова</a:t>
            </a:r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 Анастасия ученицы </a:t>
            </a:r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10 А класса МБОУ СШ № 1 </a:t>
            </a:r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г</a:t>
            </a:r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. Архангельска, Архангельской области.</a:t>
            </a:r>
          </a:p>
          <a:p>
            <a:r>
              <a:rPr lang="ru-RU" sz="1600" b="1" dirty="0" smtClean="0">
                <a:solidFill>
                  <a:schemeClr val="tx1">
                    <a:lumMod val="95000"/>
                  </a:schemeClr>
                </a:solidFill>
              </a:rPr>
              <a:t>Руководитель: Куприянович Марина Олеговна, учитель математики высшей квалификационной категории МБОУ СШ № 1г. Архангельска, Архангельской области, 2015 год.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188640"/>
            <a:ext cx="5500726" cy="1894362"/>
          </a:xfrm>
        </p:spPr>
        <p:txBody>
          <a:bodyPr/>
          <a:lstStyle/>
          <a:p>
            <a:r>
              <a:rPr lang="ru-RU" dirty="0" smtClean="0"/>
              <a:t>Перпендикуляр</a:t>
            </a:r>
            <a:br>
              <a:rPr lang="ru-RU" dirty="0" smtClean="0"/>
            </a:br>
            <a:r>
              <a:rPr lang="ru-RU" dirty="0" smtClean="0"/>
              <a:t> и наклонная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2412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04664"/>
            <a:ext cx="8183880" cy="1051560"/>
          </a:xfrm>
        </p:spPr>
        <p:txBody>
          <a:bodyPr/>
          <a:lstStyle/>
          <a:p>
            <a:r>
              <a:rPr lang="ru-RU" dirty="0" smtClean="0"/>
              <a:t>Задача №21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1472" y="2132856"/>
            <a:ext cx="8286808" cy="3474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Расстояние от точки А до вершин квадрата равны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ru-RU" sz="2800" b="1" dirty="0" smtClean="0"/>
              <a:t>. Найдите расстояние от точки А до плоскости квадрата, если сторона квадрата равна </a:t>
            </a:r>
            <a:r>
              <a:rPr lang="en-US" sz="2800" b="1" dirty="0" smtClean="0"/>
              <a:t>b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426468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анные 7"/>
          <p:cNvSpPr/>
          <p:nvPr/>
        </p:nvSpPr>
        <p:spPr>
          <a:xfrm>
            <a:off x="2735796" y="4221088"/>
            <a:ext cx="3528392" cy="2232248"/>
          </a:xfrm>
          <a:prstGeom prst="flowChartInputOutpu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3419872" y="1844824"/>
            <a:ext cx="1080120" cy="242198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499193" y="1844824"/>
            <a:ext cx="1764995" cy="242198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2735796" y="1844824"/>
            <a:ext cx="1763397" cy="460851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499193" y="1844824"/>
            <a:ext cx="1034417" cy="4574313"/>
          </a:xfrm>
          <a:prstGeom prst="line">
            <a:avLst/>
          </a:prstGeom>
          <a:ln w="38100">
            <a:solidFill>
              <a:srgbClr val="00B0F0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20851" y="1475492"/>
            <a:ext cx="35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3131022" y="3947314"/>
            <a:ext cx="289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429241" y="6266743"/>
            <a:ext cx="432048" cy="373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6299123" y="40364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533610" y="627059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034589" y="643747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957694" y="53829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5353590" y="28711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016401" y="3872894"/>
            <a:ext cx="26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728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5252" y="637456"/>
            <a:ext cx="8291589" cy="4937760"/>
          </a:xfrm>
        </p:spPr>
        <p:txBody>
          <a:bodyPr/>
          <a:lstStyle/>
          <a:p>
            <a:pPr algn="ctr">
              <a:buNone/>
            </a:pPr>
            <a:r>
              <a:rPr lang="ru-RU" sz="2800" b="1" dirty="0"/>
              <a:t>Дано:</a:t>
            </a:r>
            <a:r>
              <a:rPr lang="en-US" sz="2800" b="1" dirty="0"/>
              <a:t> </a:t>
            </a:r>
          </a:p>
          <a:p>
            <a:pPr marL="0" indent="0" algn="ctr">
              <a:buNone/>
            </a:pPr>
            <a:r>
              <a:rPr lang="en-US" sz="2800" dirty="0"/>
              <a:t>BCDF -</a:t>
            </a:r>
            <a:r>
              <a:rPr lang="ru-RU" sz="2800" dirty="0"/>
              <a:t> квадрат</a:t>
            </a:r>
          </a:p>
          <a:p>
            <a:pPr marL="0" indent="0" algn="ctr">
              <a:buNone/>
            </a:pPr>
            <a:r>
              <a:rPr lang="ru-RU" sz="2800" dirty="0"/>
              <a:t>А</a:t>
            </a:r>
            <a:r>
              <a:rPr lang="en-US" sz="2800" dirty="0"/>
              <a:t>B=AC=AD=AF=a</a:t>
            </a:r>
            <a:endParaRPr lang="ru-RU" sz="2800" dirty="0"/>
          </a:p>
          <a:p>
            <a:pPr marL="0" indent="0" algn="ctr">
              <a:buNone/>
            </a:pPr>
            <a:r>
              <a:rPr lang="en-US" sz="2800" dirty="0"/>
              <a:t>BC=CD=DF=FB=b</a:t>
            </a:r>
            <a:endParaRPr lang="ru-RU" sz="2800" dirty="0"/>
          </a:p>
          <a:p>
            <a:pPr algn="ctr">
              <a:buNone/>
            </a:pPr>
            <a:r>
              <a:rPr lang="ru-RU" sz="2800" b="1" dirty="0" smtClean="0"/>
              <a:t>Найти: </a:t>
            </a:r>
          </a:p>
          <a:p>
            <a:pPr marL="0" indent="0" algn="ctr">
              <a:buNone/>
            </a:pPr>
            <a:r>
              <a:rPr lang="ru-RU" sz="2800" dirty="0" smtClean="0"/>
              <a:t>расстояние от А до плоскости квадрата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8873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2483768" cy="720080"/>
          </a:xfrm>
        </p:spPr>
        <p:txBody>
          <a:bodyPr>
            <a:normAutofit/>
          </a:bodyPr>
          <a:lstStyle/>
          <a:p>
            <a:r>
              <a:rPr lang="ru-RU" dirty="0" smtClean="0"/>
              <a:t>Решение</a:t>
            </a:r>
            <a:r>
              <a:rPr lang="ru-RU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93306" y="748408"/>
                <a:ext cx="4495800" cy="6120680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ru-RU" sz="2000" dirty="0" smtClean="0"/>
                  <a:t>Доп. построение: АО – перпендикуляр из точки А к плоскости квадрата.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ru-RU" sz="2000" dirty="0"/>
                  <a:t>А</a:t>
                </a:r>
                <a:r>
                  <a:rPr lang="en-US" sz="2000" dirty="0" smtClean="0"/>
                  <a:t>B=AC=AD=AF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(</a:t>
                </a:r>
                <a:r>
                  <a:rPr lang="ru-RU" sz="2000" dirty="0"/>
                  <a:t>д</a:t>
                </a:r>
                <a:r>
                  <a:rPr lang="ru-RU" sz="2000" dirty="0" smtClean="0"/>
                  <a:t>ано) =</a:t>
                </a:r>
                <a:r>
                  <a:rPr lang="en-US" sz="2000" dirty="0" smtClean="0"/>
                  <a:t>&gt;</a:t>
                </a:r>
                <a:endParaRPr lang="ru-RU" sz="2000" dirty="0" smtClean="0"/>
              </a:p>
              <a:p>
                <a:pPr marL="0" indent="0">
                  <a:buNone/>
                </a:pPr>
                <a:r>
                  <a:rPr lang="ru-RU" sz="2000" dirty="0" smtClean="0"/>
                  <a:t>О</a:t>
                </a:r>
                <a:r>
                  <a:rPr lang="en-US" sz="2000" dirty="0" smtClean="0"/>
                  <a:t>B=OC=OD=OF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3.  </a:t>
                </a:r>
                <a:r>
                  <a:rPr lang="ru-RU" sz="2000" dirty="0" smtClean="0"/>
                  <a:t> О – точка пересечения  диагоналей </a:t>
                </a:r>
                <a:r>
                  <a:rPr lang="en-US" sz="2000" dirty="0" smtClean="0"/>
                  <a:t>CF </a:t>
                </a:r>
                <a:r>
                  <a:rPr lang="ru-RU" sz="2000" dirty="0" smtClean="0"/>
                  <a:t>и  </a:t>
                </a:r>
                <a:r>
                  <a:rPr lang="en-US" sz="2000" dirty="0" smtClean="0"/>
                  <a:t>BD</a:t>
                </a:r>
                <a:r>
                  <a:rPr lang="ru-RU" sz="2000" dirty="0" smtClean="0"/>
                  <a:t> (из пункта 2).</a:t>
                </a:r>
                <a:endParaRPr lang="ru-RU" sz="2000" dirty="0"/>
              </a:p>
              <a:p>
                <a:pPr marL="514350" indent="-514350">
                  <a:buAutoNum type="arabicPeriod" startAt="4"/>
                </a:pPr>
                <a:r>
                  <a:rPr lang="en-US" sz="2000" dirty="0" smtClean="0"/>
                  <a:t>OF=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/>
                  <a:t> CF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𝑏</m:t>
                        </m:r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pPr marL="514350" indent="-514350">
                  <a:buAutoNum type="arabicPeriod" startAt="4"/>
                </a:pPr>
                <a:r>
                  <a:rPr lang="en-US" sz="2000" dirty="0" smtClean="0"/>
                  <a:t>AOF  - </a:t>
                </a:r>
                <a:r>
                  <a:rPr lang="ru-RU" sz="2000" dirty="0" smtClean="0"/>
                  <a:t>прямоугольный треугольник (</a:t>
                </a:r>
                <a:r>
                  <a:rPr lang="en-US" sz="2000" dirty="0" smtClean="0"/>
                  <a:t>AOF –</a:t>
                </a:r>
                <a:r>
                  <a:rPr lang="ru-RU" sz="2000" dirty="0" smtClean="0"/>
                  <a:t> прямой угол).</a:t>
                </a:r>
              </a:p>
              <a:p>
                <a:pPr marL="514350" indent="-514350">
                  <a:buAutoNum type="arabicPeriod" startAt="4"/>
                </a:pPr>
                <a:r>
                  <a:rPr lang="en-US" sz="2000" dirty="0" smtClean="0"/>
                  <a:t>AO=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𝐴𝐹</m:t>
                            </m:r>
                          </m:e>
                          <m:sup>
                            <m:r>
                              <a:rPr lang="en-US" sz="20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𝑂𝐹</m:t>
                            </m:r>
                          </m:e>
                          <m:sup>
                            <m:r>
                              <a:rPr lang="en-US" sz="20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000" b="0" i="0" smtClean="0">
                        <a:latin typeface="Cambria Math"/>
                      </a:rPr>
                      <m:t>=</m:t>
                    </m:r>
                  </m:oMath>
                </a14:m>
                <a:endParaRPr lang="en-US" sz="20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 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𝑏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93306" y="748408"/>
                <a:ext cx="4495800" cy="6120680"/>
              </a:xfrm>
              <a:blipFill rotWithShape="1">
                <a:blip r:embed="rId2" cstate="print"/>
                <a:stretch>
                  <a:fillRect l="-1493" t="-1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Блок-схема: данные 4"/>
          <p:cNvSpPr/>
          <p:nvPr/>
        </p:nvSpPr>
        <p:spPr>
          <a:xfrm>
            <a:off x="4932039" y="4022634"/>
            <a:ext cx="3529191" cy="2142670"/>
          </a:xfrm>
          <a:prstGeom prst="flowChartInputOutpu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696236" y="1590991"/>
            <a:ext cx="1034417" cy="4574313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696236" y="1600654"/>
            <a:ext cx="1764995" cy="242198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5616514" y="1600654"/>
            <a:ext cx="1080120" cy="242198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932039" y="1573891"/>
            <a:ext cx="1764596" cy="4591413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918481" y="4022634"/>
            <a:ext cx="3542749" cy="2142670"/>
          </a:xfrm>
          <a:prstGeom prst="line">
            <a:avLst/>
          </a:prstGeom>
          <a:ln w="349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616514" y="4022634"/>
            <a:ext cx="2104685" cy="211413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689855" y="1600654"/>
            <a:ext cx="0" cy="34933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09998" y="121597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397485" y="3837968"/>
            <a:ext cx="21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748925" y="6136766"/>
            <a:ext cx="321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622339" y="613676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8461230" y="3870225"/>
            <a:ext cx="359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509998" y="5093969"/>
            <a:ext cx="28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48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Геометрия. 10-11 классы 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 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</a:t>
            </a:r>
            <a:r>
              <a:rPr lang="en-US" dirty="0" smtClean="0"/>
              <a:t> / </a:t>
            </a:r>
            <a:r>
              <a:rPr lang="ru-RU" dirty="0" smtClean="0"/>
              <a:t>А.В. Погорелов – 10-е. изд. – М. : Просвещение, 2010. – 175 с. : </a:t>
            </a:r>
            <a:r>
              <a:rPr lang="ru-RU" dirty="0" smtClean="0"/>
              <a:t>ИЛ</a:t>
            </a:r>
          </a:p>
          <a:p>
            <a:r>
              <a:rPr lang="en-GB" dirty="0" smtClean="0"/>
              <a:t>https://yandex.ru/images/search?text=%D1%80%D0%B8%D1%81%D1%83%D0%BD%D0%BA%D0%B8%20%D0%BA%20%D0%B7%D0%B0%D0%B4%D0%B0%D1%87%D0%B0%D0%BC%20%D0%BF%D0%BE%20%D0%B3%D0%B5%D0%BE%D0%BC%D0%B5%D1%82%D1%80%D0%B8%D0%B8%2010%20%D0%BA%D0%BB%D0%B0%D1%81%D1%81%20%D0%BF%D0%BE%20%D1%82%D0%B5%D0%BC%D0%B5%20%D0%BF%D0%B5%D1%80%D0%BF%D0%B5%D0%BD%D0%B4%D0%B8%D0%BA%D1%83%D0%BB%D1%8F%D1%80%20%D0%B8%20%D0%BD%D0%B0%D0%BA%D0%BB%D0%BE%D0%BD%D0%BD%D0%B0%D1%8F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36370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</Template>
  <TotalTime>229</TotalTime>
  <Words>155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Soho</vt:lpstr>
      <vt:lpstr>Перпендикуляр  и наклонная</vt:lpstr>
      <vt:lpstr>Задача №21</vt:lpstr>
      <vt:lpstr>Слайд 3</vt:lpstr>
      <vt:lpstr>Слайд 4</vt:lpstr>
      <vt:lpstr>Решение:</vt:lpstr>
      <vt:lpstr>Библиография.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Lena</cp:lastModifiedBy>
  <cp:revision>11</cp:revision>
  <dcterms:created xsi:type="dcterms:W3CDTF">2015-12-23T13:58:53Z</dcterms:created>
  <dcterms:modified xsi:type="dcterms:W3CDTF">2015-12-30T17:34:12Z</dcterms:modified>
</cp:coreProperties>
</file>