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4143380"/>
            <a:ext cx="5929354" cy="178595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Работу выполнили:  </a:t>
            </a:r>
            <a:endParaRPr lang="ru-RU" sz="3800" dirty="0" smtClean="0">
              <a:solidFill>
                <a:schemeClr val="tx1"/>
              </a:solidFill>
            </a:endParaRPr>
          </a:p>
          <a:p>
            <a:pPr algn="l"/>
            <a:r>
              <a:rPr lang="ru-RU" sz="3800" dirty="0" err="1" smtClean="0">
                <a:solidFill>
                  <a:schemeClr val="tx1"/>
                </a:solidFill>
              </a:rPr>
              <a:t>Лапун</a:t>
            </a:r>
            <a:r>
              <a:rPr lang="ru-RU" sz="3800" dirty="0" smtClean="0">
                <a:solidFill>
                  <a:schemeClr val="tx1"/>
                </a:solidFill>
              </a:rPr>
              <a:t> Августин и Каменев Александр, </a:t>
            </a:r>
            <a:r>
              <a:rPr lang="ru-RU" sz="3800" dirty="0" smtClean="0">
                <a:solidFill>
                  <a:schemeClr val="tx1"/>
                </a:solidFill>
              </a:rPr>
              <a:t>ученики 10 А </a:t>
            </a:r>
            <a:r>
              <a:rPr lang="ru-RU" sz="3800" dirty="0" smtClean="0">
                <a:solidFill>
                  <a:schemeClr val="tx1"/>
                </a:solidFill>
              </a:rPr>
              <a:t>класса МБОУ </a:t>
            </a:r>
            <a:r>
              <a:rPr lang="ru-RU" sz="3800" dirty="0" smtClean="0">
                <a:solidFill>
                  <a:schemeClr val="tx1"/>
                </a:solidFill>
              </a:rPr>
              <a:t>СШ № 1, г. Архангельск, Архангельская область</a:t>
            </a: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Руководитель:  Куприянович Марина Олеговна</a:t>
            </a:r>
            <a:r>
              <a:rPr lang="ru-RU" sz="38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учитель математики МБОУ СШ № 1, г. Архангельск, Архангельская область, 2015 год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566640"/>
          </a:xfrm>
        </p:spPr>
        <p:txBody>
          <a:bodyPr>
            <a:normAutofit/>
          </a:bodyPr>
          <a:lstStyle/>
          <a:p>
            <a:r>
              <a:rPr lang="ru-RU" dirty="0" smtClean="0"/>
              <a:t>Перпендикуляр </a:t>
            </a:r>
            <a:r>
              <a:rPr lang="ru-RU" dirty="0" smtClean="0"/>
              <a:t>и </a:t>
            </a:r>
            <a:r>
              <a:rPr lang="ru-RU" dirty="0" smtClean="0"/>
              <a:t>наклонная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Из точки к плоскости проведены две наклонные. Найдите длины наклонных, если одна из них на 26 см больше другой, а проекции наклонных равны 12 см и 40 </a:t>
            </a:r>
            <a:r>
              <a:rPr lang="ru-RU" sz="2800" dirty="0" smtClean="0"/>
              <a:t>см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Задача № 24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457828" y="1214422"/>
            <a:ext cx="3686172" cy="1857388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AO=40</a:t>
            </a:r>
          </a:p>
          <a:p>
            <a:r>
              <a:rPr lang="en-US" i="1" dirty="0" smtClean="0"/>
              <a:t>OB=12</a:t>
            </a:r>
          </a:p>
          <a:p>
            <a:r>
              <a:rPr lang="en-US" i="1" dirty="0" smtClean="0"/>
              <a:t>X-Y=26</a:t>
            </a:r>
          </a:p>
          <a:p>
            <a:r>
              <a:rPr lang="en-US" i="1" dirty="0" smtClean="0"/>
              <a:t>AS</a:t>
            </a:r>
            <a:r>
              <a:rPr lang="ru-RU" i="1" dirty="0" smtClean="0"/>
              <a:t>,</a:t>
            </a:r>
            <a:r>
              <a:rPr lang="en-US" i="1" dirty="0" smtClean="0"/>
              <a:t> BS </a:t>
            </a:r>
            <a:r>
              <a:rPr lang="ru-RU" i="1" dirty="0" smtClean="0"/>
              <a:t>- наклонные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472" y="214290"/>
            <a:ext cx="4000528" cy="928694"/>
          </a:xfrm>
        </p:spPr>
        <p:txBody>
          <a:bodyPr/>
          <a:lstStyle/>
          <a:p>
            <a:pPr algn="ctr"/>
            <a:r>
              <a:rPr lang="ru-RU" dirty="0" smtClean="0"/>
              <a:t>Дано:</a:t>
            </a:r>
            <a:endParaRPr lang="ru-RU" dirty="0"/>
          </a:p>
        </p:txBody>
      </p:sp>
      <p:pic>
        <p:nvPicPr>
          <p:cNvPr id="1027" name="Picture 3" descr="C:\Users\Августин\Desktop\123123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0"/>
            <a:ext cx="3210373" cy="26673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164305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9" name="Содержимое 5"/>
          <p:cNvSpPr txBox="1">
            <a:spLocks/>
          </p:cNvSpPr>
          <p:nvPr/>
        </p:nvSpPr>
        <p:spPr>
          <a:xfrm>
            <a:off x="142844" y="3357562"/>
            <a:ext cx="5286412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ru-RU" sz="2400" dirty="0" smtClean="0"/>
              <a:t>Проведем SO - перпендикуляр к плоскости </a:t>
            </a:r>
            <a:r>
              <a:rPr lang="ru-RU" sz="2400" dirty="0" err="1" smtClean="0"/>
              <a:t>α</a:t>
            </a:r>
            <a:r>
              <a:rPr lang="ru-RU" sz="2400" dirty="0" smtClean="0"/>
              <a:t>, и обозначим </a:t>
            </a:r>
            <a:r>
              <a:rPr lang="en-US" sz="2400" dirty="0" smtClean="0"/>
              <a:t> AS</a:t>
            </a:r>
            <a:r>
              <a:rPr lang="ru-RU" sz="2400" dirty="0" smtClean="0"/>
              <a:t> = </a:t>
            </a:r>
            <a:r>
              <a:rPr lang="ru-RU" sz="2400" dirty="0" err="1" smtClean="0"/>
              <a:t>x</a:t>
            </a:r>
            <a:r>
              <a:rPr lang="ru-RU" sz="2400" dirty="0" smtClean="0"/>
              <a:t>, </a:t>
            </a:r>
            <a:r>
              <a:rPr lang="en-US" sz="2400" dirty="0" smtClean="0"/>
              <a:t>BS</a:t>
            </a:r>
            <a:r>
              <a:rPr lang="ru-RU" sz="2400" dirty="0" smtClean="0"/>
              <a:t> = </a:t>
            </a:r>
            <a:r>
              <a:rPr lang="ru-RU" sz="2400" dirty="0" err="1" smtClean="0"/>
              <a:t>y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r>
              <a:rPr lang="ru-RU" sz="2400" dirty="0" err="1" smtClean="0"/>
              <a:t>x</a:t>
            </a:r>
            <a:r>
              <a:rPr lang="ru-RU" sz="2400" dirty="0" smtClean="0"/>
              <a:t> &gt; </a:t>
            </a:r>
            <a:r>
              <a:rPr lang="ru-RU" sz="2400" dirty="0" err="1" smtClean="0"/>
              <a:t>y</a:t>
            </a:r>
            <a:r>
              <a:rPr lang="ru-RU" sz="2400" dirty="0" smtClean="0"/>
              <a:t>, так как AO &gt; OB. </a:t>
            </a:r>
            <a:endParaRPr lang="en-US" sz="2400" dirty="0" smtClean="0"/>
          </a:p>
          <a:p>
            <a:r>
              <a:rPr lang="ru-RU" sz="2400" dirty="0" smtClean="0"/>
              <a:t>Из двух прямоугольных треугольников SOA и SOB получаем:</a:t>
            </a:r>
            <a:endParaRPr lang="ru-RU" sz="2400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72066" y="3071810"/>
            <a:ext cx="4214842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Найти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Содержимое 5"/>
          <p:cNvSpPr txBox="1">
            <a:spLocks/>
          </p:cNvSpPr>
          <p:nvPr/>
        </p:nvSpPr>
        <p:spPr>
          <a:xfrm>
            <a:off x="5457828" y="3714752"/>
            <a:ext cx="3686172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AS=</a:t>
            </a:r>
            <a:r>
              <a:rPr lang="ru-RU" sz="3200" i="1" dirty="0" smtClean="0"/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BS=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14348" y="2571744"/>
            <a:ext cx="2471726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Решение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Содержимое 5"/>
          <p:cNvSpPr txBox="1">
            <a:spLocks/>
          </p:cNvSpPr>
          <p:nvPr/>
        </p:nvSpPr>
        <p:spPr>
          <a:xfrm>
            <a:off x="428596" y="5072074"/>
            <a:ext cx="1643074" cy="1643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en-US" sz="2000" dirty="0" smtClean="0"/>
              <a:t>SO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=AS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-AO</a:t>
            </a:r>
            <a:r>
              <a:rPr lang="en-US" sz="2000" baseline="30000" dirty="0" smtClean="0"/>
              <a:t>2</a:t>
            </a:r>
            <a:r>
              <a:rPr lang="ru-RU" sz="2000" baseline="30000" dirty="0" smtClean="0"/>
              <a:t>     </a:t>
            </a:r>
            <a:endParaRPr lang="ru-RU" sz="2000" dirty="0" smtClean="0"/>
          </a:p>
          <a:p>
            <a:r>
              <a:rPr lang="en-US" sz="2000" dirty="0" smtClean="0"/>
              <a:t>SO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=BS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-OB</a:t>
            </a:r>
            <a:r>
              <a:rPr lang="en-US" sz="2000" baseline="30000" dirty="0" smtClean="0"/>
              <a:t>2</a:t>
            </a:r>
            <a:endParaRPr lang="ru-RU" sz="2000" baseline="30000" dirty="0" smtClean="0"/>
          </a:p>
          <a:p>
            <a:r>
              <a:rPr lang="en-US" sz="2000" dirty="0" smtClean="0"/>
              <a:t>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-40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-12</a:t>
            </a:r>
            <a:r>
              <a:rPr lang="en-US" sz="2000" baseline="30000" dirty="0" smtClean="0"/>
              <a:t>2</a:t>
            </a:r>
          </a:p>
          <a:p>
            <a:r>
              <a:rPr lang="en-US" sz="2000" dirty="0" smtClean="0"/>
              <a:t>X-Y=26</a:t>
            </a:r>
          </a:p>
          <a:p>
            <a:r>
              <a:rPr lang="en-US" sz="2000" dirty="0" smtClean="0"/>
              <a:t>X=26+Y</a:t>
            </a:r>
            <a:endParaRPr lang="en-US" sz="2000" baseline="30000" dirty="0" smtClean="0"/>
          </a:p>
          <a:p>
            <a:endParaRPr lang="ru-RU" sz="1600" baseline="30000" dirty="0" smtClean="0"/>
          </a:p>
          <a:p>
            <a:endParaRPr lang="ru-RU" sz="1600" dirty="0" smtClean="0"/>
          </a:p>
        </p:txBody>
      </p:sp>
      <p:sp>
        <p:nvSpPr>
          <p:cNvPr id="14" name="Содержимое 5"/>
          <p:cNvSpPr txBox="1">
            <a:spLocks/>
          </p:cNvSpPr>
          <p:nvPr/>
        </p:nvSpPr>
        <p:spPr>
          <a:xfrm>
            <a:off x="2214546" y="5072074"/>
            <a:ext cx="3071834" cy="1643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smtClean="0"/>
              <a:t>(26+y)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-40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-12</a:t>
            </a:r>
            <a:r>
              <a:rPr lang="en-US" sz="2000" baseline="30000" dirty="0" smtClean="0"/>
              <a:t>2</a:t>
            </a:r>
            <a:endParaRPr lang="ru-RU" sz="2000" baseline="30000" dirty="0" smtClean="0"/>
          </a:p>
          <a:p>
            <a:r>
              <a:rPr lang="en-US" sz="2000" dirty="0" smtClean="0"/>
              <a:t>676</a:t>
            </a:r>
            <a:r>
              <a:rPr lang="ru-RU" sz="2000" dirty="0" smtClean="0"/>
              <a:t>+</a:t>
            </a:r>
            <a:r>
              <a:rPr lang="en-US" sz="2000" dirty="0" smtClean="0"/>
              <a:t>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+52y-1600-y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+144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52y=780 </a:t>
            </a:r>
            <a:r>
              <a:rPr lang="ru-RU" sz="2000" dirty="0" smtClean="0"/>
              <a:t>;</a:t>
            </a:r>
            <a:r>
              <a:rPr lang="en-US" sz="2000" dirty="0" smtClean="0"/>
              <a:t> y=15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X=26+15</a:t>
            </a:r>
            <a:r>
              <a:rPr lang="ru-RU" sz="2000" dirty="0" smtClean="0"/>
              <a:t> ;</a:t>
            </a:r>
            <a:r>
              <a:rPr lang="en-US" sz="2000" dirty="0" smtClean="0"/>
              <a:t>  x=41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AS=41(</a:t>
            </a:r>
            <a:r>
              <a:rPr lang="ru-RU" sz="2000" dirty="0" smtClean="0"/>
              <a:t>см</a:t>
            </a:r>
            <a:r>
              <a:rPr lang="en-US" sz="2000" dirty="0" smtClean="0"/>
              <a:t>) BS=15(</a:t>
            </a:r>
            <a:r>
              <a:rPr lang="ru-RU" sz="2000" dirty="0" smtClean="0"/>
              <a:t>см</a:t>
            </a:r>
            <a:r>
              <a:rPr lang="en-US" sz="2000" dirty="0" smtClean="0"/>
              <a:t>)</a:t>
            </a:r>
            <a:endParaRPr lang="ru-RU" sz="2000" dirty="0" smtClean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1643042" y="1000108"/>
            <a:ext cx="1357322" cy="714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71736" y="7143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71604" y="7857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Геометрия</a:t>
            </a:r>
            <a:r>
              <a:rPr lang="ru-RU" dirty="0" smtClean="0"/>
              <a:t>. 10-11 классы 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</a:t>
            </a:r>
            <a:r>
              <a:rPr lang="ru-RU" dirty="0" smtClean="0"/>
              <a:t>учреждений : базовый </a:t>
            </a:r>
            <a:r>
              <a:rPr lang="ru-RU" dirty="0" smtClean="0"/>
              <a:t>и </a:t>
            </a:r>
            <a:r>
              <a:rPr lang="ru-RU" dirty="0" err="1" smtClean="0"/>
              <a:t>профил</a:t>
            </a:r>
            <a:r>
              <a:rPr lang="ru-RU" dirty="0" smtClean="0"/>
              <a:t>. </a:t>
            </a:r>
            <a:r>
              <a:rPr lang="ru-RU" dirty="0" smtClean="0"/>
              <a:t>уровни </a:t>
            </a:r>
            <a:r>
              <a:rPr lang="ru-RU" dirty="0" smtClean="0"/>
              <a:t>/ А. В. Погорелов. – 10 – е издание – М. : Посвящение , 2010. – 175 с. : ил.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</a:t>
            </a:r>
            <a:r>
              <a:rPr lang="en-GB" dirty="0" smtClean="0"/>
              <a:t>https://yandex.ru/images/search?text=%D1%80%D0%B8</a:t>
            </a:r>
            <a:r>
              <a:rPr lang="en-GB" dirty="0" smtClean="0"/>
              <a:t>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D1%81%D1%83%D0%BD%D0%BA%D0%B8%20%D0%BA%20%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D0%B7%D0%B0%D0%B4%D0%B0%D1%87%D0%B0%D0%B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C%20%D0%BF%D0%BE%20%D0%B3%D0%B5%D0%BE%D0%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BC%D0%B5%D1%82%D1%80%D0%B8%D0%B8%2010%20%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D0%BA%D0%BB%D0%B0%D1%81%D1%81%20%D0%BF%D0%B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E%20%D1%82%D0%B5%D0%BC%D0%B5%20%D0%BF%D0%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B5%D1%80%D0%BF%D0%B5%D0%BD%D0%B4%D0%B8%D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0%BA%D1%83%D0%BB%D1%8F%D1%80%20%D0%B8%20%D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0%BD%D0%B0%D0%BA%D0%BB%D0%BE%D0%BD%D0%BD%</a:t>
            </a:r>
            <a:endParaRPr lang="ru-RU" dirty="0" smtClean="0"/>
          </a:p>
          <a:p>
            <a:pPr marL="514350" indent="-514350">
              <a:buNone/>
            </a:pPr>
            <a:r>
              <a:rPr lang="en-GB" dirty="0" smtClean="0"/>
              <a:t>D0%B0%D1%8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Библиография</a:t>
            </a:r>
            <a:endParaRPr lang="ru-RU" sz="32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</TotalTime>
  <Words>226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Перпендикуляр и наклонная</vt:lpstr>
      <vt:lpstr>Задача № 24</vt:lpstr>
      <vt:lpstr>Дано: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lavgustin</dc:creator>
  <cp:lastModifiedBy>Lena</cp:lastModifiedBy>
  <cp:revision>14</cp:revision>
  <dcterms:created xsi:type="dcterms:W3CDTF">2015-12-23T13:29:38Z</dcterms:created>
  <dcterms:modified xsi:type="dcterms:W3CDTF">2015-12-31T10:06:06Z</dcterms:modified>
</cp:coreProperties>
</file>