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1800" y="5301208"/>
            <a:ext cx="6172200" cy="137160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Презентацию подготовили ученицы 10А класса </a:t>
            </a:r>
            <a:br>
              <a:rPr lang="ru-RU" dirty="0" smtClean="0"/>
            </a:br>
            <a:r>
              <a:rPr lang="ru-RU" sz="2000" dirty="0" smtClean="0"/>
              <a:t>Работу выполнили:  </a:t>
            </a:r>
            <a:r>
              <a:rPr lang="ru-RU" sz="2000" dirty="0" err="1" smtClean="0"/>
              <a:t>Бучельникова</a:t>
            </a:r>
            <a:r>
              <a:rPr lang="ru-RU" sz="2000" dirty="0" smtClean="0"/>
              <a:t> Александра и Воробьева Марина, </a:t>
            </a:r>
            <a:r>
              <a:rPr lang="ru-RU" sz="2000" dirty="0" smtClean="0"/>
              <a:t>ученики 10 А класса МБОУ СШ № 1, г. Архангельск, Архангельская область</a:t>
            </a:r>
          </a:p>
          <a:p>
            <a:r>
              <a:rPr lang="ru-RU" dirty="0" smtClean="0"/>
              <a:t>Руководитель:  Куприянович Марина Олеговна, учитель математики МБОУ СШ № 1, г. Архангельск, Архангельская область, 2015 </a:t>
            </a:r>
            <a:r>
              <a:rPr lang="ru-RU" dirty="0" smtClean="0"/>
              <a:t>год</a:t>
            </a: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017400" y="1700808"/>
            <a:ext cx="633670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Перпендикуляр и наклонная</a:t>
            </a:r>
            <a:endParaRPr lang="ru-RU" sz="54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643860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u="sng" dirty="0" smtClean="0"/>
              <a:t>Задача №21</a:t>
            </a:r>
            <a:endParaRPr lang="ru-RU" u="sng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755576" y="2132856"/>
            <a:ext cx="7467600" cy="41044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smtClean="0"/>
              <a:t>Расстояние от точки А до вершин квадрата равны </a:t>
            </a:r>
            <a:r>
              <a:rPr lang="ru-RU" sz="2800" i="1" dirty="0" smtClean="0"/>
              <a:t>а. </a:t>
            </a:r>
            <a:r>
              <a:rPr lang="ru-RU" sz="2800" dirty="0" smtClean="0"/>
              <a:t>Найдите расстояние от точки А до плоскости квадрата, если сторона квадрата равна </a:t>
            </a:r>
            <a:r>
              <a:rPr lang="en-US" sz="2800" i="1" dirty="0" smtClean="0"/>
              <a:t>b</a:t>
            </a: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xmlns="" val="162606214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041860"/>
            <a:ext cx="2190935" cy="679593"/>
          </a:xfrm>
        </p:spPr>
        <p:txBody>
          <a:bodyPr>
            <a:normAutofit/>
          </a:bodyPr>
          <a:lstStyle/>
          <a:p>
            <a:r>
              <a:rPr lang="ru-RU" u="sng" dirty="0" smtClean="0"/>
              <a:t>Найти:</a:t>
            </a:r>
            <a:endParaRPr lang="ru-RU" u="sng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>
          <a:xfrm>
            <a:off x="609600" y="3788065"/>
            <a:ext cx="3657600" cy="146876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Расстояние от точки </a:t>
            </a:r>
            <a:r>
              <a:rPr lang="ru-RU" i="1" dirty="0" smtClean="0"/>
              <a:t>А</a:t>
            </a:r>
            <a:r>
              <a:rPr lang="ru-RU" dirty="0" smtClean="0"/>
              <a:t> до плоскости квадрата.</a:t>
            </a:r>
            <a:endParaRPr lang="en-US" dirty="0" smtClean="0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flipH="1">
            <a:off x="5328084" y="3068960"/>
            <a:ext cx="792088" cy="72008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>
            <a:off x="6732240" y="3068960"/>
            <a:ext cx="792088" cy="72008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6120172" y="3068960"/>
            <a:ext cx="140415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5328084" y="3789040"/>
            <a:ext cx="140415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6426206" y="1772816"/>
            <a:ext cx="0" cy="165618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V="1">
            <a:off x="5328084" y="1772816"/>
            <a:ext cx="1116124" cy="20162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6120172" y="3068960"/>
            <a:ext cx="612068" cy="720080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V="1">
            <a:off x="5328084" y="3068960"/>
            <a:ext cx="2196244" cy="720080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H="1" flipV="1">
            <a:off x="6444208" y="1772816"/>
            <a:ext cx="288032" cy="20162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V="1">
            <a:off x="6120172" y="1772816"/>
            <a:ext cx="306034" cy="12961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H="1" flipV="1">
            <a:off x="6444208" y="1772816"/>
            <a:ext cx="1080120" cy="12961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138103" y="3419708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O</a:t>
            </a:r>
            <a:endParaRPr lang="ru-RU" i="1" dirty="0"/>
          </a:p>
        </p:txBody>
      </p:sp>
      <p:sp>
        <p:nvSpPr>
          <p:cNvPr id="55" name="TextBox 54"/>
          <p:cNvSpPr txBox="1"/>
          <p:nvPr/>
        </p:nvSpPr>
        <p:spPr>
          <a:xfrm>
            <a:off x="6389848" y="144466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A</a:t>
            </a:r>
            <a:endParaRPr lang="ru-RU" i="1" dirty="0"/>
          </a:p>
        </p:txBody>
      </p:sp>
      <p:sp>
        <p:nvSpPr>
          <p:cNvPr id="56" name="TextBox 55"/>
          <p:cNvSpPr txBox="1"/>
          <p:nvPr/>
        </p:nvSpPr>
        <p:spPr>
          <a:xfrm>
            <a:off x="7458357" y="271123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D</a:t>
            </a:r>
            <a:endParaRPr lang="ru-RU" i="1" dirty="0"/>
          </a:p>
        </p:txBody>
      </p:sp>
      <p:sp>
        <p:nvSpPr>
          <p:cNvPr id="57" name="TextBox 56"/>
          <p:cNvSpPr txBox="1"/>
          <p:nvPr/>
        </p:nvSpPr>
        <p:spPr>
          <a:xfrm>
            <a:off x="6652973" y="3788065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F</a:t>
            </a:r>
            <a:endParaRPr lang="ru-RU" i="1" dirty="0"/>
          </a:p>
        </p:txBody>
      </p:sp>
      <p:sp>
        <p:nvSpPr>
          <p:cNvPr id="58" name="TextBox 57"/>
          <p:cNvSpPr txBox="1"/>
          <p:nvPr/>
        </p:nvSpPr>
        <p:spPr>
          <a:xfrm>
            <a:off x="5786725" y="278092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C</a:t>
            </a:r>
            <a:endParaRPr lang="ru-RU" i="1" dirty="0"/>
          </a:p>
        </p:txBody>
      </p:sp>
      <p:sp>
        <p:nvSpPr>
          <p:cNvPr id="59" name="TextBox 58"/>
          <p:cNvSpPr txBox="1"/>
          <p:nvPr/>
        </p:nvSpPr>
        <p:spPr>
          <a:xfrm>
            <a:off x="5078328" y="3788065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B</a:t>
            </a:r>
            <a:endParaRPr lang="ru-RU" i="1" dirty="0"/>
          </a:p>
        </p:txBody>
      </p:sp>
      <p:sp>
        <p:nvSpPr>
          <p:cNvPr id="60" name="TextBox 59"/>
          <p:cNvSpPr txBox="1"/>
          <p:nvPr/>
        </p:nvSpPr>
        <p:spPr>
          <a:xfrm>
            <a:off x="5886146" y="380279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b</a:t>
            </a:r>
            <a:endParaRPr lang="ru-RU" i="1" dirty="0"/>
          </a:p>
        </p:txBody>
      </p:sp>
      <p:sp>
        <p:nvSpPr>
          <p:cNvPr id="61" name="TextBox 60"/>
          <p:cNvSpPr txBox="1"/>
          <p:nvPr/>
        </p:nvSpPr>
        <p:spPr>
          <a:xfrm>
            <a:off x="7128284" y="341873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b</a:t>
            </a:r>
            <a:endParaRPr lang="ru-RU" i="1" dirty="0"/>
          </a:p>
        </p:txBody>
      </p:sp>
      <p:sp>
        <p:nvSpPr>
          <p:cNvPr id="62" name="TextBox 61"/>
          <p:cNvSpPr txBox="1"/>
          <p:nvPr/>
        </p:nvSpPr>
        <p:spPr>
          <a:xfrm>
            <a:off x="6967021" y="2071677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a</a:t>
            </a:r>
            <a:endParaRPr lang="ru-RU" i="1" dirty="0"/>
          </a:p>
        </p:txBody>
      </p:sp>
      <p:sp>
        <p:nvSpPr>
          <p:cNvPr id="63" name="TextBox 62"/>
          <p:cNvSpPr txBox="1"/>
          <p:nvPr/>
        </p:nvSpPr>
        <p:spPr>
          <a:xfrm>
            <a:off x="6637034" y="252656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a</a:t>
            </a:r>
            <a:endParaRPr lang="ru-RU" i="1" dirty="0"/>
          </a:p>
        </p:txBody>
      </p:sp>
      <p:sp>
        <p:nvSpPr>
          <p:cNvPr id="64" name="Заголовок 1"/>
          <p:cNvSpPr txBox="1">
            <a:spLocks/>
          </p:cNvSpPr>
          <p:nvPr/>
        </p:nvSpPr>
        <p:spPr>
          <a:xfrm>
            <a:off x="609600" y="4270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u="sng" dirty="0" smtClean="0"/>
              <a:t>Дано:</a:t>
            </a:r>
            <a:endParaRPr lang="ru-RU" u="sng" dirty="0"/>
          </a:p>
        </p:txBody>
      </p:sp>
      <p:sp>
        <p:nvSpPr>
          <p:cNvPr id="67" name="Объект 3"/>
          <p:cNvSpPr>
            <a:spLocks noGrp="1"/>
          </p:cNvSpPr>
          <p:nvPr>
            <p:ph sz="quarter" idx="1"/>
          </p:nvPr>
        </p:nvSpPr>
        <p:spPr>
          <a:xfrm>
            <a:off x="609600" y="1752600"/>
            <a:ext cx="3657600" cy="1468760"/>
          </a:xfrm>
        </p:spPr>
        <p:txBody>
          <a:bodyPr/>
          <a:lstStyle/>
          <a:p>
            <a:r>
              <a:rPr lang="ru-RU" dirty="0" smtClean="0"/>
              <a:t>Квадрат </a:t>
            </a:r>
            <a:r>
              <a:rPr lang="en-US" i="1" dirty="0" smtClean="0"/>
              <a:t>CDFB</a:t>
            </a:r>
          </a:p>
          <a:p>
            <a:r>
              <a:rPr lang="en-US" i="1" dirty="0" smtClean="0"/>
              <a:t>AB=AF=AD=AC=a</a:t>
            </a:r>
            <a:endParaRPr lang="ru-RU" i="1" dirty="0" smtClean="0"/>
          </a:p>
          <a:p>
            <a:r>
              <a:rPr lang="en-US" i="1" dirty="0" smtClean="0"/>
              <a:t>DF=b</a:t>
            </a:r>
            <a:endParaRPr lang="ru-RU" i="1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4143507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Решение:</a:t>
            </a:r>
            <a:endParaRPr lang="ru-RU" u="sng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Объект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600200"/>
                <a:ext cx="5482952" cy="487375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2000" dirty="0" smtClean="0"/>
                  <a:t>Пусть </a:t>
                </a:r>
                <a:r>
                  <a:rPr lang="ru-RU" sz="2000" i="1" dirty="0" smtClean="0"/>
                  <a:t>АО </a:t>
                </a:r>
                <a:r>
                  <a:rPr lang="ru-RU" sz="2000" dirty="0" smtClean="0"/>
                  <a:t>перпендикуляр, опущенный из точки из точки </a:t>
                </a:r>
                <a:r>
                  <a:rPr lang="ru-RU" sz="2000" i="1" dirty="0" smtClean="0"/>
                  <a:t>А </a:t>
                </a:r>
                <a:r>
                  <a:rPr lang="ru-RU" sz="2000" dirty="0" smtClean="0"/>
                  <a:t>на плоскость квадрата. </a:t>
                </a:r>
              </a:p>
              <a:p>
                <a:pPr marL="0" indent="0">
                  <a:buNone/>
                </a:pPr>
                <a:r>
                  <a:rPr lang="en-US" sz="2000" i="1" dirty="0" smtClean="0"/>
                  <a:t>AB=AF=AD=AC=a </a:t>
                </a:r>
                <a:r>
                  <a:rPr lang="ru-RU" sz="2000" dirty="0" smtClean="0"/>
                  <a:t>(по </a:t>
                </a:r>
                <a:r>
                  <a:rPr lang="ru-RU" sz="2000" dirty="0" err="1" smtClean="0"/>
                  <a:t>усл</a:t>
                </a:r>
                <a:r>
                  <a:rPr lang="ru-RU" sz="2000" dirty="0" smtClean="0"/>
                  <a:t>.), то и </a:t>
                </a:r>
                <a:r>
                  <a:rPr lang="en-US" sz="2000" dirty="0" smtClean="0"/>
                  <a:t> </a:t>
                </a:r>
                <a:r>
                  <a:rPr lang="en-US" sz="2000" i="1" dirty="0" smtClean="0"/>
                  <a:t>OB=OC=OD=OF </a:t>
                </a:r>
                <a:r>
                  <a:rPr lang="ru-RU" sz="2000" i="1" dirty="0" smtClean="0"/>
                  <a:t>=</a:t>
                </a:r>
                <a:r>
                  <a:rPr lang="en-US" sz="2000" i="1" dirty="0" smtClean="0"/>
                  <a:t>&gt; O</a:t>
                </a:r>
                <a:r>
                  <a:rPr lang="ru-RU" sz="2000" dirty="0" smtClean="0"/>
                  <a:t> – точка пересечения диагоналей.</a:t>
                </a:r>
              </a:p>
              <a:p>
                <a:pPr marL="0" indent="0">
                  <a:buNone/>
                </a:pPr>
                <a:endParaRPr lang="ru-RU" sz="2000" dirty="0" smtClean="0"/>
              </a:p>
              <a:p>
                <a:pPr marL="0" indent="0">
                  <a:buNone/>
                </a:pPr>
                <a:r>
                  <a:rPr lang="ru-RU" sz="2000" dirty="0" smtClean="0"/>
                  <a:t>Тогда </a:t>
                </a:r>
                <a:r>
                  <a:rPr lang="en-US" sz="2000" i="1" dirty="0" smtClean="0"/>
                  <a:t>OF</a:t>
                </a:r>
                <a:r>
                  <a:rPr lang="en-US" sz="2000" dirty="0" smtClean="0"/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/>
                        </m:ctrlPr>
                      </m:fPr>
                      <m:num>
                        <m:r>
                          <a:rPr lang="ru-RU" sz="2000" i="1"/>
                          <m:t>1</m:t>
                        </m:r>
                      </m:num>
                      <m:den>
                        <m:r>
                          <a:rPr lang="ru-RU" sz="2000" i="1"/>
                          <m:t>2</m:t>
                        </m:r>
                      </m:den>
                    </m:f>
                  </m:oMath>
                </a14:m>
                <a:r>
                  <a:rPr lang="ru-RU" sz="2000" dirty="0"/>
                  <a:t> </a:t>
                </a:r>
                <a:r>
                  <a:rPr lang="en-US" sz="2000" i="1" dirty="0"/>
                  <a:t>CF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/>
                        </m:ctrlPr>
                      </m:fPr>
                      <m:num>
                        <m:r>
                          <a:rPr lang="en-US" sz="2000" i="1"/>
                          <m:t>𝑏</m:t>
                        </m:r>
                        <m:rad>
                          <m:radPr>
                            <m:degHide m:val="on"/>
                            <m:ctrlPr>
                              <a:rPr lang="ru-RU" sz="2000" i="1"/>
                            </m:ctrlPr>
                          </m:radPr>
                          <m:deg/>
                          <m:e>
                            <m:r>
                              <a:rPr lang="ru-RU" sz="2000" i="1"/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sz="2000" i="1"/>
                          <m:t>2</m:t>
                        </m:r>
                      </m:den>
                    </m:f>
                  </m:oMath>
                </a14:m>
                <a:endParaRPr lang="ru-RU" sz="2000" dirty="0"/>
              </a:p>
              <a:p>
                <a:pPr marL="0" indent="0">
                  <a:buNone/>
                </a:pPr>
                <a:r>
                  <a:rPr lang="ru-RU" sz="2000" dirty="0" smtClean="0"/>
                  <a:t>     </a:t>
                </a:r>
                <a:r>
                  <a:rPr lang="en-US" sz="2000" dirty="0" smtClean="0"/>
                  <a:t>AOF – </a:t>
                </a:r>
                <a:r>
                  <a:rPr lang="ru-RU" sz="2000" dirty="0" smtClean="0"/>
                  <a:t>прямоугольный</a:t>
                </a:r>
              </a:p>
              <a:p>
                <a:pPr marL="0" indent="0">
                  <a:buNone/>
                </a:pPr>
                <a:r>
                  <a:rPr lang="ru-RU" sz="2000" dirty="0" smtClean="0"/>
                  <a:t>=</a:t>
                </a:r>
                <a:r>
                  <a:rPr lang="en-US" sz="2000" dirty="0" smtClean="0"/>
                  <a:t>&gt;</a:t>
                </a:r>
              </a:p>
              <a:p>
                <a:pPr marL="0" indent="0">
                  <a:buNone/>
                </a:pPr>
                <a:r>
                  <a:rPr lang="en-US" sz="2000" i="1" dirty="0" smtClean="0"/>
                  <a:t>AO</a:t>
                </a:r>
                <a:r>
                  <a:rPr lang="ru-RU" sz="2000" i="1" dirty="0" smtClean="0"/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000" i="1" smtClean="0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ru-RU" sz="20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𝐴𝐹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/>
                          </a:rPr>
                          <m:t>− </m:t>
                        </m:r>
                        <m:sSup>
                          <m:sSup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𝑂𝐹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2000" i="1" dirty="0" smtClean="0"/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i="1" smtClean="0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0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/>
                          </a:rPr>
                          <m:t>− </m:t>
                        </m:r>
                        <m:sSup>
                          <m:sSup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000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2000" b="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𝑏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en-US" sz="2000" b="0" i="1" smtClean="0"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2000" b="0" i="1" smtClean="0">
                                            <a:latin typeface="Cambria Math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sz="20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2000" i="1" dirty="0" smtClean="0"/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i="1" dirty="0" smtClean="0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000" i="1" dirty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b="0" i="1" dirty="0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000" b="0" i="1" dirty="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000" b="0" i="1" dirty="0" smtClean="0">
                            <a:latin typeface="Cambria Math"/>
                          </a:rPr>
                          <m:t>− </m:t>
                        </m:r>
                        <m:f>
                          <m:fPr>
                            <m:ctrlPr>
                              <a:rPr lang="en-US" sz="2000" b="0" i="1" dirty="0" smtClean="0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000" b="0" i="1" dirty="0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000" b="0" i="1" dirty="0" smtClean="0">
                                    <a:latin typeface="Cambria Math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n-US" sz="2000" b="0" i="1" dirty="0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000" b="0" i="1" dirty="0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sz="2000" i="1" dirty="0" smtClean="0"/>
                  <a:t> </a:t>
                </a:r>
                <a:r>
                  <a:rPr lang="ru-RU" sz="2000" i="1" dirty="0" smtClean="0"/>
                  <a:t>.</a:t>
                </a:r>
              </a:p>
              <a:p>
                <a:pPr marL="0" indent="0">
                  <a:buNone/>
                </a:pPr>
                <a:r>
                  <a:rPr lang="ru-RU" sz="2000" i="1" dirty="0" smtClean="0"/>
                  <a:t>Ответ: </a:t>
                </a:r>
                <a:r>
                  <a:rPr lang="en-US" sz="2000" i="1" dirty="0" smtClean="0"/>
                  <a:t>AO</a:t>
                </a:r>
                <a:r>
                  <a:rPr lang="ru-RU" sz="2000" i="1" dirty="0" smtClean="0"/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i="1" dirty="0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000" i="1" dirty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i="1" dirty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000" i="1" dirty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 dirty="0">
                            <a:latin typeface="Cambria Math"/>
                          </a:rPr>
                          <m:t>− </m:t>
                        </m:r>
                        <m:f>
                          <m:fPr>
                            <m:ctrlPr>
                              <a:rPr lang="en-US" sz="2000" i="1" dirty="0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000" i="1" dirty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000" i="1" dirty="0">
                                    <a:latin typeface="Cambria Math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n-US" sz="2000" i="1" dirty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000" i="1" dirty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sz="2000" i="1" dirty="0"/>
                  <a:t> </a:t>
                </a:r>
                <a:r>
                  <a:rPr lang="ru-RU" sz="2000" i="1" dirty="0"/>
                  <a:t>.</a:t>
                </a:r>
              </a:p>
              <a:p>
                <a:pPr marL="0" indent="0">
                  <a:buNone/>
                </a:pPr>
                <a:endParaRPr lang="ru-RU" sz="2000" i="1" dirty="0" smtClean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600200"/>
                <a:ext cx="5482952" cy="4873752"/>
              </a:xfrm>
              <a:blipFill rotWithShape="1">
                <a:blip r:embed="rId2" cstate="print"/>
                <a:stretch>
                  <a:fillRect l="-1112" t="-626" r="-44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C:\Users\marina\Desktop\ввв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426348"/>
            <a:ext cx="2952328" cy="3405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Равнобедренный треугольник 3"/>
          <p:cNvSpPr/>
          <p:nvPr/>
        </p:nvSpPr>
        <p:spPr>
          <a:xfrm>
            <a:off x="729610" y="4332911"/>
            <a:ext cx="144016" cy="239396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1545076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u="sng" dirty="0" smtClean="0"/>
              <a:t>Ссылки:</a:t>
            </a:r>
            <a:endParaRPr lang="ru-RU" u="sng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457200" indent="-457200">
              <a:buNone/>
            </a:pPr>
            <a:r>
              <a:rPr lang="ru-RU" sz="2000" dirty="0" smtClean="0"/>
              <a:t>1.  </a:t>
            </a:r>
            <a:r>
              <a:rPr lang="ru-RU" dirty="0" smtClean="0"/>
              <a:t>Геометрия</a:t>
            </a:r>
            <a:r>
              <a:rPr lang="ru-RU" dirty="0" smtClean="0"/>
              <a:t>. 10-11 классы: учеб. для </a:t>
            </a:r>
            <a:r>
              <a:rPr lang="ru-RU" dirty="0" err="1" smtClean="0"/>
              <a:t>общеобразоват</a:t>
            </a:r>
            <a:r>
              <a:rPr lang="ru-RU" dirty="0" smtClean="0"/>
              <a:t>. </a:t>
            </a:r>
            <a:r>
              <a:rPr lang="ru-RU" dirty="0"/>
              <a:t>у</a:t>
            </a:r>
            <a:r>
              <a:rPr lang="ru-RU" dirty="0" smtClean="0"/>
              <a:t>чреждений: базовый и профильный уровни </a:t>
            </a:r>
            <a:r>
              <a:rPr lang="en-US" dirty="0" smtClean="0"/>
              <a:t>/</a:t>
            </a:r>
            <a:r>
              <a:rPr lang="ru-RU" dirty="0" smtClean="0"/>
              <a:t> </a:t>
            </a:r>
            <a:r>
              <a:rPr lang="ru-RU" dirty="0" err="1" smtClean="0"/>
              <a:t>А.В.Погорелов</a:t>
            </a:r>
            <a:r>
              <a:rPr lang="ru-RU" dirty="0" smtClean="0"/>
              <a:t>. – 9-е изд. – М. : Просвещение, 2009. – 175 с. : ил. </a:t>
            </a:r>
            <a:endParaRPr lang="ru-RU" dirty="0" smtClean="0"/>
          </a:p>
          <a:p>
            <a:pPr marL="457200" indent="-457200">
              <a:buNone/>
            </a:pPr>
            <a:r>
              <a:rPr lang="ru-RU" sz="2000" dirty="0" smtClean="0"/>
              <a:t>2. </a:t>
            </a:r>
            <a:r>
              <a:rPr lang="en-GB" sz="2000" dirty="0" smtClean="0"/>
              <a:t>https://yandex.ru/images/search?text=%D1%80%D0%B8</a:t>
            </a:r>
            <a:r>
              <a:rPr lang="en-GB" sz="2000" dirty="0" smtClean="0"/>
              <a:t>%</a:t>
            </a:r>
            <a:endParaRPr lang="ru-RU" sz="2000" dirty="0" smtClean="0"/>
          </a:p>
          <a:p>
            <a:pPr marL="457200" indent="-457200">
              <a:buNone/>
            </a:pPr>
            <a:r>
              <a:rPr lang="en-GB" sz="2000" dirty="0" smtClean="0"/>
              <a:t>D1%81%D1%83%D0%BD%D0%BA%D0%B8%20%D0%BA%</a:t>
            </a:r>
            <a:endParaRPr lang="ru-RU" sz="2000" dirty="0" smtClean="0"/>
          </a:p>
          <a:p>
            <a:pPr marL="457200" indent="-457200">
              <a:buNone/>
            </a:pPr>
            <a:r>
              <a:rPr lang="en-GB" sz="2000" dirty="0" smtClean="0"/>
              <a:t>20%D0%B7%D0%B0%D0%B4%D0%B0%D1%87%D0%B0%</a:t>
            </a:r>
            <a:endParaRPr lang="ru-RU" sz="2000" dirty="0" smtClean="0"/>
          </a:p>
          <a:p>
            <a:pPr marL="457200" indent="-457200">
              <a:buNone/>
            </a:pPr>
            <a:r>
              <a:rPr lang="en-GB" sz="2000" dirty="0" smtClean="0"/>
              <a:t>D0%BC%20%D0%BF%D0%BE%20%D0%B3%D0%B5%D0%</a:t>
            </a:r>
            <a:endParaRPr lang="ru-RU" sz="2000" dirty="0" smtClean="0"/>
          </a:p>
          <a:p>
            <a:pPr marL="457200" indent="-457200">
              <a:buNone/>
            </a:pPr>
            <a:r>
              <a:rPr lang="en-GB" sz="2000" dirty="0" smtClean="0"/>
              <a:t>BE%D0%BC%D0%B5%D1%82%D1%80%D0%B8%D0%B8%</a:t>
            </a:r>
            <a:endParaRPr lang="ru-RU" sz="2000" dirty="0" smtClean="0"/>
          </a:p>
          <a:p>
            <a:pPr marL="457200" indent="-457200">
              <a:buNone/>
            </a:pPr>
            <a:r>
              <a:rPr lang="en-GB" sz="2000" dirty="0" smtClean="0"/>
              <a:t>2010%20%D0%BA%D0%BB%D0%B0%D1%81%D1%81%20%</a:t>
            </a:r>
            <a:endParaRPr lang="ru-RU" sz="2000" dirty="0" smtClean="0"/>
          </a:p>
          <a:p>
            <a:pPr marL="457200" indent="-457200">
              <a:buNone/>
            </a:pPr>
            <a:r>
              <a:rPr lang="en-GB" sz="2000" dirty="0" smtClean="0"/>
              <a:t>D0%BF%D0%BE%20%D1%82%D0%B5%D0%BC%D0%B5%</a:t>
            </a:r>
            <a:endParaRPr lang="ru-RU" sz="2000" dirty="0" smtClean="0"/>
          </a:p>
          <a:p>
            <a:pPr marL="457200" indent="-457200">
              <a:buNone/>
            </a:pPr>
            <a:r>
              <a:rPr lang="en-GB" sz="2000" dirty="0" smtClean="0"/>
              <a:t>20%D0%BF%D0%B5%D1%80%D0%BF%D0%B5%D0%BD%</a:t>
            </a:r>
            <a:endParaRPr lang="ru-RU" sz="2000" dirty="0" smtClean="0"/>
          </a:p>
          <a:p>
            <a:pPr marL="457200" indent="-457200">
              <a:buNone/>
            </a:pPr>
            <a:r>
              <a:rPr lang="en-GB" sz="2000" dirty="0" smtClean="0"/>
              <a:t>D0%B4%D0%B8%D0%BA%D1%83%D0%BB%D1%8F%D1%</a:t>
            </a:r>
            <a:endParaRPr lang="ru-RU" sz="2000" dirty="0" smtClean="0"/>
          </a:p>
          <a:p>
            <a:pPr marL="457200" indent="-457200">
              <a:buNone/>
            </a:pPr>
            <a:r>
              <a:rPr lang="en-GB" sz="2000" dirty="0" smtClean="0"/>
              <a:t>80%20%D0%B8%20%D0%BD%D0%B0%D0%BA%D0%BB%</a:t>
            </a:r>
            <a:endParaRPr lang="ru-RU" sz="2000" dirty="0" smtClean="0"/>
          </a:p>
          <a:p>
            <a:pPr marL="457200" indent="-457200">
              <a:buNone/>
            </a:pPr>
            <a:r>
              <a:rPr lang="en-GB" sz="2000" dirty="0" smtClean="0"/>
              <a:t>D0%BE%D0%BD%D0%BD%D0%B0%D1%8F</a:t>
            </a:r>
            <a:endParaRPr lang="ru-RU" sz="2000" dirty="0" smtClean="0"/>
          </a:p>
          <a:p>
            <a:pPr marL="457200" indent="-457200">
              <a:buNone/>
            </a:pPr>
            <a:endParaRPr lang="ru-RU" sz="2000" dirty="0" smtClean="0"/>
          </a:p>
          <a:p>
            <a:pPr marL="457200" indent="-4572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231955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934</TotalTime>
  <Words>132</Words>
  <Application>Microsoft Office PowerPoint</Application>
  <PresentationFormat>Экран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Эркер</vt:lpstr>
      <vt:lpstr>Слайд 1</vt:lpstr>
      <vt:lpstr>Задача №21</vt:lpstr>
      <vt:lpstr>Найти:</vt:lpstr>
      <vt:lpstr>Решение:</vt:lpstr>
      <vt:lpstr>Ссылки: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marina</dc:creator>
  <cp:lastModifiedBy>Lena</cp:lastModifiedBy>
  <cp:revision>11</cp:revision>
  <dcterms:created xsi:type="dcterms:W3CDTF">2015-12-23T19:54:26Z</dcterms:created>
  <dcterms:modified xsi:type="dcterms:W3CDTF">2015-12-31T09:40:12Z</dcterms:modified>
</cp:coreProperties>
</file>