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Перпендикуляр и наклонная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u="sng" dirty="0" smtClean="0"/>
              <a:t/>
            </a:r>
            <a:br>
              <a:rPr lang="ru-RU" u="sng" dirty="0" smtClean="0"/>
            </a:br>
            <a:endParaRPr lang="ru-RU" sz="27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4500570"/>
            <a:ext cx="6400800" cy="17526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2200" dirty="0" smtClean="0">
                <a:solidFill>
                  <a:schemeClr val="tx1"/>
                </a:solidFill>
              </a:rPr>
              <a:t>Работу выполнили:  </a:t>
            </a:r>
            <a:r>
              <a:rPr lang="ru-RU" sz="2200" dirty="0" err="1" smtClean="0">
                <a:solidFill>
                  <a:schemeClr val="tx1"/>
                </a:solidFill>
              </a:rPr>
              <a:t>Бужинская</a:t>
            </a:r>
            <a:r>
              <a:rPr lang="ru-RU" sz="2200" dirty="0" smtClean="0">
                <a:solidFill>
                  <a:schemeClr val="tx1"/>
                </a:solidFill>
              </a:rPr>
              <a:t> Анна и Ильиных Роман, ученики 10 А класса МБОУ СШ № 1, г. Архангельск, Архангельская область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Руководитель:  Куприянович Марина Олеговна, учитель математики МБОУ СШ № 1, г. Архангельск, Архангельская область, 2015 год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Половина рамки 3"/>
          <p:cNvSpPr/>
          <p:nvPr/>
        </p:nvSpPr>
        <p:spPr>
          <a:xfrm>
            <a:off x="142844" y="142852"/>
            <a:ext cx="428628" cy="500066"/>
          </a:xfrm>
          <a:prstGeom prst="halfFram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оловина рамки 4"/>
          <p:cNvSpPr/>
          <p:nvPr/>
        </p:nvSpPr>
        <p:spPr>
          <a:xfrm rot="5400000">
            <a:off x="8536809" y="107133"/>
            <a:ext cx="428628" cy="500066"/>
          </a:xfrm>
          <a:prstGeom prst="halfFram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оловина рамки 5"/>
          <p:cNvSpPr/>
          <p:nvPr/>
        </p:nvSpPr>
        <p:spPr>
          <a:xfrm rot="16200000">
            <a:off x="178563" y="6250801"/>
            <a:ext cx="428628" cy="500066"/>
          </a:xfrm>
          <a:prstGeom prst="halfFram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оловина рамки 6"/>
          <p:cNvSpPr/>
          <p:nvPr/>
        </p:nvSpPr>
        <p:spPr>
          <a:xfrm rot="10800000">
            <a:off x="8572528" y="6215082"/>
            <a:ext cx="428628" cy="500066"/>
          </a:xfrm>
          <a:prstGeom prst="halfFram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 23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Из точки к плоскости проведены две наклонные, равные 10 см и 17 см. </a:t>
            </a:r>
          </a:p>
          <a:p>
            <a:pPr algn="ctr">
              <a:buNone/>
            </a:pPr>
            <a:r>
              <a:rPr lang="ru-RU" dirty="0" smtClean="0"/>
              <a:t>Разность проекций этих наклонных равна 9 см. Найдите проекции наклонных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85728"/>
            <a:ext cx="4038600" cy="584043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Параллелограмм 4"/>
          <p:cNvSpPr/>
          <p:nvPr/>
        </p:nvSpPr>
        <p:spPr>
          <a:xfrm>
            <a:off x="642910" y="2571744"/>
            <a:ext cx="3643338" cy="1428760"/>
          </a:xfrm>
          <a:prstGeom prst="parallelogram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1285852" y="2143116"/>
            <a:ext cx="214314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821505" y="1964521"/>
            <a:ext cx="2428892" cy="64294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1928794" y="1500174"/>
            <a:ext cx="2071702" cy="12144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1714480" y="3214686"/>
            <a:ext cx="642942" cy="28575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2357422" y="3143248"/>
            <a:ext cx="1214446" cy="71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олилиния 16"/>
          <p:cNvSpPr/>
          <p:nvPr/>
        </p:nvSpPr>
        <p:spPr>
          <a:xfrm>
            <a:off x="1975104" y="2441448"/>
            <a:ext cx="365760" cy="284924"/>
          </a:xfrm>
          <a:custGeom>
            <a:avLst/>
            <a:gdLst>
              <a:gd name="connsiteX0" fmla="*/ 9144 w 365760"/>
              <a:gd name="connsiteY0" fmla="*/ 146304 h 284924"/>
              <a:gd name="connsiteX1" fmla="*/ 36576 w 365760"/>
              <a:gd name="connsiteY1" fmla="*/ 64008 h 284924"/>
              <a:gd name="connsiteX2" fmla="*/ 64008 w 365760"/>
              <a:gd name="connsiteY2" fmla="*/ 54864 h 284924"/>
              <a:gd name="connsiteX3" fmla="*/ 118872 w 365760"/>
              <a:gd name="connsiteY3" fmla="*/ 9144 h 284924"/>
              <a:gd name="connsiteX4" fmla="*/ 146304 w 365760"/>
              <a:gd name="connsiteY4" fmla="*/ 0 h 284924"/>
              <a:gd name="connsiteX5" fmla="*/ 219456 w 365760"/>
              <a:gd name="connsiteY5" fmla="*/ 9144 h 284924"/>
              <a:gd name="connsiteX6" fmla="*/ 274320 w 365760"/>
              <a:gd name="connsiteY6" fmla="*/ 36576 h 284924"/>
              <a:gd name="connsiteX7" fmla="*/ 301752 w 365760"/>
              <a:gd name="connsiteY7" fmla="*/ 45720 h 284924"/>
              <a:gd name="connsiteX8" fmla="*/ 356616 w 365760"/>
              <a:gd name="connsiteY8" fmla="*/ 91440 h 284924"/>
              <a:gd name="connsiteX9" fmla="*/ 365760 w 365760"/>
              <a:gd name="connsiteY9" fmla="*/ 118872 h 284924"/>
              <a:gd name="connsiteX10" fmla="*/ 320040 w 365760"/>
              <a:gd name="connsiteY10" fmla="*/ 228600 h 284924"/>
              <a:gd name="connsiteX11" fmla="*/ 292608 w 365760"/>
              <a:gd name="connsiteY11" fmla="*/ 256032 h 284924"/>
              <a:gd name="connsiteX12" fmla="*/ 265176 w 365760"/>
              <a:gd name="connsiteY12" fmla="*/ 265176 h 284924"/>
              <a:gd name="connsiteX13" fmla="*/ 18288 w 365760"/>
              <a:gd name="connsiteY13" fmla="*/ 228600 h 284924"/>
              <a:gd name="connsiteX14" fmla="*/ 0 w 365760"/>
              <a:gd name="connsiteY14" fmla="*/ 201168 h 284924"/>
              <a:gd name="connsiteX15" fmla="*/ 9144 w 365760"/>
              <a:gd name="connsiteY15" fmla="*/ 155448 h 284924"/>
              <a:gd name="connsiteX16" fmla="*/ 18288 w 365760"/>
              <a:gd name="connsiteY16" fmla="*/ 128016 h 284924"/>
              <a:gd name="connsiteX17" fmla="*/ 9144 w 365760"/>
              <a:gd name="connsiteY17" fmla="*/ 146304 h 284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65760" h="284924">
                <a:moveTo>
                  <a:pt x="9144" y="146304"/>
                </a:moveTo>
                <a:cubicBezTo>
                  <a:pt x="12192" y="135636"/>
                  <a:pt x="11850" y="83789"/>
                  <a:pt x="36576" y="64008"/>
                </a:cubicBezTo>
                <a:cubicBezTo>
                  <a:pt x="44102" y="57987"/>
                  <a:pt x="54864" y="57912"/>
                  <a:pt x="64008" y="54864"/>
                </a:cubicBezTo>
                <a:cubicBezTo>
                  <a:pt x="84231" y="34641"/>
                  <a:pt x="93411" y="21875"/>
                  <a:pt x="118872" y="9144"/>
                </a:cubicBezTo>
                <a:cubicBezTo>
                  <a:pt x="127493" y="4833"/>
                  <a:pt x="137160" y="3048"/>
                  <a:pt x="146304" y="0"/>
                </a:cubicBezTo>
                <a:cubicBezTo>
                  <a:pt x="170688" y="3048"/>
                  <a:pt x="195279" y="4748"/>
                  <a:pt x="219456" y="9144"/>
                </a:cubicBezTo>
                <a:cubicBezTo>
                  <a:pt x="255573" y="15711"/>
                  <a:pt x="240853" y="19842"/>
                  <a:pt x="274320" y="36576"/>
                </a:cubicBezTo>
                <a:cubicBezTo>
                  <a:pt x="282941" y="40887"/>
                  <a:pt x="293131" y="41409"/>
                  <a:pt x="301752" y="45720"/>
                </a:cubicBezTo>
                <a:cubicBezTo>
                  <a:pt x="327213" y="58451"/>
                  <a:pt x="336393" y="71217"/>
                  <a:pt x="356616" y="91440"/>
                </a:cubicBezTo>
                <a:cubicBezTo>
                  <a:pt x="359664" y="100584"/>
                  <a:pt x="365760" y="109233"/>
                  <a:pt x="365760" y="118872"/>
                </a:cubicBezTo>
                <a:cubicBezTo>
                  <a:pt x="365760" y="162895"/>
                  <a:pt x="351776" y="196864"/>
                  <a:pt x="320040" y="228600"/>
                </a:cubicBezTo>
                <a:cubicBezTo>
                  <a:pt x="310896" y="237744"/>
                  <a:pt x="303368" y="248859"/>
                  <a:pt x="292608" y="256032"/>
                </a:cubicBezTo>
                <a:cubicBezTo>
                  <a:pt x="284588" y="261379"/>
                  <a:pt x="274320" y="262128"/>
                  <a:pt x="265176" y="265176"/>
                </a:cubicBezTo>
                <a:cubicBezTo>
                  <a:pt x="249748" y="263890"/>
                  <a:pt x="74612" y="284924"/>
                  <a:pt x="18288" y="228600"/>
                </a:cubicBezTo>
                <a:cubicBezTo>
                  <a:pt x="10517" y="220829"/>
                  <a:pt x="6096" y="210312"/>
                  <a:pt x="0" y="201168"/>
                </a:cubicBezTo>
                <a:cubicBezTo>
                  <a:pt x="3048" y="185928"/>
                  <a:pt x="5375" y="170526"/>
                  <a:pt x="9144" y="155448"/>
                </a:cubicBezTo>
                <a:cubicBezTo>
                  <a:pt x="11482" y="146097"/>
                  <a:pt x="16703" y="137523"/>
                  <a:pt x="18288" y="128016"/>
                </a:cubicBezTo>
                <a:cubicBezTo>
                  <a:pt x="19791" y="118996"/>
                  <a:pt x="6096" y="156972"/>
                  <a:pt x="9144" y="146304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2362361" y="2459736"/>
            <a:ext cx="874615" cy="283464"/>
          </a:xfrm>
          <a:custGeom>
            <a:avLst/>
            <a:gdLst>
              <a:gd name="connsiteX0" fmla="*/ 24223 w 874615"/>
              <a:gd name="connsiteY0" fmla="*/ 137160 h 283464"/>
              <a:gd name="connsiteX1" fmla="*/ 33367 w 874615"/>
              <a:gd name="connsiteY1" fmla="*/ 73152 h 283464"/>
              <a:gd name="connsiteX2" fmla="*/ 51655 w 874615"/>
              <a:gd name="connsiteY2" fmla="*/ 45720 h 283464"/>
              <a:gd name="connsiteX3" fmla="*/ 133951 w 874615"/>
              <a:gd name="connsiteY3" fmla="*/ 0 h 283464"/>
              <a:gd name="connsiteX4" fmla="*/ 243679 w 874615"/>
              <a:gd name="connsiteY4" fmla="*/ 9144 h 283464"/>
              <a:gd name="connsiteX5" fmla="*/ 307687 w 874615"/>
              <a:gd name="connsiteY5" fmla="*/ 18288 h 283464"/>
              <a:gd name="connsiteX6" fmla="*/ 700879 w 874615"/>
              <a:gd name="connsiteY6" fmla="*/ 27432 h 283464"/>
              <a:gd name="connsiteX7" fmla="*/ 755743 w 874615"/>
              <a:gd name="connsiteY7" fmla="*/ 64008 h 283464"/>
              <a:gd name="connsiteX8" fmla="*/ 783175 w 874615"/>
              <a:gd name="connsiteY8" fmla="*/ 82296 h 283464"/>
              <a:gd name="connsiteX9" fmla="*/ 874615 w 874615"/>
              <a:gd name="connsiteY9" fmla="*/ 100584 h 283464"/>
              <a:gd name="connsiteX10" fmla="*/ 847183 w 874615"/>
              <a:gd name="connsiteY10" fmla="*/ 246888 h 283464"/>
              <a:gd name="connsiteX11" fmla="*/ 819751 w 874615"/>
              <a:gd name="connsiteY11" fmla="*/ 265176 h 283464"/>
              <a:gd name="connsiteX12" fmla="*/ 728311 w 874615"/>
              <a:gd name="connsiteY12" fmla="*/ 283464 h 283464"/>
              <a:gd name="connsiteX13" fmla="*/ 325975 w 874615"/>
              <a:gd name="connsiteY13" fmla="*/ 274320 h 283464"/>
              <a:gd name="connsiteX14" fmla="*/ 289399 w 874615"/>
              <a:gd name="connsiteY14" fmla="*/ 256032 h 283464"/>
              <a:gd name="connsiteX15" fmla="*/ 252823 w 874615"/>
              <a:gd name="connsiteY15" fmla="*/ 246888 h 283464"/>
              <a:gd name="connsiteX16" fmla="*/ 188815 w 874615"/>
              <a:gd name="connsiteY16" fmla="*/ 219456 h 283464"/>
              <a:gd name="connsiteX17" fmla="*/ 152239 w 874615"/>
              <a:gd name="connsiteY17" fmla="*/ 192024 h 283464"/>
              <a:gd name="connsiteX18" fmla="*/ 115663 w 874615"/>
              <a:gd name="connsiteY18" fmla="*/ 182880 h 283464"/>
              <a:gd name="connsiteX19" fmla="*/ 60799 w 874615"/>
              <a:gd name="connsiteY19" fmla="*/ 164592 h 283464"/>
              <a:gd name="connsiteX20" fmla="*/ 33367 w 874615"/>
              <a:gd name="connsiteY20" fmla="*/ 155448 h 283464"/>
              <a:gd name="connsiteX21" fmla="*/ 5935 w 874615"/>
              <a:gd name="connsiteY21" fmla="*/ 128016 h 283464"/>
              <a:gd name="connsiteX22" fmla="*/ 33367 w 874615"/>
              <a:gd name="connsiteY22" fmla="*/ 82296 h 283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874615" h="283464">
                <a:moveTo>
                  <a:pt x="24223" y="137160"/>
                </a:moveTo>
                <a:cubicBezTo>
                  <a:pt x="27271" y="115824"/>
                  <a:pt x="27174" y="93796"/>
                  <a:pt x="33367" y="73152"/>
                </a:cubicBezTo>
                <a:cubicBezTo>
                  <a:pt x="36525" y="62626"/>
                  <a:pt x="43384" y="52957"/>
                  <a:pt x="51655" y="45720"/>
                </a:cubicBezTo>
                <a:cubicBezTo>
                  <a:pt x="90353" y="11859"/>
                  <a:pt x="96274" y="12559"/>
                  <a:pt x="133951" y="0"/>
                </a:cubicBezTo>
                <a:cubicBezTo>
                  <a:pt x="170527" y="3048"/>
                  <a:pt x="207178" y="5302"/>
                  <a:pt x="243679" y="9144"/>
                </a:cubicBezTo>
                <a:cubicBezTo>
                  <a:pt x="265113" y="11400"/>
                  <a:pt x="286152" y="17427"/>
                  <a:pt x="307687" y="18288"/>
                </a:cubicBezTo>
                <a:cubicBezTo>
                  <a:pt x="438682" y="23528"/>
                  <a:pt x="569815" y="24384"/>
                  <a:pt x="700879" y="27432"/>
                </a:cubicBezTo>
                <a:lnTo>
                  <a:pt x="755743" y="64008"/>
                </a:lnTo>
                <a:cubicBezTo>
                  <a:pt x="764887" y="70104"/>
                  <a:pt x="772399" y="80141"/>
                  <a:pt x="783175" y="82296"/>
                </a:cubicBezTo>
                <a:lnTo>
                  <a:pt x="874615" y="100584"/>
                </a:lnTo>
                <a:cubicBezTo>
                  <a:pt x="870256" y="135457"/>
                  <a:pt x="863348" y="214557"/>
                  <a:pt x="847183" y="246888"/>
                </a:cubicBezTo>
                <a:cubicBezTo>
                  <a:pt x="842268" y="256718"/>
                  <a:pt x="830255" y="261944"/>
                  <a:pt x="819751" y="265176"/>
                </a:cubicBezTo>
                <a:cubicBezTo>
                  <a:pt x="790042" y="274317"/>
                  <a:pt x="728311" y="283464"/>
                  <a:pt x="728311" y="283464"/>
                </a:cubicBezTo>
                <a:cubicBezTo>
                  <a:pt x="594199" y="280416"/>
                  <a:pt x="459860" y="282688"/>
                  <a:pt x="325975" y="274320"/>
                </a:cubicBezTo>
                <a:cubicBezTo>
                  <a:pt x="312370" y="273470"/>
                  <a:pt x="302162" y="260818"/>
                  <a:pt x="289399" y="256032"/>
                </a:cubicBezTo>
                <a:cubicBezTo>
                  <a:pt x="277632" y="251619"/>
                  <a:pt x="264907" y="250340"/>
                  <a:pt x="252823" y="246888"/>
                </a:cubicBezTo>
                <a:cubicBezTo>
                  <a:pt x="229899" y="240338"/>
                  <a:pt x="209349" y="232290"/>
                  <a:pt x="188815" y="219456"/>
                </a:cubicBezTo>
                <a:cubicBezTo>
                  <a:pt x="175892" y="211379"/>
                  <a:pt x="165870" y="198840"/>
                  <a:pt x="152239" y="192024"/>
                </a:cubicBezTo>
                <a:cubicBezTo>
                  <a:pt x="140999" y="186404"/>
                  <a:pt x="127700" y="186491"/>
                  <a:pt x="115663" y="182880"/>
                </a:cubicBezTo>
                <a:cubicBezTo>
                  <a:pt x="97199" y="177341"/>
                  <a:pt x="79087" y="170688"/>
                  <a:pt x="60799" y="164592"/>
                </a:cubicBezTo>
                <a:lnTo>
                  <a:pt x="33367" y="155448"/>
                </a:lnTo>
                <a:cubicBezTo>
                  <a:pt x="24223" y="146304"/>
                  <a:pt x="10024" y="140284"/>
                  <a:pt x="5935" y="128016"/>
                </a:cubicBezTo>
                <a:cubicBezTo>
                  <a:pt x="0" y="110211"/>
                  <a:pt x="24189" y="91474"/>
                  <a:pt x="33367" y="82296"/>
                </a:cubicBezTo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H="1">
            <a:off x="2000232" y="2571744"/>
            <a:ext cx="1236744" cy="1142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2178827" y="2536025"/>
            <a:ext cx="35719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6200000" flipH="1">
            <a:off x="3107521" y="2464587"/>
            <a:ext cx="214314" cy="1428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571868" y="350043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ru-RU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2357422" y="78579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2357422" y="314324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1285852" y="335756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3571868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rot="10800000" flipV="1">
            <a:off x="2214546" y="3000372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2107389" y="3178967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57752" y="785794"/>
            <a:ext cx="2428892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Дано:</a:t>
            </a:r>
          </a:p>
          <a:p>
            <a:r>
              <a:rPr lang="ru-RU" sz="3200" dirty="0" smtClean="0"/>
              <a:t>АВ ⋂ </a:t>
            </a:r>
            <a:r>
              <a:rPr lang="el-GR" sz="3200" dirty="0" smtClean="0"/>
              <a:t>α</a:t>
            </a:r>
            <a:r>
              <a:rPr lang="ru-RU" sz="3200" dirty="0" smtClean="0"/>
              <a:t> = В</a:t>
            </a:r>
          </a:p>
          <a:p>
            <a:r>
              <a:rPr lang="ru-RU" sz="3200" dirty="0" smtClean="0"/>
              <a:t>АС ⋂ </a:t>
            </a:r>
            <a:r>
              <a:rPr lang="el-GR" sz="3200" dirty="0" smtClean="0"/>
              <a:t>α</a:t>
            </a:r>
            <a:r>
              <a:rPr lang="ru-RU" sz="3200" dirty="0" smtClean="0"/>
              <a:t> = С</a:t>
            </a:r>
          </a:p>
          <a:p>
            <a:r>
              <a:rPr lang="ru-RU" sz="3200" dirty="0" smtClean="0"/>
              <a:t>АО ⊥ </a:t>
            </a:r>
            <a:r>
              <a:rPr lang="el-GR" sz="3200" dirty="0" smtClean="0"/>
              <a:t>α</a:t>
            </a:r>
            <a:r>
              <a:rPr lang="ru-RU" sz="3200" dirty="0" smtClean="0"/>
              <a:t> </a:t>
            </a:r>
          </a:p>
          <a:p>
            <a:r>
              <a:rPr lang="ru-RU" sz="3200" dirty="0" smtClean="0"/>
              <a:t>ОС-ОВ=9</a:t>
            </a:r>
          </a:p>
          <a:p>
            <a:r>
              <a:rPr lang="ru-RU" sz="3200" dirty="0" smtClean="0"/>
              <a:t>АВ=10 см</a:t>
            </a:r>
          </a:p>
          <a:p>
            <a:r>
              <a:rPr lang="ru-RU" sz="3200" dirty="0" smtClean="0"/>
              <a:t>АС=17 см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3000364" y="18573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17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1500166" y="214311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11801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5" dur="5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1180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2" dur="5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11801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11801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2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1180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2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11801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11801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2" dur="5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1180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2" dur="5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11801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11801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2" dur="5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1180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2" dur="5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6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1180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8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1180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0" dur="500" fill="hold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1180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2" dur="500" fill="hold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1180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6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8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0" dur="500" fill="hold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2" dur="500" fill="hold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allAtOnce"/>
      <p:bldP spid="36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/>
          <p:cNvGrpSpPr/>
          <p:nvPr/>
        </p:nvGrpSpPr>
        <p:grpSpPr>
          <a:xfrm>
            <a:off x="642910" y="785794"/>
            <a:ext cx="3643338" cy="3214710"/>
            <a:chOff x="642910" y="785794"/>
            <a:chExt cx="3643338" cy="3214710"/>
          </a:xfrm>
        </p:grpSpPr>
        <p:sp>
          <p:nvSpPr>
            <p:cNvPr id="5" name="Параллелограмм 4"/>
            <p:cNvSpPr/>
            <p:nvPr/>
          </p:nvSpPr>
          <p:spPr>
            <a:xfrm>
              <a:off x="642910" y="2571744"/>
              <a:ext cx="3643338" cy="1428760"/>
            </a:xfrm>
            <a:prstGeom prst="parallelogram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 rot="5400000">
              <a:off x="1285852" y="2143116"/>
              <a:ext cx="214314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5400000">
              <a:off x="821505" y="1964521"/>
              <a:ext cx="2428892" cy="64294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rot="16200000" flipH="1">
              <a:off x="1928794" y="1500174"/>
              <a:ext cx="2071702" cy="121444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1714480" y="3214686"/>
              <a:ext cx="642942" cy="2857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2357422" y="3143248"/>
              <a:ext cx="1214446" cy="714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Полилиния 16"/>
            <p:cNvSpPr/>
            <p:nvPr/>
          </p:nvSpPr>
          <p:spPr>
            <a:xfrm>
              <a:off x="1975104" y="2441448"/>
              <a:ext cx="365760" cy="284924"/>
            </a:xfrm>
            <a:custGeom>
              <a:avLst/>
              <a:gdLst>
                <a:gd name="connsiteX0" fmla="*/ 9144 w 365760"/>
                <a:gd name="connsiteY0" fmla="*/ 146304 h 284924"/>
                <a:gd name="connsiteX1" fmla="*/ 36576 w 365760"/>
                <a:gd name="connsiteY1" fmla="*/ 64008 h 284924"/>
                <a:gd name="connsiteX2" fmla="*/ 64008 w 365760"/>
                <a:gd name="connsiteY2" fmla="*/ 54864 h 284924"/>
                <a:gd name="connsiteX3" fmla="*/ 118872 w 365760"/>
                <a:gd name="connsiteY3" fmla="*/ 9144 h 284924"/>
                <a:gd name="connsiteX4" fmla="*/ 146304 w 365760"/>
                <a:gd name="connsiteY4" fmla="*/ 0 h 284924"/>
                <a:gd name="connsiteX5" fmla="*/ 219456 w 365760"/>
                <a:gd name="connsiteY5" fmla="*/ 9144 h 284924"/>
                <a:gd name="connsiteX6" fmla="*/ 274320 w 365760"/>
                <a:gd name="connsiteY6" fmla="*/ 36576 h 284924"/>
                <a:gd name="connsiteX7" fmla="*/ 301752 w 365760"/>
                <a:gd name="connsiteY7" fmla="*/ 45720 h 284924"/>
                <a:gd name="connsiteX8" fmla="*/ 356616 w 365760"/>
                <a:gd name="connsiteY8" fmla="*/ 91440 h 284924"/>
                <a:gd name="connsiteX9" fmla="*/ 365760 w 365760"/>
                <a:gd name="connsiteY9" fmla="*/ 118872 h 284924"/>
                <a:gd name="connsiteX10" fmla="*/ 320040 w 365760"/>
                <a:gd name="connsiteY10" fmla="*/ 228600 h 284924"/>
                <a:gd name="connsiteX11" fmla="*/ 292608 w 365760"/>
                <a:gd name="connsiteY11" fmla="*/ 256032 h 284924"/>
                <a:gd name="connsiteX12" fmla="*/ 265176 w 365760"/>
                <a:gd name="connsiteY12" fmla="*/ 265176 h 284924"/>
                <a:gd name="connsiteX13" fmla="*/ 18288 w 365760"/>
                <a:gd name="connsiteY13" fmla="*/ 228600 h 284924"/>
                <a:gd name="connsiteX14" fmla="*/ 0 w 365760"/>
                <a:gd name="connsiteY14" fmla="*/ 201168 h 284924"/>
                <a:gd name="connsiteX15" fmla="*/ 9144 w 365760"/>
                <a:gd name="connsiteY15" fmla="*/ 155448 h 284924"/>
                <a:gd name="connsiteX16" fmla="*/ 18288 w 365760"/>
                <a:gd name="connsiteY16" fmla="*/ 128016 h 284924"/>
                <a:gd name="connsiteX17" fmla="*/ 9144 w 365760"/>
                <a:gd name="connsiteY17" fmla="*/ 146304 h 284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65760" h="284924">
                  <a:moveTo>
                    <a:pt x="9144" y="146304"/>
                  </a:moveTo>
                  <a:cubicBezTo>
                    <a:pt x="12192" y="135636"/>
                    <a:pt x="11850" y="83789"/>
                    <a:pt x="36576" y="64008"/>
                  </a:cubicBezTo>
                  <a:cubicBezTo>
                    <a:pt x="44102" y="57987"/>
                    <a:pt x="54864" y="57912"/>
                    <a:pt x="64008" y="54864"/>
                  </a:cubicBezTo>
                  <a:cubicBezTo>
                    <a:pt x="84231" y="34641"/>
                    <a:pt x="93411" y="21875"/>
                    <a:pt x="118872" y="9144"/>
                  </a:cubicBezTo>
                  <a:cubicBezTo>
                    <a:pt x="127493" y="4833"/>
                    <a:pt x="137160" y="3048"/>
                    <a:pt x="146304" y="0"/>
                  </a:cubicBezTo>
                  <a:cubicBezTo>
                    <a:pt x="170688" y="3048"/>
                    <a:pt x="195279" y="4748"/>
                    <a:pt x="219456" y="9144"/>
                  </a:cubicBezTo>
                  <a:cubicBezTo>
                    <a:pt x="255573" y="15711"/>
                    <a:pt x="240853" y="19842"/>
                    <a:pt x="274320" y="36576"/>
                  </a:cubicBezTo>
                  <a:cubicBezTo>
                    <a:pt x="282941" y="40887"/>
                    <a:pt x="293131" y="41409"/>
                    <a:pt x="301752" y="45720"/>
                  </a:cubicBezTo>
                  <a:cubicBezTo>
                    <a:pt x="327213" y="58451"/>
                    <a:pt x="336393" y="71217"/>
                    <a:pt x="356616" y="91440"/>
                  </a:cubicBezTo>
                  <a:cubicBezTo>
                    <a:pt x="359664" y="100584"/>
                    <a:pt x="365760" y="109233"/>
                    <a:pt x="365760" y="118872"/>
                  </a:cubicBezTo>
                  <a:cubicBezTo>
                    <a:pt x="365760" y="162895"/>
                    <a:pt x="351776" y="196864"/>
                    <a:pt x="320040" y="228600"/>
                  </a:cubicBezTo>
                  <a:cubicBezTo>
                    <a:pt x="310896" y="237744"/>
                    <a:pt x="303368" y="248859"/>
                    <a:pt x="292608" y="256032"/>
                  </a:cubicBezTo>
                  <a:cubicBezTo>
                    <a:pt x="284588" y="261379"/>
                    <a:pt x="274320" y="262128"/>
                    <a:pt x="265176" y="265176"/>
                  </a:cubicBezTo>
                  <a:cubicBezTo>
                    <a:pt x="249748" y="263890"/>
                    <a:pt x="74612" y="284924"/>
                    <a:pt x="18288" y="228600"/>
                  </a:cubicBezTo>
                  <a:cubicBezTo>
                    <a:pt x="10517" y="220829"/>
                    <a:pt x="6096" y="210312"/>
                    <a:pt x="0" y="201168"/>
                  </a:cubicBezTo>
                  <a:cubicBezTo>
                    <a:pt x="3048" y="185928"/>
                    <a:pt x="5375" y="170526"/>
                    <a:pt x="9144" y="155448"/>
                  </a:cubicBezTo>
                  <a:cubicBezTo>
                    <a:pt x="11482" y="146097"/>
                    <a:pt x="16703" y="137523"/>
                    <a:pt x="18288" y="128016"/>
                  </a:cubicBezTo>
                  <a:cubicBezTo>
                    <a:pt x="19791" y="118996"/>
                    <a:pt x="6096" y="156972"/>
                    <a:pt x="9144" y="14630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2362361" y="2459736"/>
              <a:ext cx="874615" cy="283464"/>
            </a:xfrm>
            <a:custGeom>
              <a:avLst/>
              <a:gdLst>
                <a:gd name="connsiteX0" fmla="*/ 24223 w 874615"/>
                <a:gd name="connsiteY0" fmla="*/ 137160 h 283464"/>
                <a:gd name="connsiteX1" fmla="*/ 33367 w 874615"/>
                <a:gd name="connsiteY1" fmla="*/ 73152 h 283464"/>
                <a:gd name="connsiteX2" fmla="*/ 51655 w 874615"/>
                <a:gd name="connsiteY2" fmla="*/ 45720 h 283464"/>
                <a:gd name="connsiteX3" fmla="*/ 133951 w 874615"/>
                <a:gd name="connsiteY3" fmla="*/ 0 h 283464"/>
                <a:gd name="connsiteX4" fmla="*/ 243679 w 874615"/>
                <a:gd name="connsiteY4" fmla="*/ 9144 h 283464"/>
                <a:gd name="connsiteX5" fmla="*/ 307687 w 874615"/>
                <a:gd name="connsiteY5" fmla="*/ 18288 h 283464"/>
                <a:gd name="connsiteX6" fmla="*/ 700879 w 874615"/>
                <a:gd name="connsiteY6" fmla="*/ 27432 h 283464"/>
                <a:gd name="connsiteX7" fmla="*/ 755743 w 874615"/>
                <a:gd name="connsiteY7" fmla="*/ 64008 h 283464"/>
                <a:gd name="connsiteX8" fmla="*/ 783175 w 874615"/>
                <a:gd name="connsiteY8" fmla="*/ 82296 h 283464"/>
                <a:gd name="connsiteX9" fmla="*/ 874615 w 874615"/>
                <a:gd name="connsiteY9" fmla="*/ 100584 h 283464"/>
                <a:gd name="connsiteX10" fmla="*/ 847183 w 874615"/>
                <a:gd name="connsiteY10" fmla="*/ 246888 h 283464"/>
                <a:gd name="connsiteX11" fmla="*/ 819751 w 874615"/>
                <a:gd name="connsiteY11" fmla="*/ 265176 h 283464"/>
                <a:gd name="connsiteX12" fmla="*/ 728311 w 874615"/>
                <a:gd name="connsiteY12" fmla="*/ 283464 h 283464"/>
                <a:gd name="connsiteX13" fmla="*/ 325975 w 874615"/>
                <a:gd name="connsiteY13" fmla="*/ 274320 h 283464"/>
                <a:gd name="connsiteX14" fmla="*/ 289399 w 874615"/>
                <a:gd name="connsiteY14" fmla="*/ 256032 h 283464"/>
                <a:gd name="connsiteX15" fmla="*/ 252823 w 874615"/>
                <a:gd name="connsiteY15" fmla="*/ 246888 h 283464"/>
                <a:gd name="connsiteX16" fmla="*/ 188815 w 874615"/>
                <a:gd name="connsiteY16" fmla="*/ 219456 h 283464"/>
                <a:gd name="connsiteX17" fmla="*/ 152239 w 874615"/>
                <a:gd name="connsiteY17" fmla="*/ 192024 h 283464"/>
                <a:gd name="connsiteX18" fmla="*/ 115663 w 874615"/>
                <a:gd name="connsiteY18" fmla="*/ 182880 h 283464"/>
                <a:gd name="connsiteX19" fmla="*/ 60799 w 874615"/>
                <a:gd name="connsiteY19" fmla="*/ 164592 h 283464"/>
                <a:gd name="connsiteX20" fmla="*/ 33367 w 874615"/>
                <a:gd name="connsiteY20" fmla="*/ 155448 h 283464"/>
                <a:gd name="connsiteX21" fmla="*/ 5935 w 874615"/>
                <a:gd name="connsiteY21" fmla="*/ 128016 h 283464"/>
                <a:gd name="connsiteX22" fmla="*/ 33367 w 874615"/>
                <a:gd name="connsiteY22" fmla="*/ 82296 h 283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874615" h="283464">
                  <a:moveTo>
                    <a:pt x="24223" y="137160"/>
                  </a:moveTo>
                  <a:cubicBezTo>
                    <a:pt x="27271" y="115824"/>
                    <a:pt x="27174" y="93796"/>
                    <a:pt x="33367" y="73152"/>
                  </a:cubicBezTo>
                  <a:cubicBezTo>
                    <a:pt x="36525" y="62626"/>
                    <a:pt x="43384" y="52957"/>
                    <a:pt x="51655" y="45720"/>
                  </a:cubicBezTo>
                  <a:cubicBezTo>
                    <a:pt x="90353" y="11859"/>
                    <a:pt x="96274" y="12559"/>
                    <a:pt x="133951" y="0"/>
                  </a:cubicBezTo>
                  <a:cubicBezTo>
                    <a:pt x="170527" y="3048"/>
                    <a:pt x="207178" y="5302"/>
                    <a:pt x="243679" y="9144"/>
                  </a:cubicBezTo>
                  <a:cubicBezTo>
                    <a:pt x="265113" y="11400"/>
                    <a:pt x="286152" y="17427"/>
                    <a:pt x="307687" y="18288"/>
                  </a:cubicBezTo>
                  <a:cubicBezTo>
                    <a:pt x="438682" y="23528"/>
                    <a:pt x="569815" y="24384"/>
                    <a:pt x="700879" y="27432"/>
                  </a:cubicBezTo>
                  <a:lnTo>
                    <a:pt x="755743" y="64008"/>
                  </a:lnTo>
                  <a:cubicBezTo>
                    <a:pt x="764887" y="70104"/>
                    <a:pt x="772399" y="80141"/>
                    <a:pt x="783175" y="82296"/>
                  </a:cubicBezTo>
                  <a:lnTo>
                    <a:pt x="874615" y="100584"/>
                  </a:lnTo>
                  <a:cubicBezTo>
                    <a:pt x="870256" y="135457"/>
                    <a:pt x="863348" y="214557"/>
                    <a:pt x="847183" y="246888"/>
                  </a:cubicBezTo>
                  <a:cubicBezTo>
                    <a:pt x="842268" y="256718"/>
                    <a:pt x="830255" y="261944"/>
                    <a:pt x="819751" y="265176"/>
                  </a:cubicBezTo>
                  <a:cubicBezTo>
                    <a:pt x="790042" y="274317"/>
                    <a:pt x="728311" y="283464"/>
                    <a:pt x="728311" y="283464"/>
                  </a:cubicBezTo>
                  <a:cubicBezTo>
                    <a:pt x="594199" y="280416"/>
                    <a:pt x="459860" y="282688"/>
                    <a:pt x="325975" y="274320"/>
                  </a:cubicBezTo>
                  <a:cubicBezTo>
                    <a:pt x="312370" y="273470"/>
                    <a:pt x="302162" y="260818"/>
                    <a:pt x="289399" y="256032"/>
                  </a:cubicBezTo>
                  <a:cubicBezTo>
                    <a:pt x="277632" y="251619"/>
                    <a:pt x="264907" y="250340"/>
                    <a:pt x="252823" y="246888"/>
                  </a:cubicBezTo>
                  <a:cubicBezTo>
                    <a:pt x="229899" y="240338"/>
                    <a:pt x="209349" y="232290"/>
                    <a:pt x="188815" y="219456"/>
                  </a:cubicBezTo>
                  <a:cubicBezTo>
                    <a:pt x="175892" y="211379"/>
                    <a:pt x="165870" y="198840"/>
                    <a:pt x="152239" y="192024"/>
                  </a:cubicBezTo>
                  <a:cubicBezTo>
                    <a:pt x="140999" y="186404"/>
                    <a:pt x="127700" y="186491"/>
                    <a:pt x="115663" y="182880"/>
                  </a:cubicBezTo>
                  <a:cubicBezTo>
                    <a:pt x="97199" y="177341"/>
                    <a:pt x="79087" y="170688"/>
                    <a:pt x="60799" y="164592"/>
                  </a:cubicBezTo>
                  <a:lnTo>
                    <a:pt x="33367" y="155448"/>
                  </a:lnTo>
                  <a:cubicBezTo>
                    <a:pt x="24223" y="146304"/>
                    <a:pt x="10024" y="140284"/>
                    <a:pt x="5935" y="128016"/>
                  </a:cubicBezTo>
                  <a:cubicBezTo>
                    <a:pt x="0" y="110211"/>
                    <a:pt x="24189" y="91474"/>
                    <a:pt x="33367" y="82296"/>
                  </a:cubicBezTo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>
            <a:xfrm flipH="1">
              <a:off x="2000232" y="2571744"/>
              <a:ext cx="1236744" cy="11424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2178827" y="2536025"/>
              <a:ext cx="35719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6200000" flipH="1">
              <a:off x="3107521" y="2464587"/>
              <a:ext cx="214314" cy="14287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571868" y="3500438"/>
              <a:ext cx="3571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dirty="0" smtClean="0"/>
                <a:t>α</a:t>
              </a:r>
              <a:endParaRPr lang="ru-RU" sz="24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357422" y="78579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А</a:t>
              </a:r>
              <a:endParaRPr lang="ru-RU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357422" y="314324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О</a:t>
              </a:r>
              <a:endParaRPr lang="ru-RU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85852" y="335756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В</a:t>
              </a:r>
              <a:endParaRPr lang="ru-RU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571868" y="271462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С</a:t>
              </a:r>
              <a:endParaRPr lang="ru-RU" dirty="0"/>
            </a:p>
          </p:txBody>
        </p:sp>
        <p:cxnSp>
          <p:nvCxnSpPr>
            <p:cNvPr id="33" name="Прямая соединительная линия 32"/>
            <p:cNvCxnSpPr/>
            <p:nvPr/>
          </p:nvCxnSpPr>
          <p:spPr>
            <a:xfrm rot="10800000" flipV="1">
              <a:off x="2214546" y="3000372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5400000">
              <a:off x="2107389" y="3178967"/>
              <a:ext cx="21431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3000364" y="1857364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17</a:t>
              </a:r>
              <a:endParaRPr lang="ru-RU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500166" y="214311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10</a:t>
              </a:r>
              <a:endParaRPr lang="ru-RU" dirty="0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4857752" y="928670"/>
            <a:ext cx="335758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Решение:</a:t>
            </a:r>
          </a:p>
          <a:p>
            <a:r>
              <a:rPr lang="ru-RU" sz="2000" dirty="0" smtClean="0"/>
              <a:t>1)По теореме Пифагора</a:t>
            </a:r>
          </a:p>
          <a:p>
            <a:r>
              <a:rPr lang="ru-RU" sz="2000" dirty="0" smtClean="0"/>
              <a:t>АО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=АВ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 –ВО</a:t>
            </a:r>
            <a:r>
              <a:rPr lang="ru-RU" sz="2000" baseline="30000" dirty="0" smtClean="0"/>
              <a:t>2</a:t>
            </a:r>
            <a:endParaRPr lang="ru-RU" sz="2000" dirty="0" smtClean="0"/>
          </a:p>
          <a:p>
            <a:r>
              <a:rPr lang="ru-RU" sz="2000" dirty="0" smtClean="0"/>
              <a:t>АО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=АС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-СО</a:t>
            </a:r>
            <a:r>
              <a:rPr lang="ru-RU" sz="2000" baseline="30000" dirty="0" smtClean="0"/>
              <a:t>2</a:t>
            </a:r>
            <a:endParaRPr lang="ru-RU" sz="2000" dirty="0" smtClean="0"/>
          </a:p>
          <a:p>
            <a:r>
              <a:rPr lang="ru-RU" sz="2000" dirty="0" smtClean="0"/>
              <a:t>АВ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-ВО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=АС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 –СО</a:t>
            </a:r>
            <a:r>
              <a:rPr lang="ru-RU" sz="2000" baseline="30000" dirty="0" smtClean="0"/>
              <a:t>2</a:t>
            </a:r>
            <a:endParaRPr lang="ru-RU" sz="2000" dirty="0" smtClean="0"/>
          </a:p>
          <a:p>
            <a:r>
              <a:rPr lang="ru-RU" sz="2000" dirty="0" smtClean="0"/>
              <a:t>10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-ВО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=17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-ОС</a:t>
            </a:r>
            <a:r>
              <a:rPr lang="ru-RU" sz="2000" baseline="30000" dirty="0" smtClean="0"/>
              <a:t>2</a:t>
            </a:r>
            <a:endParaRPr lang="ru-RU" sz="2000" dirty="0" smtClean="0"/>
          </a:p>
          <a:p>
            <a:r>
              <a:rPr lang="ru-RU" sz="2000" dirty="0" smtClean="0"/>
              <a:t>2)ОС-ВО=9</a:t>
            </a:r>
          </a:p>
          <a:p>
            <a:r>
              <a:rPr lang="ru-RU" sz="2000" dirty="0" smtClean="0"/>
              <a:t>ОС=9+ВО</a:t>
            </a:r>
          </a:p>
          <a:p>
            <a:r>
              <a:rPr lang="ru-RU" sz="2000" dirty="0" smtClean="0"/>
              <a:t>3)10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-ВО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=17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-(9+ВО)</a:t>
            </a:r>
            <a:r>
              <a:rPr lang="ru-RU" sz="2000" baseline="30000" dirty="0" smtClean="0"/>
              <a:t> 2</a:t>
            </a:r>
            <a:endParaRPr lang="ru-RU" sz="2000" dirty="0" smtClean="0"/>
          </a:p>
          <a:p>
            <a:r>
              <a:rPr lang="ru-RU" sz="2000" dirty="0" smtClean="0"/>
              <a:t>100-ВО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=289-81-18ВО-ВО</a:t>
            </a:r>
          </a:p>
          <a:p>
            <a:r>
              <a:rPr lang="ru-RU" sz="2000" dirty="0" smtClean="0"/>
              <a:t>-ВО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+18×ВО+ВО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=289-81-100</a:t>
            </a:r>
          </a:p>
          <a:p>
            <a:r>
              <a:rPr lang="ru-RU" sz="2000" dirty="0" smtClean="0"/>
              <a:t>18×ВО=108</a:t>
            </a:r>
          </a:p>
          <a:p>
            <a:r>
              <a:rPr lang="ru-RU" sz="2000" dirty="0" smtClean="0"/>
              <a:t>ВО=6</a:t>
            </a:r>
          </a:p>
          <a:p>
            <a:r>
              <a:rPr lang="ru-RU" sz="2000" dirty="0" smtClean="0"/>
              <a:t>4)ОС=9+6=5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Библиография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Геометрия. 10-11 классы: учеб. для </a:t>
            </a:r>
            <a:r>
              <a:rPr lang="ru-RU" dirty="0" err="1" smtClean="0"/>
              <a:t>общеобразоват</a:t>
            </a:r>
            <a:r>
              <a:rPr lang="ru-RU" dirty="0" smtClean="0"/>
              <a:t>. учреждений : базовый и </a:t>
            </a:r>
            <a:r>
              <a:rPr lang="ru-RU" dirty="0" err="1" smtClean="0"/>
              <a:t>профил</a:t>
            </a:r>
            <a:r>
              <a:rPr lang="ru-RU" dirty="0" smtClean="0"/>
              <a:t>. уровни / А.В.Погорелов. – 10-е из. – М.: Просвещение, 2010. – 175 с.: ил. </a:t>
            </a:r>
          </a:p>
          <a:p>
            <a:r>
              <a:rPr lang="en-GB" dirty="0" smtClean="0"/>
              <a:t>https://yandex.ru/images/search?text=%D1%80%D0%B8%D1%81%D1%83%D0%BD%D0%BA%D0%B8%20%D0%BA%20%D0%B7%D0%B0%D0%B4%D0%B0%D1%87%D0%B0%D0%BC%20%D0%BF%D0%BE%20%D0%B3%D0%B5%D0%BE%D0%BC%D0%B5%D1%82%D1%80%D0%B8%D0%B8%2010%20%D0%BA%D0%BB%D0%B0%D1%81%D1%81%20%D0%BF%D0%BE%20%D1%82%D0%B5%D0%BC%D0%B5%20%D0%BF%D0%B5%D1%80%D0%BF%D0%B5%D0%BD%D0%B4%D0%B8%D0%BA%D1%83%D0%BB%D1%8F%D1%80%20%D0%B8%20%D0%BD%D0%B0%D0%BA%D0%BB%D0%BE%D0%BD%D0%BD%D0%B0%D1%8F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182</Words>
  <Application>Microsoft Office PowerPoint</Application>
  <PresentationFormat>Экран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Перпендикуляр и наклонная  </vt:lpstr>
      <vt:lpstr>Задача № 23</vt:lpstr>
      <vt:lpstr>Слайд 3</vt:lpstr>
      <vt:lpstr>Слайд 4</vt:lpstr>
      <vt:lpstr>Библиография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Задача №23</dc:title>
  <dc:creator>Lena</dc:creator>
  <cp:lastModifiedBy>Lena</cp:lastModifiedBy>
  <cp:revision>47</cp:revision>
  <dcterms:modified xsi:type="dcterms:W3CDTF">2015-12-31T10:59:26Z</dcterms:modified>
</cp:coreProperties>
</file>