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315" r:id="rId3"/>
    <p:sldId id="319" r:id="rId4"/>
    <p:sldId id="318" r:id="rId5"/>
    <p:sldId id="320" r:id="rId6"/>
    <p:sldId id="322" r:id="rId7"/>
    <p:sldId id="323" r:id="rId8"/>
    <p:sldId id="326" r:id="rId9"/>
    <p:sldId id="329" r:id="rId10"/>
    <p:sldId id="332" r:id="rId11"/>
    <p:sldId id="334" r:id="rId12"/>
    <p:sldId id="337" r:id="rId13"/>
    <p:sldId id="338" r:id="rId14"/>
    <p:sldId id="344" r:id="rId15"/>
    <p:sldId id="341" r:id="rId16"/>
    <p:sldId id="342" r:id="rId17"/>
    <p:sldId id="343" r:id="rId18"/>
    <p:sldId id="349" r:id="rId19"/>
    <p:sldId id="347" r:id="rId20"/>
    <p:sldId id="348" r:id="rId21"/>
    <p:sldId id="372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63" r:id="rId30"/>
    <p:sldId id="365" r:id="rId31"/>
    <p:sldId id="368" r:id="rId32"/>
    <p:sldId id="357" r:id="rId33"/>
    <p:sldId id="358" r:id="rId34"/>
    <p:sldId id="362" r:id="rId35"/>
    <p:sldId id="376" r:id="rId36"/>
    <p:sldId id="373" r:id="rId37"/>
    <p:sldId id="375" r:id="rId38"/>
    <p:sldId id="369" r:id="rId39"/>
    <p:sldId id="370" r:id="rId40"/>
    <p:sldId id="310" r:id="rId41"/>
  </p:sldIdLst>
  <p:sldSz cx="10680700" cy="7569200"/>
  <p:notesSz cx="10680700" cy="7569200"/>
  <p:custDataLst>
    <p:tags r:id="rId42"/>
  </p:custData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96134"/>
    <a:srgbClr val="176713"/>
    <a:srgbClr val="208E1A"/>
    <a:srgbClr val="295D17"/>
    <a:srgbClr val="D1F1C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462" y="6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054" y="2351360"/>
            <a:ext cx="9078595" cy="16224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2105" y="4289213"/>
            <a:ext cx="7476490" cy="1934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C4C59B-2B5B-4631-B556-109F176C77F4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C803-B09D-4B7B-8FFB-5E4B0874D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440C-21E0-47E0-B5DC-26B0DBE8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3507" y="303119"/>
            <a:ext cx="2403158" cy="645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035" y="303119"/>
            <a:ext cx="7031461" cy="645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3DFB-0D70-4152-9B45-8DDEA84E5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A99F-0BC6-46C3-B186-6F66C5FAE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703" y="4863914"/>
            <a:ext cx="9078595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3703" y="3208150"/>
            <a:ext cx="9078595" cy="165576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520E-9B99-45B7-877F-74DDE9E1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035" y="1766147"/>
            <a:ext cx="4717309" cy="499532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356" y="1766147"/>
            <a:ext cx="4717309" cy="499532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6B767-2629-46C1-8A54-14CCCD25D5C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5E6A-DD0A-427D-9C11-E77A8462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035" y="1694310"/>
            <a:ext cx="4719164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1" indent="0">
              <a:buNone/>
              <a:defRPr sz="2300" b="1"/>
            </a:lvl2pPr>
            <a:lvl3pPr marL="1042680" indent="0">
              <a:buNone/>
              <a:defRPr sz="2100" b="1"/>
            </a:lvl3pPr>
            <a:lvl4pPr marL="1564021" indent="0">
              <a:buNone/>
              <a:defRPr sz="1800" b="1"/>
            </a:lvl4pPr>
            <a:lvl5pPr marL="2085362" indent="0">
              <a:buNone/>
              <a:defRPr sz="1800" b="1"/>
            </a:lvl5pPr>
            <a:lvl6pPr marL="2606700" indent="0">
              <a:buNone/>
              <a:defRPr sz="1800" b="1"/>
            </a:lvl6pPr>
            <a:lvl7pPr marL="3128041" indent="0">
              <a:buNone/>
              <a:defRPr sz="1800" b="1"/>
            </a:lvl7pPr>
            <a:lvl8pPr marL="3649381" indent="0">
              <a:buNone/>
              <a:defRPr sz="1800" b="1"/>
            </a:lvl8pPr>
            <a:lvl9pPr marL="417072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035" y="2400419"/>
            <a:ext cx="4719164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5649" y="1694310"/>
            <a:ext cx="4721018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1" indent="0">
              <a:buNone/>
              <a:defRPr sz="2300" b="1"/>
            </a:lvl2pPr>
            <a:lvl3pPr marL="1042680" indent="0">
              <a:buNone/>
              <a:defRPr sz="2100" b="1"/>
            </a:lvl3pPr>
            <a:lvl4pPr marL="1564021" indent="0">
              <a:buNone/>
              <a:defRPr sz="1800" b="1"/>
            </a:lvl4pPr>
            <a:lvl5pPr marL="2085362" indent="0">
              <a:buNone/>
              <a:defRPr sz="1800" b="1"/>
            </a:lvl5pPr>
            <a:lvl6pPr marL="2606700" indent="0">
              <a:buNone/>
              <a:defRPr sz="1800" b="1"/>
            </a:lvl6pPr>
            <a:lvl7pPr marL="3128041" indent="0">
              <a:buNone/>
              <a:defRPr sz="1800" b="1"/>
            </a:lvl7pPr>
            <a:lvl8pPr marL="3649381" indent="0">
              <a:buNone/>
              <a:defRPr sz="1800" b="1"/>
            </a:lvl8pPr>
            <a:lvl9pPr marL="417072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5649" y="2400419"/>
            <a:ext cx="4721018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62C8-26DB-4568-9A5E-C2A718D3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E9888-EB0B-41E9-A3A0-422544B36C0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D778-AD4B-48EA-9F57-10DC0DA3B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893F-7600-4B4C-8CAE-4E1D6D9BD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37" y="301366"/>
            <a:ext cx="3513877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857" y="301367"/>
            <a:ext cx="5970808" cy="64601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037" y="1583927"/>
            <a:ext cx="3513877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341" indent="0">
              <a:buNone/>
              <a:defRPr sz="1400"/>
            </a:lvl2pPr>
            <a:lvl3pPr marL="1042680" indent="0">
              <a:buNone/>
              <a:defRPr sz="1100"/>
            </a:lvl3pPr>
            <a:lvl4pPr marL="1564021" indent="0">
              <a:buNone/>
              <a:defRPr sz="1000"/>
            </a:lvl4pPr>
            <a:lvl5pPr marL="2085362" indent="0">
              <a:buNone/>
              <a:defRPr sz="1000"/>
            </a:lvl5pPr>
            <a:lvl6pPr marL="2606700" indent="0">
              <a:buNone/>
              <a:defRPr sz="1000"/>
            </a:lvl6pPr>
            <a:lvl7pPr marL="3128041" indent="0">
              <a:buNone/>
              <a:defRPr sz="1000"/>
            </a:lvl7pPr>
            <a:lvl8pPr marL="3649381" indent="0">
              <a:buNone/>
              <a:defRPr sz="1000"/>
            </a:lvl8pPr>
            <a:lvl9pPr marL="41707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D102-D072-42E8-835D-547944C84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492" y="5298441"/>
            <a:ext cx="640842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3492" y="676322"/>
            <a:ext cx="6408420" cy="454152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341" indent="0">
              <a:buNone/>
              <a:defRPr sz="3200"/>
            </a:lvl2pPr>
            <a:lvl3pPr marL="1042680" indent="0">
              <a:buNone/>
              <a:defRPr sz="2700"/>
            </a:lvl3pPr>
            <a:lvl4pPr marL="1564021" indent="0">
              <a:buNone/>
              <a:defRPr sz="2300"/>
            </a:lvl4pPr>
            <a:lvl5pPr marL="2085362" indent="0">
              <a:buNone/>
              <a:defRPr sz="2300"/>
            </a:lvl5pPr>
            <a:lvl6pPr marL="2606700" indent="0">
              <a:buNone/>
              <a:defRPr sz="2300"/>
            </a:lvl6pPr>
            <a:lvl7pPr marL="3128041" indent="0">
              <a:buNone/>
              <a:defRPr sz="2300"/>
            </a:lvl7pPr>
            <a:lvl8pPr marL="3649381" indent="0">
              <a:buNone/>
              <a:defRPr sz="2300"/>
            </a:lvl8pPr>
            <a:lvl9pPr marL="4170721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3492" y="5923952"/>
            <a:ext cx="640842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341" indent="0">
              <a:buNone/>
              <a:defRPr sz="1400"/>
            </a:lvl2pPr>
            <a:lvl3pPr marL="1042680" indent="0">
              <a:buNone/>
              <a:defRPr sz="1100"/>
            </a:lvl3pPr>
            <a:lvl4pPr marL="1564021" indent="0">
              <a:buNone/>
              <a:defRPr sz="1000"/>
            </a:lvl4pPr>
            <a:lvl5pPr marL="2085362" indent="0">
              <a:buNone/>
              <a:defRPr sz="1000"/>
            </a:lvl5pPr>
            <a:lvl6pPr marL="2606700" indent="0">
              <a:buNone/>
              <a:defRPr sz="1000"/>
            </a:lvl6pPr>
            <a:lvl7pPr marL="3128041" indent="0">
              <a:buNone/>
              <a:defRPr sz="1000"/>
            </a:lvl7pPr>
            <a:lvl8pPr marL="3649381" indent="0">
              <a:buNone/>
              <a:defRPr sz="1000"/>
            </a:lvl8pPr>
            <a:lvl9pPr marL="41707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94DD-D4E1-43B5-A9F9-DF27E25E5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3400" y="303213"/>
            <a:ext cx="96139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8" tIns="52133" rIns="104268" bIns="52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3400" y="1766888"/>
            <a:ext cx="96139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8" tIns="52133" rIns="104268" bIns="52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3400" y="7015163"/>
            <a:ext cx="2492375" cy="403225"/>
          </a:xfrm>
          <a:prstGeom prst="rect">
            <a:avLst/>
          </a:prstGeom>
        </p:spPr>
        <p:txBody>
          <a:bodyPr vert="horz" wrap="square" lIns="104268" tIns="52133" rIns="104268" bIns="5213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en-US"/>
              <a:t>www.globallab.ru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49663" y="7015163"/>
            <a:ext cx="3381375" cy="403225"/>
          </a:xfrm>
          <a:prstGeom prst="rect">
            <a:avLst/>
          </a:prstGeom>
        </p:spPr>
        <p:txBody>
          <a:bodyPr vert="horz" wrap="square" lIns="104268" tIns="52133" rIns="104268" bIns="5213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en-US"/>
              <a:t>© GlobalLab LLC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4925" y="7015163"/>
            <a:ext cx="2492375" cy="403225"/>
          </a:xfrm>
          <a:prstGeom prst="rect">
            <a:avLst/>
          </a:prstGeom>
        </p:spPr>
        <p:txBody>
          <a:bodyPr vert="horz" lIns="104268" tIns="52133" rIns="104268" bIns="5213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D53CE-CA90-48B7-852B-41D599D68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82" r:id="rId4"/>
    <p:sldLayoutId id="2147483678" r:id="rId5"/>
    <p:sldLayoutId id="2147483683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defTabSz="10414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72" indent="-260669" algn="l" defTabSz="10426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11" indent="-260669" algn="l" defTabSz="10426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52" indent="-260669" algn="l" defTabSz="10426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391" indent="-260669" algn="l" defTabSz="10426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1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0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21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62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00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41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381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21" algn="l" defTabSz="10426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82950" y="812800"/>
            <a:ext cx="7397750" cy="2590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object 2"/>
          <p:cNvSpPr>
            <a:spLocks/>
          </p:cNvSpPr>
          <p:nvPr/>
        </p:nvSpPr>
        <p:spPr bwMode="auto">
          <a:xfrm>
            <a:off x="0" y="0"/>
            <a:ext cx="1260475" cy="863600"/>
          </a:xfrm>
          <a:custGeom>
            <a:avLst/>
            <a:gdLst/>
            <a:ahLst/>
            <a:cxnLst>
              <a:cxn ang="0">
                <a:pos x="0" y="863803"/>
              </a:cxn>
              <a:cxn ang="0">
                <a:pos x="1260005" y="863803"/>
              </a:cxn>
              <a:cxn ang="0">
                <a:pos x="1260005" y="0"/>
              </a:cxn>
              <a:cxn ang="0">
                <a:pos x="0" y="0"/>
              </a:cxn>
              <a:cxn ang="0">
                <a:pos x="0" y="863803"/>
              </a:cxn>
            </a:cxnLst>
            <a:rect l="0" t="0" r="r" b="b"/>
            <a:pathLst>
              <a:path w="1260005" h="863803">
                <a:moveTo>
                  <a:pt x="0" y="863803"/>
                </a:moveTo>
                <a:lnTo>
                  <a:pt x="1260005" y="863803"/>
                </a:lnTo>
                <a:lnTo>
                  <a:pt x="1260005" y="0"/>
                </a:lnTo>
                <a:lnTo>
                  <a:pt x="0" y="0"/>
                </a:lnTo>
                <a:lnTo>
                  <a:pt x="0" y="863803"/>
                </a:lnTo>
                <a:close/>
              </a:path>
            </a:pathLst>
          </a:custGeom>
          <a:solidFill>
            <a:srgbClr val="8DC63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315" name="object 6"/>
          <p:cNvSpPr>
            <a:spLocks noChangeArrowheads="1"/>
          </p:cNvSpPr>
          <p:nvPr/>
        </p:nvSpPr>
        <p:spPr bwMode="auto">
          <a:xfrm>
            <a:off x="1454150" y="0"/>
            <a:ext cx="1795463" cy="66357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60800"/>
            <a:ext cx="106807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Экологический проект</a:t>
            </a:r>
            <a:b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«СДАЙ БАТАРЕЙКУ – СПАСИ </a:t>
            </a:r>
            <a: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ПЛАНЕТУ!»</a:t>
            </a:r>
            <a: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3 Б классе </a:t>
            </a:r>
            <a:b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ГБОУ СОШ №527 Невского района Санкт-Петербурга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2950" y="1574800"/>
            <a:ext cx="73977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Леденева Евгения Александровна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высшей квалификационной категории,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тьютор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ГлобалЛаб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7016750" y="7199313"/>
            <a:ext cx="350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9" name="Рисунок 16" descr="IMG_60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12800"/>
            <a:ext cx="33274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7" descr="ZASN LOGO SPB 1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017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20" descr="школа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21750" y="0"/>
            <a:ext cx="17589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8636000" cy="1320800"/>
          </a:xfrm>
        </p:spPr>
        <p:txBody>
          <a:bodyPr rtlCol="0">
            <a:normAutofit fontScale="90000"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600" dirty="0" smtClean="0">
                <a:latin typeface="Arial" pitchFamily="34" charset="0"/>
                <a:cs typeface="Arial" pitchFamily="34" charset="0"/>
              </a:rPr>
              <a:t>Обращение к директору школы</a:t>
            </a:r>
            <a:endParaRPr lang="ru-RU" sz="4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25550" y="1285770"/>
            <a:ext cx="8572594" cy="6075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350" y="0"/>
            <a:ext cx="8559800" cy="1320800"/>
          </a:xfrm>
        </p:spPr>
        <p:txBody>
          <a:bodyPr rtlCol="0">
            <a:normAutofit fontScale="90000"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600" dirty="0" smtClean="0">
                <a:latin typeface="Arial" pitchFamily="34" charset="0"/>
                <a:cs typeface="Arial" pitchFamily="34" charset="0"/>
              </a:rPr>
              <a:t>Передача батареек в </a:t>
            </a:r>
            <a:r>
              <a:rPr lang="ru-RU" sz="4600" dirty="0" err="1" smtClean="0">
                <a:latin typeface="Arial" pitchFamily="34" charset="0"/>
                <a:cs typeface="Arial" pitchFamily="34" charset="0"/>
              </a:rPr>
              <a:t>экомобиль</a:t>
            </a:r>
            <a:endParaRPr lang="ru-RU" sz="4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Рисунок 4" descr="ZASN LOGO SPB 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8008" y="1346200"/>
            <a:ext cx="8494383" cy="601980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050772" y="1161908"/>
            <a:ext cx="8747372" cy="619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1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3150" y="1193800"/>
            <a:ext cx="8747372" cy="619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8851900" cy="13208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Теперь мы знаем об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экомобиле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ВСЁ!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69431" y="1346200"/>
            <a:ext cx="8628713" cy="6114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350" y="0"/>
            <a:ext cx="8769350" cy="1320800"/>
          </a:xfrm>
        </p:spPr>
        <p:txBody>
          <a:bodyPr rtlCol="0">
            <a:no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Награждение от Общероссийского общественного движения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 сбережение народа»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3498" y="1346200"/>
            <a:ext cx="8494382" cy="601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6950" y="1346200"/>
            <a:ext cx="8642265" cy="6124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366713"/>
            <a:ext cx="10680700" cy="13208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6626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9550" y="1285875"/>
            <a:ext cx="10287000" cy="60753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150" y="0"/>
            <a:ext cx="7239000" cy="111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278" tIns="52139" rIns="104278" bIns="52139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1042782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Публикация на сайте ООД </a:t>
            </a:r>
          </a:p>
          <a:p>
            <a:pPr algn="ctr" defTabSz="1042782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«За сбережение народа»</a:t>
            </a:r>
          </a:p>
        </p:txBody>
      </p:sp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207963"/>
            <a:ext cx="10680700" cy="13208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7650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7150" y="0"/>
            <a:ext cx="7996238" cy="7569200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207963"/>
            <a:ext cx="10680700" cy="13208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867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58738" y="604838"/>
            <a:ext cx="10766426" cy="6359525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0" y="207963"/>
            <a:ext cx="10680700" cy="13208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9698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58738" y="604838"/>
            <a:ext cx="10766426" cy="6359525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207963"/>
            <a:ext cx="10680700" cy="1320800"/>
          </a:xfrm>
        </p:spPr>
        <p:txBody>
          <a:bodyPr/>
          <a:lstStyle/>
          <a:p>
            <a:endParaRPr lang="ru-RU" sz="3600" smtClean="0">
              <a:latin typeface="Arial" charset="0"/>
              <a:cs typeface="Arial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4325"/>
            <a:ext cx="10680700" cy="6808788"/>
          </a:xfrm>
        </p:spPr>
      </p:pic>
    </p:spTree>
  </p:cSld>
  <p:clrMapOvr>
    <a:masterClrMapping/>
  </p:clrMapOvr>
  <p:transition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7550" y="0"/>
            <a:ext cx="8312150" cy="10033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Уголок проекта в школе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Рисунок 4" descr="ZASN LOGO SPB 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7" descr="ZASN LOGO SPB 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1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3150" y="1346200"/>
            <a:ext cx="8540224" cy="6052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0"/>
            <a:ext cx="8788400" cy="1270000"/>
          </a:xfrm>
        </p:spPr>
        <p:txBody>
          <a:bodyPr rtlCol="0">
            <a:normAutofit fontScale="90000"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Экологическая мастерская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«Сохраним зеленую планету» 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3150" y="1270000"/>
            <a:ext cx="8635639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Рисунок 8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1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3150" y="1270000"/>
            <a:ext cx="8621142" cy="6109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3" descr="1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3150" y="1346200"/>
            <a:ext cx="8589630" cy="6087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92350" y="203200"/>
            <a:ext cx="7397750" cy="10033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Посещение ГБДОУ №61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Рисунок 4" descr="ZASN LOGO SPB 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1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54150" y="1270000"/>
            <a:ext cx="8061981" cy="6046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92350" y="203200"/>
            <a:ext cx="7397750" cy="10033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Посещение ГБДОУ №75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9350" y="1270000"/>
            <a:ext cx="8512301" cy="6032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7550" y="203200"/>
            <a:ext cx="8159750" cy="10033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нас в гостях телеканал 100ТВ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9350" y="1301803"/>
            <a:ext cx="8610601" cy="610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207963"/>
            <a:ext cx="10680700" cy="13208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5842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1613" y="1717675"/>
            <a:ext cx="10275887" cy="46101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6950" y="203200"/>
            <a:ext cx="8610600" cy="111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278" tIns="52139" rIns="104278" bIns="52139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1042782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Трансляция по городскому радиовещанию и телевидению</a:t>
            </a:r>
          </a:p>
        </p:txBody>
      </p:sp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9400"/>
            <a:ext cx="7010400" cy="685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Публикация в газете «Метро»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082675"/>
            <a:ext cx="9382125" cy="6280150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350" y="0"/>
            <a:ext cx="7772400" cy="1193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Публикация в газете и на сайте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«Петербургский дневник»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75" y="1241425"/>
            <a:ext cx="5622925" cy="6327775"/>
          </a:xfrm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0700" cy="1112838"/>
          </a:xfrm>
        </p:spPr>
        <p:txBody>
          <a:bodyPr rtlCol="0">
            <a:no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Публикация в районной газете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8163" y="1003300"/>
            <a:ext cx="7065962" cy="6373813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6788" y="204788"/>
            <a:ext cx="8831262" cy="7159625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0700" cy="1320800"/>
          </a:xfrm>
        </p:spPr>
        <p:txBody>
          <a:bodyPr rtlCol="0">
            <a:no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Публикация в газете ООД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 сбережение народа»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22388" y="1241425"/>
            <a:ext cx="7951787" cy="6119813"/>
          </a:xfr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8845550" cy="1003300"/>
          </a:xfrm>
        </p:spPr>
        <p:txBody>
          <a:bodyPr rtlCol="0">
            <a:normAutofit fontScale="90000"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Подведение итогов в декабре 2013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25550" y="1346200"/>
            <a:ext cx="8494121" cy="6019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Рисунок 6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1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01750" y="1270000"/>
            <a:ext cx="8458200" cy="6191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431800"/>
            <a:ext cx="8997950" cy="990600"/>
          </a:xfrm>
        </p:spPr>
        <p:txBody>
          <a:bodyPr rtlCol="0">
            <a:normAutofit fontScale="90000"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Добровольное экологическое движение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"Сдай батарейку - спаси планету"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" y="1879600"/>
            <a:ext cx="9874250" cy="5197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rtlCol="0">
            <a:normAutofit fontScale="92500"/>
          </a:bodyPr>
          <a:lstStyle/>
          <a:p>
            <a:pPr marL="391006" indent="-391006" defTabSz="104268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Цели движения:</a:t>
            </a:r>
          </a:p>
          <a:p>
            <a:pPr marL="391006" indent="-391006" defTabSz="10426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просветительская деятельность (разъяснение того, какую опасность для природы и человека несут выброшенные вместе с обычным мусором батарейки);</a:t>
            </a:r>
          </a:p>
          <a:p>
            <a:pPr marL="391006" indent="-391006" defTabSz="10426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содействие в организации активного сбора и сдачи использованных батареек в пункты их приема, способствование в организации утилизации батареек;</a:t>
            </a:r>
          </a:p>
          <a:p>
            <a:pPr marL="391006" indent="-391006" defTabSz="10426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изменение отношения людей к опасным отходам, раздельному сбору мусора и экологии в целом.</a:t>
            </a:r>
          </a:p>
          <a:p>
            <a:pPr marL="391006" indent="-391006" defTabSz="10426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4" name="Рисунок 3" descr="ZASN LOGO SPB 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8845550" cy="10033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Передача батареек в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экомобиль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07480" y="1291161"/>
            <a:ext cx="8572047" cy="6074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2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1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25551" y="1289105"/>
            <a:ext cx="8577194" cy="607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8845550" cy="1003300"/>
          </a:xfrm>
        </p:spPr>
        <p:txBody>
          <a:bodyPr rtlCol="0">
            <a:normAutofit fontScale="90000"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ГУП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Экострой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установил в школе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экобокс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64742" y="1241384"/>
            <a:ext cx="5578574" cy="6278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0700" cy="13208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5058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1963" y="768350"/>
            <a:ext cx="9807575" cy="65928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0680700" cy="755278"/>
          </a:xfrm>
          <a:prstGeom prst="rect">
            <a:avLst/>
          </a:prstGeom>
        </p:spPr>
        <p:txBody>
          <a:bodyPr lIns="104278" tIns="52139" rIns="104278" bIns="52139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1042782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Публикация проекта в </a:t>
            </a:r>
            <a:r>
              <a:rPr lang="ru-RU" sz="3600" b="1" dirty="0" err="1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ГлобалЛаб</a:t>
            </a:r>
            <a:endParaRPr lang="ru-RU" sz="3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Содержимое 4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30750" y="4146550"/>
            <a:ext cx="5791200" cy="1771650"/>
          </a:xfrm>
        </p:spPr>
      </p:pic>
      <p:pic>
        <p:nvPicPr>
          <p:cNvPr id="46082" name="Рисунок 5" descr="Безымянный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279400"/>
            <a:ext cx="43307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object 6"/>
          <p:cNvSpPr>
            <a:spLocks noChangeArrowheads="1"/>
          </p:cNvSpPr>
          <p:nvPr/>
        </p:nvSpPr>
        <p:spPr bwMode="auto">
          <a:xfrm>
            <a:off x="6940550" y="203200"/>
            <a:ext cx="2819400" cy="110807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7200">
              <a:latin typeface="Calibri" pitchFamily="34" charset="0"/>
            </a:endParaRPr>
          </a:p>
        </p:txBody>
      </p:sp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08203"/>
            <a:ext cx="10680700" cy="755278"/>
          </a:xfrm>
          <a:prstGeom prst="rect">
            <a:avLst/>
          </a:prstGeom>
        </p:spPr>
        <p:txBody>
          <a:bodyPr lIns="104278" tIns="52139" rIns="104278" bIns="52139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1042782" fontAlgn="auto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Цель - создание </a:t>
            </a:r>
            <a:r>
              <a:rPr lang="ru-RU" sz="3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карты </a:t>
            </a:r>
          </a:p>
          <a:p>
            <a:pPr algn="ctr" defTabSz="1042782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пунктов приема опасных отходов</a:t>
            </a:r>
          </a:p>
        </p:txBody>
      </p:sp>
      <p:pic>
        <p:nvPicPr>
          <p:cNvPr id="47106" name="Рисунок 5" descr="Безымянный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1270000"/>
            <a:ext cx="78930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0700" cy="13208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0680700" cy="755278"/>
          </a:xfrm>
          <a:prstGeom prst="rect">
            <a:avLst/>
          </a:prstGeom>
        </p:spPr>
        <p:txBody>
          <a:bodyPr lIns="104278" tIns="52139" rIns="104278" bIns="52139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1042782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Публикация проекта в </a:t>
            </a:r>
            <a:r>
              <a:rPr lang="ru-RU" sz="3600" b="1" dirty="0" err="1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ГлобалЛаб</a:t>
            </a:r>
            <a:endParaRPr lang="ru-RU" sz="3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 descr="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812800"/>
            <a:ext cx="4495800" cy="6421131"/>
          </a:xfrm>
          <a:prstGeom prst="rect">
            <a:avLst/>
          </a:prstGeom>
        </p:spPr>
      </p:pic>
      <p:pic>
        <p:nvPicPr>
          <p:cNvPr id="9" name="Рисунок 8" descr="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0" y="812800"/>
            <a:ext cx="4478560" cy="6403388"/>
          </a:xfrm>
          <a:prstGeom prst="rect">
            <a:avLst/>
          </a:prstGeom>
        </p:spPr>
      </p:pic>
    </p:spTree>
  </p:cSld>
  <p:clrMapOvr>
    <a:masterClrMapping/>
  </p:clrMapOvr>
  <p:transition advTm="4000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2" descr="Безымянный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2488" y="965200"/>
            <a:ext cx="8831262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680700" cy="1058333"/>
          </a:xfrm>
        </p:spPr>
        <p:txBody>
          <a:bodyPr lIns="104278" tIns="52139" rIns="104278" bIns="52139"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1042782" fontAlgn="auto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3</a:t>
            </a:r>
            <a:r>
              <a:rPr lang="en-US" sz="36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ru-RU" sz="36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-книги «Гордая батарейка»</a:t>
            </a:r>
            <a:endParaRPr lang="ru-RU" sz="3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49350" y="203200"/>
            <a:ext cx="8662988" cy="795338"/>
          </a:xfrm>
        </p:spPr>
        <p:txBody>
          <a:bodyPr lIns="104278" tIns="52139" rIns="104278" bIns="52139" rtlCol="0">
            <a:noAutofit/>
          </a:bodyPr>
          <a:lstStyle/>
          <a:p>
            <a:pPr defTabSz="1042782">
              <a:defRPr/>
            </a:pPr>
            <a:r>
              <a:rPr lang="ru-RU" sz="36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Телеканал </a:t>
            </a:r>
            <a:br>
              <a:rPr lang="ru-RU" sz="36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kern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«Ваше общественное телевидение»</a:t>
            </a:r>
            <a:endParaRPr lang="ru-RU" sz="3600" b="1" kern="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u2B0bO1GOT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1750" y="1214438"/>
            <a:ext cx="83820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3550" y="1574800"/>
            <a:ext cx="9829801" cy="56272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собрано</a:t>
            </a:r>
            <a:r>
              <a:rPr lang="ru-RU" sz="5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1807 </a:t>
            </a: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батареек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спасено от загрязнения </a:t>
            </a:r>
            <a:r>
              <a:rPr lang="ru-RU" sz="5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36 140 </a:t>
            </a: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кв.м Земли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установка </a:t>
            </a:r>
            <a:r>
              <a:rPr lang="ru-RU" sz="58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экобокса</a:t>
            </a: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в школе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35 </a:t>
            </a: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пунктов на карте </a:t>
            </a:r>
            <a:r>
              <a:rPr lang="ru-RU" sz="58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ГлобалЛаб</a:t>
            </a:r>
            <a:r>
              <a:rPr lang="ru-RU" sz="58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в России</a:t>
            </a:r>
            <a:endParaRPr lang="ru-RU" sz="58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b="1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создание </a:t>
            </a:r>
            <a:r>
              <a:rPr lang="ru-RU" sz="5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</a:t>
            </a:r>
            <a:r>
              <a:rPr lang="en-US" sz="5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D</a:t>
            </a:r>
            <a:r>
              <a:rPr lang="ru-RU" sz="5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-книги</a:t>
            </a:r>
          </a:p>
        </p:txBody>
      </p:sp>
      <p:pic>
        <p:nvPicPr>
          <p:cNvPr id="50178" name="Рисунок 3" descr="ZASN LOGO SPB 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</a:t>
            </a:r>
          </a:p>
        </p:txBody>
      </p:sp>
    </p:spTree>
  </p:cSld>
  <p:clrMapOvr>
    <a:masterClrMapping/>
  </p:clrMapOvr>
  <p:transition advTm="4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550" y="1041400"/>
            <a:ext cx="3436938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0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3350" y="965200"/>
            <a:ext cx="37846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207963"/>
            <a:ext cx="9612313" cy="779462"/>
          </a:xfrm>
        </p:spPr>
        <p:txBody>
          <a:bodyPr rtlCol="0">
            <a:normAutofit fontScale="90000"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достижения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92150" y="1651000"/>
            <a:ext cx="3594100" cy="5011738"/>
          </a:xfrm>
        </p:spPr>
      </p:pic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02350" y="1651000"/>
            <a:ext cx="3868738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11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1350" y="2108200"/>
            <a:ext cx="37766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g15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11550" y="2413000"/>
            <a:ext cx="35480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img034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25550" y="2108200"/>
            <a:ext cx="3514725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148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35150" y="2413000"/>
            <a:ext cx="354171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q0lCRqOIl0k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63750" y="2717800"/>
            <a:ext cx="32766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g151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64150" y="2413000"/>
            <a:ext cx="35052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NKNYvpItm_g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64150" y="2717800"/>
            <a:ext cx="32623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mg139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82950" y="2565400"/>
            <a:ext cx="330835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47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282950" y="2219325"/>
            <a:ext cx="37719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15" cstate="email"/>
          <a:srcRect/>
          <a:stretch>
            <a:fillRect/>
          </a:stretch>
        </p:blipFill>
        <p:spPr>
          <a:xfrm>
            <a:off x="2825750" y="1111250"/>
            <a:ext cx="4805363" cy="6457950"/>
          </a:xfrm>
        </p:spPr>
      </p:pic>
      <p:pic>
        <p:nvPicPr>
          <p:cNvPr id="22" name="Рисунок 21" descr="52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920750" y="1193800"/>
            <a:ext cx="8763000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50" y="2032000"/>
            <a:ext cx="8534400" cy="3962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не можешь </a:t>
            </a:r>
            <a:br>
              <a:rPr lang="ru-RU" sz="5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сделать много, </a:t>
            </a:r>
            <a:br>
              <a:rPr lang="ru-RU" sz="5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лучше начать с малого, чем не делать ничего</a:t>
            </a:r>
            <a:endParaRPr lang="ru-RU" sz="5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Рисунок 2" descr="ZASN LOGO SPB 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6289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749550" y="4622800"/>
            <a:ext cx="5334000" cy="25908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6" name="TextBox 15"/>
          <p:cNvSpPr txBox="1">
            <a:spLocks noChangeArrowheads="1"/>
          </p:cNvSpPr>
          <p:nvPr/>
        </p:nvSpPr>
        <p:spPr bwMode="auto">
          <a:xfrm>
            <a:off x="7016750" y="7199313"/>
            <a:ext cx="350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5750" y="4851400"/>
            <a:ext cx="53403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31528802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85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0"/>
            <a:ext cx="9017000" cy="12700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Посещение управляющей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компании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Евротракт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0750" y="1347623"/>
            <a:ext cx="8839200" cy="6084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0750" y="1257901"/>
            <a:ext cx="8763000" cy="6210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8845550" cy="13208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Обращение к директору школы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1998" y="1346200"/>
            <a:ext cx="8517433" cy="6036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150" y="0"/>
            <a:ext cx="8178800" cy="13208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Установка контейнера в школе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9350" y="1279601"/>
            <a:ext cx="8580079" cy="6080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6978" y="1270000"/>
            <a:ext cx="8601906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1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6978" y="1270000"/>
            <a:ext cx="8601906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0"/>
            <a:ext cx="9017000" cy="1117600"/>
          </a:xfrm>
        </p:spPr>
        <p:txBody>
          <a:bodyPr rtlCol="0">
            <a:normAutofit/>
          </a:bodyPr>
          <a:lstStyle/>
          <a:p>
            <a:pPr defTabSz="1042680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Посещение ГБДОУ №61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69431" y="1346200"/>
            <a:ext cx="8552513" cy="6060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Рисунок 4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150" y="0"/>
            <a:ext cx="8845550" cy="1270000"/>
          </a:xfrm>
          <a:prstGeom prst="rect">
            <a:avLst/>
          </a:prstGeom>
          <a:solidFill>
            <a:srgbClr val="19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01750" y="0"/>
            <a:ext cx="9093200" cy="923925"/>
          </a:xfrm>
        </p:spPr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Подведение итогов в мае 2013</a:t>
            </a: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01750" y="1220558"/>
            <a:ext cx="8664614" cy="614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Рисунок 5" descr="ZASN LOGO SPB 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399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1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25550" y="1117600"/>
            <a:ext cx="8747372" cy="619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450dd57954faecb8efdfd35659520ff6cec695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236</Words>
  <Application>Microsoft Office PowerPoint</Application>
  <PresentationFormat>Произвольный</PresentationFormat>
  <Paragraphs>59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Экологическая мастерская  «Сохраним зеленую планету»  </vt:lpstr>
      <vt:lpstr>Добровольное экологическое движение  "Сдай батарейку - спаси планету" </vt:lpstr>
      <vt:lpstr>Если не можешь  сделать много,  лучше начать с малого, чем не делать ничего</vt:lpstr>
      <vt:lpstr>Посещение управляющей  компании «Евротракт»</vt:lpstr>
      <vt:lpstr>Обращение к директору школы</vt:lpstr>
      <vt:lpstr>Установка контейнера в школе</vt:lpstr>
      <vt:lpstr>Посещение ГБДОУ №61</vt:lpstr>
      <vt:lpstr>Подведение итогов в мае 2013</vt:lpstr>
      <vt:lpstr>Обращение к директору школы</vt:lpstr>
      <vt:lpstr>Передача батареек в экомобиль</vt:lpstr>
      <vt:lpstr>Теперь мы знаем об экомобиле ВСЁ!</vt:lpstr>
      <vt:lpstr>Награждение от Общероссийского общественного движения  «За сбережение народа»</vt:lpstr>
      <vt:lpstr> </vt:lpstr>
      <vt:lpstr> </vt:lpstr>
      <vt:lpstr> </vt:lpstr>
      <vt:lpstr> </vt:lpstr>
      <vt:lpstr>Слайд 18</vt:lpstr>
      <vt:lpstr>Уголок проекта в школе</vt:lpstr>
      <vt:lpstr>Посещение ГБДОУ №61</vt:lpstr>
      <vt:lpstr>Посещение ГБДОУ №75</vt:lpstr>
      <vt:lpstr>У нас в гостях телеканал 100ТВ</vt:lpstr>
      <vt:lpstr> </vt:lpstr>
      <vt:lpstr>Публикация в газете «Метро»</vt:lpstr>
      <vt:lpstr>Публикация в газете и на сайте  «Петербургский дневник»</vt:lpstr>
      <vt:lpstr>Публикация в районной газете</vt:lpstr>
      <vt:lpstr>Слайд 27</vt:lpstr>
      <vt:lpstr>Публикация в газете ООД «За сбережение народа»</vt:lpstr>
      <vt:lpstr>Подведение итогов в декабре 2013</vt:lpstr>
      <vt:lpstr>Передача батареек в экомобиль</vt:lpstr>
      <vt:lpstr>ГУП «Экострой» установил в школе экобокс</vt:lpstr>
      <vt:lpstr> </vt:lpstr>
      <vt:lpstr>Слайд 33</vt:lpstr>
      <vt:lpstr>Слайд 34</vt:lpstr>
      <vt:lpstr> </vt:lpstr>
      <vt:lpstr>Создание 3D-книги «Гордая батарейка»</vt:lpstr>
      <vt:lpstr>Телеканал  «Ваше общественное телевидение»</vt:lpstr>
      <vt:lpstr>Слайд 38</vt:lpstr>
      <vt:lpstr>Наши достижения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Евгения</dc:creator>
  <cp:lastModifiedBy>Evgenij</cp:lastModifiedBy>
  <cp:revision>157</cp:revision>
  <dcterms:created xsi:type="dcterms:W3CDTF">2013-06-30T08:40:33Z</dcterms:created>
  <dcterms:modified xsi:type="dcterms:W3CDTF">2016-01-03T20:06:27Z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2013-06-30T00:00:00Z</vt:filetime>
  </property>
  <property fmtid="{D5CDD505-2E9C-101B-9397-08002B2CF9AE}" pid="3" name="LastSaved">
    <vt:filetime>2013-06-30T00:00:00Z</vt:filetime>
  </property>
</Properties>
</file>