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квадратных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9" y="4572008"/>
            <a:ext cx="5072098" cy="157163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Работу выполнили: </a:t>
            </a:r>
            <a:r>
              <a:rPr lang="ru-RU" sz="1600" dirty="0" err="1" smtClean="0">
                <a:solidFill>
                  <a:schemeClr val="tx1"/>
                </a:solidFill>
              </a:rPr>
              <a:t>Плылова</a:t>
            </a:r>
            <a:r>
              <a:rPr lang="ru-RU" sz="1600" dirty="0" smtClean="0">
                <a:solidFill>
                  <a:schemeClr val="tx1"/>
                </a:solidFill>
              </a:rPr>
              <a:t> Елизавета и Пантелеева Александра, ученицы 8а класса МБОУ СШ № 1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г. Архангельска Архангельской области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600" dirty="0" smtClean="0">
                <a:solidFill>
                  <a:schemeClr val="tx1"/>
                </a:solidFill>
              </a:rPr>
              <a:t>МБОУ СШ № 1 г. Архангельска Архангельской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области, 2016 год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2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Количество корней квадратного уравнения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60848"/>
                <a:ext cx="8229600" cy="4416152"/>
              </a:xfrm>
            </p:spPr>
            <p:txBody>
              <a:bodyPr/>
              <a:lstStyle/>
              <a:p>
                <a:r>
                  <a:rPr lang="ru-RU" dirty="0" smtClean="0"/>
                  <a:t>Если </a:t>
                </a:r>
                <a:r>
                  <a:rPr lang="ru-RU" dirty="0"/>
                  <a:t>Д</a:t>
                </a:r>
                <a:r>
                  <a:rPr lang="ru-RU" baseline="-25000" dirty="0"/>
                  <a:t>1</a:t>
                </a:r>
                <a:r>
                  <a:rPr lang="ru-RU" dirty="0"/>
                  <a:t>&gt;0, </a:t>
                </a:r>
                <a:r>
                  <a:rPr lang="ru-RU" dirty="0" smtClean="0"/>
                  <a:t>то находим 2 </a:t>
                </a:r>
                <a:r>
                  <a:rPr lang="ru-RU" dirty="0"/>
                  <a:t>корня</a:t>
                </a:r>
                <a:r>
                  <a:rPr lang="ru-RU" dirty="0" smtClean="0"/>
                  <a:t> по формулам:   Х</a:t>
                </a:r>
                <a:r>
                  <a:rPr lang="ru-RU" baseline="-25000" dirty="0" smtClean="0"/>
                  <a:t>1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−К+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 ; </m:t>
                    </m:r>
                  </m:oMath>
                </a14:m>
                <a:r>
                  <a:rPr lang="ru-RU" dirty="0" smtClean="0"/>
                  <a:t>Х</a:t>
                </a:r>
                <a:r>
                  <a:rPr lang="ru-RU" baseline="-25000" dirty="0"/>
                  <a:t>2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−К−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Если Д</a:t>
                </a:r>
                <a:r>
                  <a:rPr lang="ru-RU" baseline="-25000" dirty="0" smtClean="0"/>
                  <a:t>1</a:t>
                </a:r>
                <a:r>
                  <a:rPr lang="ru-RU" dirty="0" smtClean="0"/>
                  <a:t>=0, то находим 1 корень по формуле:  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−к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Если Д</a:t>
                </a:r>
                <a:r>
                  <a:rPr lang="ru-RU" baseline="-25000" dirty="0" smtClean="0"/>
                  <a:t>1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&lt; </m:t>
                    </m:r>
                  </m:oMath>
                </a14:m>
                <a:r>
                  <a:rPr lang="ru-RU" dirty="0" smtClean="0"/>
                  <a:t>0,корней нет.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60848"/>
                <a:ext cx="8229600" cy="4416152"/>
              </a:xfrm>
              <a:blipFill rotWithShape="1">
                <a:blip r:embed="rId2" cstate="print"/>
                <a:stretch>
                  <a:fillRect l="-593" t="-966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169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Алгебра.8 класс: учеб. </a:t>
            </a:r>
            <a:r>
              <a:rPr lang="ru-RU" sz="2800" dirty="0"/>
              <a:t>д</a:t>
            </a:r>
            <a:r>
              <a:rPr lang="ru-RU" sz="2800" dirty="0" smtClean="0"/>
              <a:t>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 /С. М. Никольский, М. К. Потапов, Н.Н. Решетников, А.В. </a:t>
            </a:r>
            <a:r>
              <a:rPr lang="ru-RU" sz="2800" dirty="0" err="1" smtClean="0"/>
              <a:t>Шевкин</a:t>
            </a:r>
            <a:r>
              <a:rPr lang="ru-RU" sz="2800" dirty="0"/>
              <a:t> </a:t>
            </a:r>
            <a:r>
              <a:rPr lang="ru-RU" sz="2800" dirty="0" smtClean="0"/>
              <a:t>/.- 7-е изд., </a:t>
            </a:r>
            <a:r>
              <a:rPr lang="ru-RU" sz="2800" dirty="0" err="1" smtClean="0"/>
              <a:t>дораб</a:t>
            </a:r>
            <a:r>
              <a:rPr lang="ru-RU" sz="2800" dirty="0" smtClean="0"/>
              <a:t>.- М.: Просвещение,2010.- 287 с. : ил.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032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620688"/>
            <a:ext cx="8229600" cy="107099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с неизвестным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левая часть которого есть квадратный трехчлен относительно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правая-нуль, называется квадратным уравнением.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5х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-6х+1,75=0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17х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+74х-107=0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5х</a:t>
            </a:r>
            <a:r>
              <a:rPr lang="ru-RU" sz="3200" baseline="30000" dirty="0"/>
              <a:t>2</a:t>
            </a:r>
            <a:r>
              <a:rPr lang="ru-RU" sz="3200" dirty="0"/>
              <a:t>=0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=1</a:t>
            </a: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+16=0</a:t>
            </a: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+7х=0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38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ru-RU" sz="3600" dirty="0">
                    <a:solidFill>
                      <a:srgbClr val="FF0000"/>
                    </a:solidFill>
                  </a:rPr>
                  <a:t>Х</a:t>
                </a:r>
                <a:r>
                  <a:rPr lang="ru-RU" sz="36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ru-RU" sz="3600" dirty="0">
                    <a:solidFill>
                      <a:srgbClr val="FF0000"/>
                    </a:solidFill>
                  </a:rPr>
                  <a:t>-11Х+18=0</a:t>
                </a:r>
              </a:p>
              <a:p>
                <a:pPr marL="0" indent="0" algn="ctr">
                  <a:buNone/>
                </a:pPr>
                <a:endParaRPr lang="ru-RU" dirty="0" smtClean="0"/>
              </a:p>
              <a:p>
                <a:pPr marL="0" indent="0" algn="ctr">
                  <a:buNone/>
                </a:pPr>
                <a:r>
                  <a:rPr lang="ru-RU" dirty="0" smtClean="0"/>
                  <a:t>По </a:t>
                </a:r>
                <a:r>
                  <a:rPr lang="ru-RU" dirty="0"/>
                  <a:t>т. обратной </a:t>
                </a:r>
                <a:r>
                  <a:rPr lang="ru-RU" dirty="0" err="1"/>
                  <a:t>т.Виета</a:t>
                </a:r>
                <a:r>
                  <a:rPr lang="ru-RU" dirty="0"/>
                  <a:t>,</a:t>
                </a:r>
              </a:p>
              <a:p>
                <a:pPr marL="0" indent="0" algn="ctr">
                  <a:buNone/>
                </a:pPr>
                <a:r>
                  <a:rPr lang="ru-RU" dirty="0"/>
                  <a:t>Х</a:t>
                </a:r>
                <a:r>
                  <a:rPr lang="ru-RU" baseline="-25000" dirty="0"/>
                  <a:t>1</a:t>
                </a:r>
                <a:r>
                  <a:rPr lang="ru-RU" dirty="0"/>
                  <a:t>+Х</a:t>
                </a:r>
                <a:r>
                  <a:rPr lang="ru-RU" baseline="-25000" dirty="0"/>
                  <a:t>2</a:t>
                </a:r>
                <a:r>
                  <a:rPr lang="ru-RU" dirty="0"/>
                  <a:t>=11,  Х</a:t>
                </a:r>
                <a:r>
                  <a:rPr lang="ru-RU" baseline="-25000" dirty="0"/>
                  <a:t>1</a:t>
                </a:r>
                <a:r>
                  <a:rPr lang="ru-RU" dirty="0"/>
                  <a:t>*Х</a:t>
                </a:r>
                <a:r>
                  <a:rPr lang="ru-RU" baseline="-25000" dirty="0"/>
                  <a:t>2</a:t>
                </a:r>
                <a:r>
                  <a:rPr lang="ru-RU" dirty="0"/>
                  <a:t>=18</a:t>
                </a:r>
              </a:p>
              <a:p>
                <a:pPr marL="0" indent="0" algn="ctr">
                  <a:buNone/>
                </a:pPr>
                <a:endParaRPr lang="ru-RU" i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Х=2</m:t>
                              </m:r>
                            </m:e>
                            <m:e>
                              <m:r>
                                <a:rPr lang="ru-RU">
                                  <a:latin typeface="Cambria Math"/>
                                </a:rPr>
                                <m:t>Х=9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 smtClean="0"/>
              </a:p>
              <a:p>
                <a:pPr marL="0" indent="0" algn="ctr">
                  <a:buNone/>
                </a:pPr>
                <a:endParaRPr lang="ru-RU" dirty="0" smtClean="0"/>
              </a:p>
              <a:p>
                <a:pPr marL="0" indent="0" algn="ctr">
                  <a:buNone/>
                </a:pPr>
                <a:r>
                  <a:rPr lang="ru-RU" dirty="0" smtClean="0"/>
                  <a:t>Ответ</a:t>
                </a:r>
                <a:r>
                  <a:rPr lang="ru-RU" dirty="0"/>
                  <a:t>: 2;9</a:t>
                </a:r>
              </a:p>
              <a:p>
                <a:pPr marL="0" indent="0" algn="ctr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 cstate="print"/>
                <a:stretch>
                  <a:fillRect t="-1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28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1412776"/>
                <a:ext cx="4244280" cy="4425355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ru-RU" sz="3600" dirty="0">
                    <a:solidFill>
                      <a:srgbClr val="FF0000"/>
                    </a:solidFill>
                  </a:rPr>
                  <a:t>Х</a:t>
                </a:r>
                <a:r>
                  <a:rPr lang="ru-RU" sz="36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ru-RU" sz="3600" dirty="0">
                    <a:solidFill>
                      <a:srgbClr val="FF0000"/>
                    </a:solidFill>
                  </a:rPr>
                  <a:t>=100</a:t>
                </a:r>
              </a:p>
              <a:p>
                <a:pPr marL="0" indent="0" algn="ctr">
                  <a:buNone/>
                </a:pPr>
                <a:endParaRPr lang="ru-RU" sz="3200" dirty="0" smtClean="0"/>
              </a:p>
              <a:p>
                <a:pPr marL="0" indent="0" algn="ctr">
                  <a:buNone/>
                </a:pPr>
                <a:r>
                  <a:rPr lang="ru-RU" sz="3200" dirty="0" smtClean="0"/>
                  <a:t>Х</a:t>
                </a:r>
                <a:r>
                  <a:rPr lang="ru-RU" sz="3200" dirty="0"/>
                  <a:t>=±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i="1">
                            <a:latin typeface="Cambria Math"/>
                          </a:rPr>
                          <m:t>100</m:t>
                        </m:r>
                      </m:e>
                    </m:rad>
                  </m:oMath>
                </a14:m>
                <a:endParaRPr lang="ru-RU" sz="3200" dirty="0"/>
              </a:p>
              <a:p>
                <a:pPr marL="0" indent="0" algn="ctr">
                  <a:buNone/>
                </a:pPr>
                <a:r>
                  <a:rPr lang="ru-RU" sz="3200" dirty="0" smtClean="0"/>
                  <a:t>Х</a:t>
                </a:r>
                <a:r>
                  <a:rPr lang="ru-RU" sz="3200" dirty="0"/>
                  <a:t>=±10</a:t>
                </a:r>
              </a:p>
              <a:p>
                <a:pPr marL="0" indent="0" algn="ctr">
                  <a:buNone/>
                </a:pPr>
                <a:r>
                  <a:rPr lang="ru-RU" sz="3200" dirty="0" smtClean="0"/>
                  <a:t>Ответ</a:t>
                </a:r>
                <a:r>
                  <a:rPr lang="ru-RU" sz="3200" dirty="0"/>
                  <a:t>: ±10</a:t>
                </a:r>
              </a:p>
              <a:p>
                <a:pPr marL="0" indent="0" algn="ctr">
                  <a:buNone/>
                </a:pP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1412776"/>
                <a:ext cx="4244280" cy="4425355"/>
              </a:xfrm>
              <a:blipFill rotWithShape="1">
                <a:blip r:embed="rId2" cstate="print"/>
                <a:stretch>
                  <a:fillRect t="-2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340768"/>
                <a:ext cx="4100264" cy="4713387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ru-RU" sz="3600" dirty="0" smtClean="0">
                    <a:solidFill>
                      <a:srgbClr val="FF0000"/>
                    </a:solidFill>
                  </a:rPr>
                  <a:t>Х</a:t>
                </a:r>
                <a:r>
                  <a:rPr lang="ru-RU" sz="36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3600" dirty="0">
                    <a:solidFill>
                      <a:srgbClr val="FF0000"/>
                    </a:solidFill>
                  </a:rPr>
                  <a:t>-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36=0</a:t>
                </a:r>
                <a:endParaRPr lang="ru-RU" sz="36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ru-RU" sz="3200" dirty="0" smtClean="0"/>
              </a:p>
              <a:p>
                <a:pPr marL="0" indent="0" algn="ctr">
                  <a:buNone/>
                </a:pPr>
                <a:r>
                  <a:rPr lang="ru-RU" sz="3200" dirty="0" smtClean="0"/>
                  <a:t>Х</a:t>
                </a:r>
                <a:r>
                  <a:rPr lang="ru-RU" sz="3200" baseline="30000" dirty="0" smtClean="0"/>
                  <a:t>2</a:t>
                </a:r>
                <a:r>
                  <a:rPr lang="ru-RU" sz="3200" dirty="0" smtClean="0"/>
                  <a:t>=36</a:t>
                </a:r>
                <a:endParaRPr lang="ru-RU" sz="3200" dirty="0"/>
              </a:p>
              <a:p>
                <a:pPr marL="0" indent="0" algn="ctr">
                  <a:buNone/>
                </a:pPr>
                <a:r>
                  <a:rPr lang="ru-RU" sz="3200" dirty="0"/>
                  <a:t>Х=±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i="1">
                            <a:latin typeface="Cambria Math"/>
                          </a:rPr>
                          <m:t>36</m:t>
                        </m:r>
                      </m:e>
                    </m:rad>
                  </m:oMath>
                </a14:m>
                <a:endParaRPr lang="ru-RU" sz="3200" dirty="0"/>
              </a:p>
              <a:p>
                <a:pPr marL="0" indent="0" algn="ctr">
                  <a:buNone/>
                </a:pPr>
                <a:r>
                  <a:rPr lang="ru-RU" sz="3200" dirty="0"/>
                  <a:t>Х=±6</a:t>
                </a:r>
              </a:p>
              <a:p>
                <a:pPr marL="0" indent="0" algn="ctr">
                  <a:buNone/>
                </a:pPr>
                <a:r>
                  <a:rPr lang="ru-RU" sz="3200" dirty="0"/>
                  <a:t>Ответ: ±6</a:t>
                </a: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340768"/>
                <a:ext cx="4100264" cy="4713387"/>
              </a:xfrm>
              <a:blipFill rotWithShape="1">
                <a:blip r:embed="rId3" cstate="print"/>
                <a:stretch>
                  <a:fillRect t="-1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031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3Х</a:t>
            </a:r>
            <a:r>
              <a:rPr lang="ru-RU" sz="3600" baseline="30000" dirty="0"/>
              <a:t>2</a:t>
            </a:r>
            <a:r>
              <a:rPr lang="ru-RU" sz="3600" dirty="0"/>
              <a:t>+2х=0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 algn="ctr">
                  <a:buNone/>
                </a:pPr>
                <a:r>
                  <a:rPr lang="ru-RU" dirty="0"/>
                  <a:t>3Х</a:t>
                </a:r>
                <a:r>
                  <a:rPr lang="ru-RU" baseline="30000" dirty="0"/>
                  <a:t>2</a:t>
                </a:r>
                <a:r>
                  <a:rPr lang="ru-RU" dirty="0"/>
                  <a:t>+2х=0                     (1)  3Х+2=0</a:t>
                </a:r>
              </a:p>
              <a:p>
                <a:pPr marL="0" indent="0" algn="ctr">
                  <a:buNone/>
                </a:pPr>
                <a:r>
                  <a:rPr lang="ru-RU" dirty="0"/>
                  <a:t>Х(3Х+2)=0                          3Х=-2       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Х=0                   </m:t>
                            </m:r>
                          </m:e>
                          <m:e>
                            <m:r>
                              <a:rPr lang="ru-RU" i="1">
                                <a:latin typeface="Cambria Math"/>
                              </a:rPr>
                              <m:t>3х+2=0    (1)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             Х=-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 algn="ctr">
                  <a:buNone/>
                </a:pPr>
                <a:r>
                  <a:rPr lang="ru-RU" dirty="0"/>
                  <a:t>Ответ:-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; 0	</a:t>
                </a:r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042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2Х</a:t>
            </a:r>
            <a:r>
              <a:rPr lang="ru-RU" sz="3600" baseline="30000" dirty="0"/>
              <a:t>2</a:t>
            </a:r>
            <a:r>
              <a:rPr lang="ru-RU" sz="3600" dirty="0"/>
              <a:t>-5Х-7=0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ru-RU" dirty="0"/>
                  <a:t>2Х</a:t>
                </a:r>
                <a:r>
                  <a:rPr lang="ru-RU" baseline="30000" dirty="0"/>
                  <a:t>2</a:t>
                </a:r>
                <a:r>
                  <a:rPr lang="ru-RU" dirty="0"/>
                  <a:t>-5Х-7=0</a:t>
                </a:r>
              </a:p>
              <a:p>
                <a:pPr marL="0" indent="0">
                  <a:buNone/>
                </a:pPr>
                <a:r>
                  <a:rPr lang="ru-RU" dirty="0"/>
                  <a:t>а=2, ḃ= -5, с=-7</a:t>
                </a:r>
              </a:p>
              <a:p>
                <a:pPr marL="0" indent="0">
                  <a:buNone/>
                </a:pPr>
                <a:r>
                  <a:rPr lang="ru-RU" dirty="0"/>
                  <a:t>Д= ḃ</a:t>
                </a:r>
                <a:r>
                  <a:rPr lang="ru-RU" baseline="30000" dirty="0"/>
                  <a:t>2</a:t>
                </a:r>
                <a:r>
                  <a:rPr lang="ru-RU" dirty="0"/>
                  <a:t>+4ас</a:t>
                </a:r>
              </a:p>
              <a:p>
                <a:pPr marL="0" indent="0">
                  <a:buNone/>
                </a:pPr>
                <a:r>
                  <a:rPr lang="ru-RU" dirty="0"/>
                  <a:t>Д=(-5)</a:t>
                </a:r>
                <a:r>
                  <a:rPr lang="ru-RU" baseline="30000" dirty="0"/>
                  <a:t>2 </a:t>
                </a:r>
                <a:r>
                  <a:rPr lang="ru-RU" dirty="0"/>
                  <a:t>- 4*2*(-7) = 25 + 56 = 81,  Д&gt;0, 2 корня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-25000" dirty="0"/>
                  <a:t>1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−ḃ+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2а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2∗2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5+9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/>
                  <a:t>=3,5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-25000" dirty="0"/>
                  <a:t>2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−ḃ−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2а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2∗2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5−9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/>
                  <a:t>=-1</a:t>
                </a:r>
              </a:p>
              <a:p>
                <a:pPr marL="0" indent="0">
                  <a:buNone/>
                </a:pPr>
                <a:r>
                  <a:rPr lang="ru-RU" dirty="0"/>
                  <a:t> </a:t>
                </a:r>
              </a:p>
              <a:p>
                <a:pPr marL="0" indent="0">
                  <a:buNone/>
                </a:pPr>
                <a:r>
                  <a:rPr lang="ru-RU" dirty="0"/>
                  <a:t>Ответ:-1; 3,5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6808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+4Х+5=0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+4Х+5=0</a:t>
                </a:r>
              </a:p>
              <a:p>
                <a:pPr marL="0" indent="0">
                  <a:buNone/>
                </a:pPr>
                <a:r>
                  <a:rPr lang="ru-RU" dirty="0"/>
                  <a:t>а=1, ḃ=4, с=5</a:t>
                </a:r>
              </a:p>
              <a:p>
                <a:pPr marL="0" indent="0">
                  <a:buNone/>
                </a:pPr>
                <a:r>
                  <a:rPr lang="ru-RU" dirty="0"/>
                  <a:t>Д= ḃ</a:t>
                </a:r>
                <a:r>
                  <a:rPr lang="ru-RU" baseline="30000" dirty="0"/>
                  <a:t>2 </a:t>
                </a:r>
                <a:r>
                  <a:rPr lang="ru-RU" dirty="0"/>
                  <a:t>- 4ас</a:t>
                </a:r>
              </a:p>
              <a:p>
                <a:pPr marL="0" indent="0">
                  <a:buNone/>
                </a:pPr>
                <a:r>
                  <a:rPr lang="ru-RU" dirty="0"/>
                  <a:t>Д=4</a:t>
                </a:r>
                <a:r>
                  <a:rPr lang="ru-RU" baseline="30000" dirty="0"/>
                  <a:t>2 </a:t>
                </a:r>
                <a:r>
                  <a:rPr lang="ru-RU" dirty="0"/>
                  <a:t>- 4*1*5 = 16 – 20 = -4,  Д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&lt;</m:t>
                    </m:r>
                  </m:oMath>
                </a14:m>
                <a:r>
                  <a:rPr lang="ru-RU" dirty="0"/>
                  <a:t>0, нет корней</a:t>
                </a:r>
              </a:p>
              <a:p>
                <a:pPr marL="0" indent="0">
                  <a:buNone/>
                </a:pPr>
                <a:r>
                  <a:rPr lang="ru-RU" dirty="0"/>
                  <a:t>Ответ: нет корней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76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+2Х+1=0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+2Х+1=0</a:t>
                </a:r>
              </a:p>
              <a:p>
                <a:pPr marL="0" indent="0">
                  <a:buNone/>
                </a:pPr>
                <a:r>
                  <a:rPr lang="ru-RU" dirty="0"/>
                  <a:t>а=1, ḃ=2, с=1</a:t>
                </a:r>
              </a:p>
              <a:p>
                <a:pPr marL="0" indent="0">
                  <a:buNone/>
                </a:pPr>
                <a:r>
                  <a:rPr lang="ru-RU" dirty="0"/>
                  <a:t>Д= ḃ</a:t>
                </a:r>
                <a:r>
                  <a:rPr lang="ru-RU" baseline="30000" dirty="0"/>
                  <a:t>2 </a:t>
                </a:r>
                <a:r>
                  <a:rPr lang="ru-RU" dirty="0"/>
                  <a:t>- 4ас</a:t>
                </a:r>
              </a:p>
              <a:p>
                <a:pPr marL="0" indent="0">
                  <a:buNone/>
                </a:pPr>
                <a:r>
                  <a:rPr lang="ru-RU" dirty="0"/>
                  <a:t>Д= 2</a:t>
                </a:r>
                <a:r>
                  <a:rPr lang="ru-RU" baseline="30000" dirty="0"/>
                  <a:t>2 </a:t>
                </a:r>
                <a:r>
                  <a:rPr lang="ru-RU" dirty="0"/>
                  <a:t>- 4*1*1 = 4 - 4 = 0, Д=0, 1 корень</a:t>
                </a:r>
              </a:p>
              <a:p>
                <a:pPr marL="0" indent="0">
                  <a:buNone/>
                </a:pPr>
                <a:r>
                  <a:rPr lang="ru-RU" dirty="0"/>
                  <a:t>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ru-RU">
                            <a:latin typeface="Cambria Math"/>
                          </a:rPr>
                          <m:t>ḃ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2а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2∗1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=1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Ответ: -1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332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+20Х+64=0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ru-RU" dirty="0"/>
                  <a:t>Х</a:t>
                </a:r>
                <a:r>
                  <a:rPr lang="ru-RU" baseline="30000" dirty="0"/>
                  <a:t>2</a:t>
                </a:r>
                <a:r>
                  <a:rPr lang="ru-RU" dirty="0"/>
                  <a:t>+20Х+64=0</a:t>
                </a:r>
              </a:p>
              <a:p>
                <a:pPr marL="0" indent="0">
                  <a:buNone/>
                </a:pPr>
                <a:r>
                  <a:rPr lang="ru-RU" dirty="0"/>
                  <a:t>ḃ = 20, К=10</a:t>
                </a:r>
              </a:p>
              <a:p>
                <a:pPr marL="0" indent="0">
                  <a:buNone/>
                </a:pPr>
                <a:r>
                  <a:rPr lang="ru-RU" dirty="0"/>
                  <a:t>а=1, К=10, с=64</a:t>
                </a:r>
              </a:p>
              <a:p>
                <a:pPr marL="0" indent="0">
                  <a:buNone/>
                </a:pPr>
                <a:r>
                  <a:rPr lang="ru-RU" dirty="0"/>
                  <a:t>Д</a:t>
                </a:r>
                <a:r>
                  <a:rPr lang="ru-RU" baseline="-25000" dirty="0"/>
                  <a:t>1</a:t>
                </a:r>
                <a:r>
                  <a:rPr lang="ru-RU" dirty="0"/>
                  <a:t>=К</a:t>
                </a:r>
                <a:r>
                  <a:rPr lang="ru-RU" baseline="30000" dirty="0"/>
                  <a:t>2 </a:t>
                </a:r>
                <a:r>
                  <a:rPr lang="ru-RU" dirty="0"/>
                  <a:t>- ас</a:t>
                </a:r>
              </a:p>
              <a:p>
                <a:pPr marL="0" indent="0">
                  <a:buNone/>
                </a:pPr>
                <a:r>
                  <a:rPr lang="ru-RU" dirty="0"/>
                  <a:t>Д</a:t>
                </a:r>
                <a:r>
                  <a:rPr lang="ru-RU" baseline="-25000" dirty="0"/>
                  <a:t>1</a:t>
                </a:r>
                <a:r>
                  <a:rPr lang="ru-RU" dirty="0"/>
                  <a:t>=10</a:t>
                </a:r>
                <a:r>
                  <a:rPr lang="ru-RU" baseline="30000" dirty="0"/>
                  <a:t>2 </a:t>
                </a:r>
                <a:r>
                  <a:rPr lang="ru-RU" dirty="0"/>
                  <a:t>- 1*64 = 36,  Д</a:t>
                </a:r>
                <a:r>
                  <a:rPr lang="ru-RU" baseline="-25000" dirty="0"/>
                  <a:t>1</a:t>
                </a:r>
                <a:r>
                  <a:rPr lang="ru-RU" dirty="0"/>
                  <a:t>&gt;0, 2 корня</a:t>
                </a:r>
              </a:p>
              <a:p>
                <a:pPr marL="0" indent="0">
                  <a:buNone/>
                </a:pPr>
                <a:r>
                  <a:rPr lang="ru-RU" dirty="0"/>
                  <a:t>Х</a:t>
                </a:r>
                <a:r>
                  <a:rPr lang="ru-RU" baseline="-25000" dirty="0"/>
                  <a:t>1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−К+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−10+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36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=−4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Х</a:t>
                </a:r>
                <a:r>
                  <a:rPr lang="ru-RU" baseline="-25000" dirty="0"/>
                  <a:t>2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−К−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Д1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−10−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36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=−16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Ответ: -16, -4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9313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242</TotalTime>
  <Words>129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Решение квадратных уравнений</vt:lpstr>
      <vt:lpstr>Уравнение с неизвестным х, левая часть которого есть квадратный трехчлен относительно х, а правая-нуль, называется квадратным уравнением. </vt:lpstr>
      <vt:lpstr>Слайд 3</vt:lpstr>
      <vt:lpstr>Слайд 4</vt:lpstr>
      <vt:lpstr>3Х2+2х=0 </vt:lpstr>
      <vt:lpstr>2Х2-5Х-7=0</vt:lpstr>
      <vt:lpstr>Х2+4Х+5=0</vt:lpstr>
      <vt:lpstr>Х2+2Х+1=0</vt:lpstr>
      <vt:lpstr> Х2+20Х+64=0 </vt:lpstr>
      <vt:lpstr>Количество корней квадратного уравнения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creator>Галя</dc:creator>
  <cp:lastModifiedBy>Lena</cp:lastModifiedBy>
  <cp:revision>13</cp:revision>
  <dcterms:created xsi:type="dcterms:W3CDTF">2015-12-24T19:00:27Z</dcterms:created>
  <dcterms:modified xsi:type="dcterms:W3CDTF">2016-01-02T16:15:24Z</dcterms:modified>
</cp:coreProperties>
</file>