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4" d="100"/>
          <a:sy n="84" d="100"/>
        </p:scale>
        <p:origin x="144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519237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перпендикуляр и наклонная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59200" y="3602038"/>
            <a:ext cx="6908799" cy="1655762"/>
          </a:xfrm>
        </p:spPr>
        <p:txBody>
          <a:bodyPr>
            <a:normAutofit fontScale="77500" lnSpcReduction="20000"/>
          </a:bodyPr>
          <a:lstStyle/>
          <a:p>
            <a:r>
              <a:rPr lang="ru-RU" cap="none" dirty="0" smtClean="0">
                <a:solidFill>
                  <a:schemeClr val="bg1"/>
                </a:solidFill>
              </a:rPr>
              <a:t>Работу выполнили: Садыков Никита и Журавлев Тимофей, ученики 10а класса МБОУ СШ № 1, г. Архангельск, Архангельская область</a:t>
            </a:r>
          </a:p>
          <a:p>
            <a:r>
              <a:rPr lang="ru-RU" cap="none" dirty="0" smtClean="0">
                <a:solidFill>
                  <a:schemeClr val="bg1"/>
                </a:solidFill>
              </a:rPr>
              <a:t>Руководитель: Куприянович Марина Олеговна, учитель математики высшей квалификационной категории  МБОУ СШ № 1, г. Архангельск, Архангельская область, 2016 год</a:t>
            </a:r>
            <a:endParaRPr lang="ru-RU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90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Задача №19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Стороны </a:t>
            </a:r>
            <a:r>
              <a:rPr lang="ru-RU" sz="2800" dirty="0">
                <a:solidFill>
                  <a:schemeClr val="bg1"/>
                </a:solidFill>
              </a:rPr>
              <a:t>равностороннего треугольника равны 3 м. Найдите расстояние до плоскости треугольника от точки, которая находится на расстоянии 2 м от каждой из его </a:t>
            </a:r>
            <a:r>
              <a:rPr lang="ru-RU" sz="2800" dirty="0" smtClean="0">
                <a:solidFill>
                  <a:schemeClr val="bg1"/>
                </a:solidFill>
              </a:rPr>
              <a:t>вершин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98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2371" y="332509"/>
            <a:ext cx="6401307" cy="6206836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Дано: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3600" baseline="-25000" dirty="0">
                <a:solidFill>
                  <a:schemeClr val="bg1"/>
                </a:solidFill>
              </a:rPr>
              <a:t>Δ</a:t>
            </a:r>
            <a:r>
              <a:rPr lang="ru" sz="3600" dirty="0">
                <a:solidFill>
                  <a:schemeClr val="bg1"/>
                </a:solidFill>
              </a:rPr>
              <a:t>ABC - равносторонний,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3600" dirty="0">
                <a:solidFill>
                  <a:schemeClr val="bg1"/>
                </a:solidFill>
              </a:rPr>
              <a:t>AB=BC=AC=3 м, </a:t>
            </a:r>
            <a:endParaRPr lang="en-US" sz="3600" dirty="0" smtClean="0">
              <a:solidFill>
                <a:schemeClr val="bg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AB</a:t>
            </a:r>
            <a:r>
              <a:rPr lang="ru-RU" sz="3600" dirty="0" smtClean="0">
                <a:solidFill>
                  <a:schemeClr val="bg1"/>
                </a:solidFill>
              </a:rPr>
              <a:t>⊂</a:t>
            </a:r>
            <a:r>
              <a:rPr lang="ru" sz="3600" dirty="0" smtClean="0">
                <a:solidFill>
                  <a:schemeClr val="bg1"/>
                </a:solidFill>
              </a:rPr>
              <a:t>α</a:t>
            </a:r>
            <a:r>
              <a:rPr lang="en-US" sz="3600" dirty="0" smtClean="0">
                <a:solidFill>
                  <a:schemeClr val="bg1"/>
                </a:solidFill>
              </a:rPr>
              <a:t>, BC</a:t>
            </a:r>
            <a:r>
              <a:rPr lang="ru-RU" sz="3600" dirty="0" smtClean="0">
                <a:solidFill>
                  <a:schemeClr val="bg1"/>
                </a:solidFill>
              </a:rPr>
              <a:t>⊂</a:t>
            </a:r>
            <a:r>
              <a:rPr lang="ru" sz="3600" dirty="0" smtClean="0">
                <a:solidFill>
                  <a:schemeClr val="bg1"/>
                </a:solidFill>
              </a:rPr>
              <a:t>α</a:t>
            </a:r>
            <a:r>
              <a:rPr lang="en-US" sz="3600" dirty="0" smtClean="0">
                <a:solidFill>
                  <a:schemeClr val="bg1"/>
                </a:solidFill>
              </a:rPr>
              <a:t>, AC</a:t>
            </a:r>
            <a:r>
              <a:rPr lang="ru-RU" sz="3600" dirty="0" smtClean="0">
                <a:solidFill>
                  <a:schemeClr val="bg1"/>
                </a:solidFill>
              </a:rPr>
              <a:t>⊂</a:t>
            </a:r>
            <a:r>
              <a:rPr lang="ru" sz="3600" dirty="0" smtClean="0">
                <a:solidFill>
                  <a:schemeClr val="bg1"/>
                </a:solidFill>
              </a:rPr>
              <a:t>α</a:t>
            </a:r>
            <a:r>
              <a:rPr lang="en-US" sz="3600" dirty="0" smtClean="0">
                <a:solidFill>
                  <a:schemeClr val="bg1"/>
                </a:solidFill>
              </a:rPr>
              <a:t>,</a:t>
            </a:r>
            <a:endParaRPr lang="en-US" sz="3600" dirty="0">
              <a:solidFill>
                <a:schemeClr val="bg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3600" dirty="0" smtClean="0">
                <a:solidFill>
                  <a:schemeClr val="bg1"/>
                </a:solidFill>
              </a:rPr>
              <a:t>AD=BD=CD=2 </a:t>
            </a:r>
            <a:r>
              <a:rPr lang="ru" sz="3600" dirty="0">
                <a:solidFill>
                  <a:schemeClr val="bg1"/>
                </a:solidFill>
              </a:rPr>
              <a:t>м,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3600" dirty="0">
                <a:solidFill>
                  <a:schemeClr val="bg1"/>
                </a:solidFill>
              </a:rPr>
              <a:t>ED∩α=E ,ED⊥</a:t>
            </a:r>
            <a:r>
              <a:rPr lang="ru" sz="3600" dirty="0" smtClean="0">
                <a:solidFill>
                  <a:schemeClr val="bg1"/>
                </a:solidFill>
              </a:rPr>
              <a:t>α, </a:t>
            </a:r>
            <a:endParaRPr lang="ru" sz="3600" dirty="0">
              <a:solidFill>
                <a:schemeClr val="bg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3600" dirty="0">
                <a:solidFill>
                  <a:schemeClr val="bg1"/>
                </a:solidFill>
              </a:rPr>
              <a:t>D∉α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3600" dirty="0">
                <a:solidFill>
                  <a:schemeClr val="bg1"/>
                </a:solidFill>
              </a:rPr>
              <a:t>Найти: ED-?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>
            <a:off x="1442524" y="2189811"/>
            <a:ext cx="4016165" cy="3407425"/>
          </a:xfrm>
          <a:custGeom>
            <a:avLst/>
            <a:gdLst>
              <a:gd name="connsiteX0" fmla="*/ 497111 w 2730484"/>
              <a:gd name="connsiteY0" fmla="*/ 622661 h 2300012"/>
              <a:gd name="connsiteX1" fmla="*/ 1647038 w 2730484"/>
              <a:gd name="connsiteY1" fmla="*/ 13061 h 2300012"/>
              <a:gd name="connsiteX2" fmla="*/ 2727693 w 2730484"/>
              <a:gd name="connsiteY2" fmla="*/ 1135279 h 2300012"/>
              <a:gd name="connsiteX3" fmla="*/ 1896420 w 2730484"/>
              <a:gd name="connsiteY3" fmla="*/ 2188225 h 2300012"/>
              <a:gd name="connsiteX4" fmla="*/ 67620 w 2730484"/>
              <a:gd name="connsiteY4" fmla="*/ 2091243 h 2300012"/>
              <a:gd name="connsiteX5" fmla="*/ 497111 w 2730484"/>
              <a:gd name="connsiteY5" fmla="*/ 622661 h 23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484" h="2300012">
                <a:moveTo>
                  <a:pt x="497111" y="622661"/>
                </a:moveTo>
                <a:cubicBezTo>
                  <a:pt x="760347" y="276297"/>
                  <a:pt x="1275274" y="-72375"/>
                  <a:pt x="1647038" y="13061"/>
                </a:cubicBezTo>
                <a:cubicBezTo>
                  <a:pt x="2018802" y="98497"/>
                  <a:pt x="2686129" y="772752"/>
                  <a:pt x="2727693" y="1135279"/>
                </a:cubicBezTo>
                <a:cubicBezTo>
                  <a:pt x="2769257" y="1497806"/>
                  <a:pt x="2339765" y="2028898"/>
                  <a:pt x="1896420" y="2188225"/>
                </a:cubicBezTo>
                <a:cubicBezTo>
                  <a:pt x="1453075" y="2347552"/>
                  <a:pt x="293911" y="2354479"/>
                  <a:pt x="67620" y="2091243"/>
                </a:cubicBezTo>
                <a:cubicBezTo>
                  <a:pt x="-158671" y="1828007"/>
                  <a:pt x="233875" y="969025"/>
                  <a:pt x="497111" y="622661"/>
                </a:cubicBez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7" name="Shape 100"/>
          <p:cNvSpPr/>
          <p:nvPr/>
        </p:nvSpPr>
        <p:spPr>
          <a:xfrm>
            <a:off x="1968164" y="3228448"/>
            <a:ext cx="2650799" cy="1523699"/>
          </a:xfrm>
          <a:prstGeom prst="triangle">
            <a:avLst>
              <a:gd name="adj" fmla="val 71840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102"/>
          <p:cNvCxnSpPr>
            <a:stCxn id="37" idx="0"/>
          </p:cNvCxnSpPr>
          <p:nvPr/>
        </p:nvCxnSpPr>
        <p:spPr>
          <a:xfrm rot="10800000" flipH="1">
            <a:off x="3872499" y="1903348"/>
            <a:ext cx="30300" cy="1325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9" name="Shape 103"/>
          <p:cNvCxnSpPr>
            <a:stCxn id="37" idx="2"/>
          </p:cNvCxnSpPr>
          <p:nvPr/>
        </p:nvCxnSpPr>
        <p:spPr>
          <a:xfrm rot="10800000" flipH="1">
            <a:off x="1968164" y="1903648"/>
            <a:ext cx="1950000" cy="284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0" name="Shape 104"/>
          <p:cNvCxnSpPr>
            <a:stCxn id="45" idx="7"/>
            <a:endCxn id="37" idx="4"/>
          </p:cNvCxnSpPr>
          <p:nvPr/>
        </p:nvCxnSpPr>
        <p:spPr>
          <a:xfrm>
            <a:off x="3950473" y="1908608"/>
            <a:ext cx="668400" cy="2843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2" name="Shape 108"/>
          <p:cNvSpPr/>
          <p:nvPr/>
        </p:nvSpPr>
        <p:spPr>
          <a:xfrm>
            <a:off x="4560248" y="4684160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109"/>
          <p:cNvSpPr/>
          <p:nvPr/>
        </p:nvSpPr>
        <p:spPr>
          <a:xfrm>
            <a:off x="1934803" y="4700860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110"/>
          <p:cNvSpPr/>
          <p:nvPr/>
        </p:nvSpPr>
        <p:spPr>
          <a:xfrm>
            <a:off x="3476464" y="4238022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105"/>
          <p:cNvSpPr/>
          <p:nvPr/>
        </p:nvSpPr>
        <p:spPr>
          <a:xfrm>
            <a:off x="3872629" y="1895516"/>
            <a:ext cx="91200" cy="89399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111"/>
          <p:cNvSpPr/>
          <p:nvPr/>
        </p:nvSpPr>
        <p:spPr>
          <a:xfrm>
            <a:off x="3812145" y="3175826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112"/>
          <p:cNvSpPr txBox="1"/>
          <p:nvPr/>
        </p:nvSpPr>
        <p:spPr>
          <a:xfrm>
            <a:off x="1968178" y="2054135"/>
            <a:ext cx="2534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114"/>
          <p:cNvSpPr txBox="1"/>
          <p:nvPr/>
        </p:nvSpPr>
        <p:spPr>
          <a:xfrm>
            <a:off x="3842276" y="2860339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50" name="Shape 115"/>
          <p:cNvSpPr txBox="1"/>
          <p:nvPr/>
        </p:nvSpPr>
        <p:spPr>
          <a:xfrm>
            <a:off x="4668648" y="4491776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51" name="Shape 116"/>
          <p:cNvSpPr txBox="1"/>
          <p:nvPr/>
        </p:nvSpPr>
        <p:spPr>
          <a:xfrm>
            <a:off x="4025579" y="1639997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2" name="Shape 117"/>
          <p:cNvSpPr txBox="1"/>
          <p:nvPr/>
        </p:nvSpPr>
        <p:spPr>
          <a:xfrm>
            <a:off x="3166802" y="3987854"/>
            <a:ext cx="2534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53" name="Shape 118"/>
          <p:cNvSpPr txBox="1"/>
          <p:nvPr/>
        </p:nvSpPr>
        <p:spPr>
          <a:xfrm>
            <a:off x="4782645" y="3265225"/>
            <a:ext cx="532199" cy="358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α</a:t>
            </a:r>
          </a:p>
        </p:txBody>
      </p:sp>
      <p:sp>
        <p:nvSpPr>
          <p:cNvPr id="63" name="Shape 130"/>
          <p:cNvSpPr txBox="1"/>
          <p:nvPr/>
        </p:nvSpPr>
        <p:spPr>
          <a:xfrm>
            <a:off x="1650257" y="3571289"/>
            <a:ext cx="3797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6FA8DC"/>
              </a:solidFill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flipH="1">
            <a:off x="3535078" y="1289781"/>
            <a:ext cx="503425" cy="3037640"/>
          </a:xfrm>
          <a:prstGeom prst="line">
            <a:avLst/>
          </a:prstGeom>
          <a:ln w="1905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3139520" y="4276848"/>
            <a:ext cx="387596" cy="2061071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650257" y="4629464"/>
            <a:ext cx="375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906009" y="4018701"/>
            <a:ext cx="498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r>
              <a:rPr lang="ru-RU" dirty="0" smtClean="0">
                <a:solidFill>
                  <a:schemeClr val="bg1"/>
                </a:solidFill>
              </a:rPr>
              <a:t>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778867" y="3958089"/>
            <a:ext cx="498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r>
              <a:rPr lang="ru-RU" dirty="0" smtClean="0">
                <a:solidFill>
                  <a:schemeClr val="bg1"/>
                </a:solidFill>
              </a:rPr>
              <a:t>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475168" y="4746559"/>
            <a:ext cx="498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r>
              <a:rPr lang="ru-RU" dirty="0" smtClean="0">
                <a:solidFill>
                  <a:schemeClr val="bg1"/>
                </a:solidFill>
              </a:rPr>
              <a:t>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799076" y="2442527"/>
            <a:ext cx="498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09094" y="2498287"/>
            <a:ext cx="498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809318" y="2633459"/>
            <a:ext cx="498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546767" y="2552183"/>
            <a:ext cx="371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836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7823" y="428994"/>
            <a:ext cx="9495859" cy="69012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Решение: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6311" y="372532"/>
            <a:ext cx="4793367" cy="6327423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Доп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построение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en-US" dirty="0" smtClean="0">
                <a:solidFill>
                  <a:schemeClr val="bg1"/>
                </a:solidFill>
              </a:rPr>
              <a:t>AA</a:t>
            </a:r>
            <a:r>
              <a:rPr lang="en-US" sz="1100" dirty="0" smtClean="0">
                <a:solidFill>
                  <a:schemeClr val="bg1"/>
                </a:solidFill>
              </a:rPr>
              <a:t>1 </a:t>
            </a:r>
            <a:r>
              <a:rPr lang="en-US" dirty="0" smtClean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медиана, </a:t>
            </a:r>
            <a:r>
              <a:rPr lang="en-US" dirty="0" smtClean="0">
                <a:solidFill>
                  <a:schemeClr val="bg1"/>
                </a:solidFill>
              </a:rPr>
              <a:t>BB</a:t>
            </a:r>
            <a:r>
              <a:rPr lang="en-US" sz="1200" dirty="0" smtClean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медиана, СС</a:t>
            </a:r>
            <a:r>
              <a:rPr lang="ru-RU" sz="1200" dirty="0" smtClean="0">
                <a:solidFill>
                  <a:schemeClr val="bg1"/>
                </a:solidFill>
              </a:rPr>
              <a:t>1</a:t>
            </a:r>
            <a:r>
              <a:rPr lang="ru-RU" dirty="0" smtClean="0">
                <a:solidFill>
                  <a:schemeClr val="bg1"/>
                </a:solidFill>
              </a:rPr>
              <a:t>-медиана </a:t>
            </a:r>
          </a:p>
          <a:p>
            <a:pPr marL="457200" indent="-457200">
              <a:buAutoNum type="arabicPeriod"/>
            </a:pPr>
            <a:r>
              <a:rPr lang="ru" dirty="0" smtClean="0">
                <a:solidFill>
                  <a:schemeClr val="bg1"/>
                </a:solidFill>
              </a:rPr>
              <a:t>ΔAED - прямоугольный, ΔBED - прямоугольный, ΔСED - прямоугольный, т.к. ED⊥α(Дано).</a:t>
            </a:r>
          </a:p>
          <a:p>
            <a:pPr marL="457200" lvl="0" indent="-457200">
              <a:buFont typeface="Arial" panose="020B0604020202020204" pitchFamily="34" charset="0"/>
              <a:buAutoNum type="arabicPeriod"/>
            </a:pPr>
            <a:r>
              <a:rPr lang="ru" dirty="0" smtClean="0">
                <a:solidFill>
                  <a:schemeClr val="bg1"/>
                </a:solidFill>
              </a:rPr>
              <a:t>∆</a:t>
            </a:r>
            <a:r>
              <a:rPr lang="ru" dirty="0">
                <a:solidFill>
                  <a:schemeClr val="bg1"/>
                </a:solidFill>
              </a:rPr>
              <a:t>AED=∆BED=∆CED, т.к. ED-общая, AD=BD=CD (Дано), ΔAED - прямоугольный, ΔBED - прямоугольный, ΔСED - прямоугольный(п. 2).</a:t>
            </a:r>
          </a:p>
          <a:p>
            <a:pPr marL="457200" lvl="0" indent="-457200">
              <a:buFont typeface="Arial" panose="020B0604020202020204" pitchFamily="34" charset="0"/>
              <a:buAutoNum type="arabicPeriod"/>
            </a:pPr>
            <a:r>
              <a:rPr lang="ru" dirty="0" smtClean="0">
                <a:solidFill>
                  <a:schemeClr val="bg1"/>
                </a:solidFill>
              </a:rPr>
              <a:t>AE=BE=CE </a:t>
            </a:r>
            <a:r>
              <a:rPr lang="ru" dirty="0">
                <a:solidFill>
                  <a:schemeClr val="bg1"/>
                </a:solidFill>
              </a:rPr>
              <a:t>(по св-ву равных треугольников), т.Е равноудалена от вершин треугольника.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" dirty="0"/>
          </a:p>
        </p:txBody>
      </p:sp>
      <p:sp>
        <p:nvSpPr>
          <p:cNvPr id="4" name="Полилиния 3"/>
          <p:cNvSpPr/>
          <p:nvPr/>
        </p:nvSpPr>
        <p:spPr>
          <a:xfrm>
            <a:off x="705544" y="2531005"/>
            <a:ext cx="4016165" cy="3407425"/>
          </a:xfrm>
          <a:custGeom>
            <a:avLst/>
            <a:gdLst>
              <a:gd name="connsiteX0" fmla="*/ 497111 w 2730484"/>
              <a:gd name="connsiteY0" fmla="*/ 622661 h 2300012"/>
              <a:gd name="connsiteX1" fmla="*/ 1647038 w 2730484"/>
              <a:gd name="connsiteY1" fmla="*/ 13061 h 2300012"/>
              <a:gd name="connsiteX2" fmla="*/ 2727693 w 2730484"/>
              <a:gd name="connsiteY2" fmla="*/ 1135279 h 2300012"/>
              <a:gd name="connsiteX3" fmla="*/ 1896420 w 2730484"/>
              <a:gd name="connsiteY3" fmla="*/ 2188225 h 2300012"/>
              <a:gd name="connsiteX4" fmla="*/ 67620 w 2730484"/>
              <a:gd name="connsiteY4" fmla="*/ 2091243 h 2300012"/>
              <a:gd name="connsiteX5" fmla="*/ 497111 w 2730484"/>
              <a:gd name="connsiteY5" fmla="*/ 622661 h 23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484" h="2300012">
                <a:moveTo>
                  <a:pt x="497111" y="622661"/>
                </a:moveTo>
                <a:cubicBezTo>
                  <a:pt x="760347" y="276297"/>
                  <a:pt x="1275274" y="-72375"/>
                  <a:pt x="1647038" y="13061"/>
                </a:cubicBezTo>
                <a:cubicBezTo>
                  <a:pt x="2018802" y="98497"/>
                  <a:pt x="2686129" y="772752"/>
                  <a:pt x="2727693" y="1135279"/>
                </a:cubicBezTo>
                <a:cubicBezTo>
                  <a:pt x="2769257" y="1497806"/>
                  <a:pt x="2339765" y="2028898"/>
                  <a:pt x="1896420" y="2188225"/>
                </a:cubicBezTo>
                <a:cubicBezTo>
                  <a:pt x="1453075" y="2347552"/>
                  <a:pt x="293911" y="2354479"/>
                  <a:pt x="67620" y="2091243"/>
                </a:cubicBezTo>
                <a:cubicBezTo>
                  <a:pt x="-158671" y="1828007"/>
                  <a:pt x="233875" y="969025"/>
                  <a:pt x="497111" y="622661"/>
                </a:cubicBez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Shape 100"/>
          <p:cNvSpPr/>
          <p:nvPr/>
        </p:nvSpPr>
        <p:spPr>
          <a:xfrm>
            <a:off x="1231184" y="3569642"/>
            <a:ext cx="2650799" cy="1523699"/>
          </a:xfrm>
          <a:prstGeom prst="triangle">
            <a:avLst>
              <a:gd name="adj" fmla="val 71840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" name="Shape 102"/>
          <p:cNvCxnSpPr>
            <a:stCxn id="5" idx="0"/>
          </p:cNvCxnSpPr>
          <p:nvPr/>
        </p:nvCxnSpPr>
        <p:spPr>
          <a:xfrm rot="10800000" flipH="1">
            <a:off x="3135519" y="2244542"/>
            <a:ext cx="30300" cy="1325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103"/>
          <p:cNvCxnSpPr>
            <a:stCxn id="5" idx="2"/>
          </p:cNvCxnSpPr>
          <p:nvPr/>
        </p:nvCxnSpPr>
        <p:spPr>
          <a:xfrm rot="10800000" flipH="1">
            <a:off x="1231184" y="2244842"/>
            <a:ext cx="1950000" cy="284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104"/>
          <p:cNvCxnSpPr>
            <a:stCxn id="12" idx="7"/>
            <a:endCxn id="5" idx="4"/>
          </p:cNvCxnSpPr>
          <p:nvPr/>
        </p:nvCxnSpPr>
        <p:spPr>
          <a:xfrm>
            <a:off x="3213493" y="2249802"/>
            <a:ext cx="668400" cy="2843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0" name="Shape 109"/>
          <p:cNvSpPr/>
          <p:nvPr/>
        </p:nvSpPr>
        <p:spPr>
          <a:xfrm>
            <a:off x="1197823" y="5042054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05"/>
          <p:cNvSpPr/>
          <p:nvPr/>
        </p:nvSpPr>
        <p:spPr>
          <a:xfrm>
            <a:off x="3135649" y="2236710"/>
            <a:ext cx="91200" cy="89399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11"/>
          <p:cNvSpPr/>
          <p:nvPr/>
        </p:nvSpPr>
        <p:spPr>
          <a:xfrm>
            <a:off x="3075165" y="3517020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12"/>
          <p:cNvSpPr txBox="1"/>
          <p:nvPr/>
        </p:nvSpPr>
        <p:spPr>
          <a:xfrm>
            <a:off x="1231198" y="2395329"/>
            <a:ext cx="2534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14"/>
          <p:cNvSpPr txBox="1"/>
          <p:nvPr/>
        </p:nvSpPr>
        <p:spPr>
          <a:xfrm>
            <a:off x="3105296" y="3201533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6" name="Shape 115"/>
          <p:cNvSpPr txBox="1"/>
          <p:nvPr/>
        </p:nvSpPr>
        <p:spPr>
          <a:xfrm>
            <a:off x="3931668" y="4832970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7" name="Shape 116"/>
          <p:cNvSpPr txBox="1"/>
          <p:nvPr/>
        </p:nvSpPr>
        <p:spPr>
          <a:xfrm>
            <a:off x="3288599" y="1981191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8" name="Shape 117"/>
          <p:cNvSpPr txBox="1"/>
          <p:nvPr/>
        </p:nvSpPr>
        <p:spPr>
          <a:xfrm>
            <a:off x="2429822" y="4329048"/>
            <a:ext cx="2534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9" name="Shape 118"/>
          <p:cNvSpPr txBox="1"/>
          <p:nvPr/>
        </p:nvSpPr>
        <p:spPr>
          <a:xfrm>
            <a:off x="4045665" y="3606419"/>
            <a:ext cx="532199" cy="358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α</a:t>
            </a:r>
          </a:p>
        </p:txBody>
      </p:sp>
      <p:sp>
        <p:nvSpPr>
          <p:cNvPr id="20" name="Shape 130"/>
          <p:cNvSpPr txBox="1"/>
          <p:nvPr/>
        </p:nvSpPr>
        <p:spPr>
          <a:xfrm>
            <a:off x="913277" y="3912483"/>
            <a:ext cx="3797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6FA8DC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2798098" y="1630975"/>
            <a:ext cx="503425" cy="3037640"/>
          </a:xfrm>
          <a:prstGeom prst="line">
            <a:avLst/>
          </a:prstGeom>
          <a:ln w="1905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3277" y="4970658"/>
            <a:ext cx="375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2660343" y="3537525"/>
            <a:ext cx="462714" cy="15639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5" idx="1"/>
            <a:endCxn id="9" idx="6"/>
          </p:cNvCxnSpPr>
          <p:nvPr/>
        </p:nvCxnSpPr>
        <p:spPr>
          <a:xfrm>
            <a:off x="2183351" y="4331492"/>
            <a:ext cx="1731117" cy="7385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5" idx="5"/>
            <a:endCxn id="10" idx="6"/>
          </p:cNvCxnSpPr>
          <p:nvPr/>
        </p:nvCxnSpPr>
        <p:spPr>
          <a:xfrm flipH="1">
            <a:off x="1289023" y="4331492"/>
            <a:ext cx="2219728" cy="7552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Shape 110"/>
          <p:cNvSpPr/>
          <p:nvPr/>
        </p:nvSpPr>
        <p:spPr>
          <a:xfrm>
            <a:off x="2752498" y="4553572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>
            <a:off x="2408626" y="4606629"/>
            <a:ext cx="387596" cy="2061071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hape 108"/>
          <p:cNvSpPr/>
          <p:nvPr/>
        </p:nvSpPr>
        <p:spPr>
          <a:xfrm>
            <a:off x="3823268" y="5025354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TextBox 40"/>
          <p:cNvSpPr txBox="1"/>
          <p:nvPr/>
        </p:nvSpPr>
        <p:spPr>
          <a:xfrm>
            <a:off x="2339108" y="5062797"/>
            <a:ext cx="443087" cy="371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69377" y="4026183"/>
            <a:ext cx="49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</a:t>
            </a:r>
            <a:r>
              <a:rPr lang="en-US" sz="1200" dirty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74774" y="3977744"/>
            <a:ext cx="49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sz="1200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74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57156" y="320842"/>
            <a:ext cx="5190256" cy="6368057"/>
          </a:xfrm>
        </p:spPr>
        <p:txBody>
          <a:bodyPr/>
          <a:lstStyle/>
          <a:p>
            <a:pPr marL="0" lvl="0" indent="0">
              <a:buNone/>
            </a:pPr>
            <a:r>
              <a:rPr lang="ru" dirty="0" smtClean="0">
                <a:solidFill>
                  <a:schemeClr val="bg1"/>
                </a:solidFill>
              </a:rPr>
              <a:t>5.  Доп.построение</a:t>
            </a:r>
            <a:r>
              <a:rPr lang="ru" dirty="0">
                <a:solidFill>
                  <a:schemeClr val="bg1"/>
                </a:solidFill>
              </a:rPr>
              <a:t>: окружность, описанная около </a:t>
            </a:r>
            <a:r>
              <a:rPr lang="ru" dirty="0" smtClean="0">
                <a:solidFill>
                  <a:schemeClr val="bg1"/>
                </a:solidFill>
              </a:rPr>
              <a:t>ΔABC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6.  </a:t>
            </a:r>
            <a:r>
              <a:rPr lang="ru" dirty="0" smtClean="0">
                <a:solidFill>
                  <a:schemeClr val="bg1"/>
                </a:solidFill>
              </a:rPr>
              <a:t>AE=BE=CE=R окружности, значит, т.Е-центр окружности, точка пересечения серединных перпендикуляров.</a:t>
            </a:r>
          </a:p>
          <a:p>
            <a:pPr marL="0" indent="0">
              <a:buNone/>
            </a:pPr>
            <a:r>
              <a:rPr lang="ru" dirty="0" smtClean="0">
                <a:solidFill>
                  <a:schemeClr val="bg1"/>
                </a:solidFill>
              </a:rPr>
              <a:t>7.  В равностороннем треугольнике каждый серединные перпендикуляры совпадают с медианами, биссектрисами и высотами.</a:t>
            </a:r>
          </a:p>
          <a:p>
            <a:pPr marL="457200" indent="-457200">
              <a:buAutoNum type="arabicPeriod" startAt="8"/>
            </a:pPr>
            <a:r>
              <a:rPr lang="ru" dirty="0" smtClean="0">
                <a:solidFill>
                  <a:schemeClr val="bg1"/>
                </a:solidFill>
              </a:rPr>
              <a:t>т.Е-пересечение медиан.</a:t>
            </a:r>
          </a:p>
          <a:p>
            <a:pPr marL="0" indent="0">
              <a:buNone/>
            </a:pPr>
            <a:endParaRPr lang="ru" dirty="0"/>
          </a:p>
          <a:p>
            <a:pPr marL="0" lvl="0" indent="0">
              <a:buNone/>
            </a:pPr>
            <a:endParaRPr lang="ru" dirty="0" smtClean="0"/>
          </a:p>
        </p:txBody>
      </p:sp>
      <p:sp>
        <p:nvSpPr>
          <p:cNvPr id="29" name="Полилиния 28"/>
          <p:cNvSpPr/>
          <p:nvPr/>
        </p:nvSpPr>
        <p:spPr>
          <a:xfrm>
            <a:off x="705544" y="2531005"/>
            <a:ext cx="4016165" cy="3407425"/>
          </a:xfrm>
          <a:custGeom>
            <a:avLst/>
            <a:gdLst>
              <a:gd name="connsiteX0" fmla="*/ 497111 w 2730484"/>
              <a:gd name="connsiteY0" fmla="*/ 622661 h 2300012"/>
              <a:gd name="connsiteX1" fmla="*/ 1647038 w 2730484"/>
              <a:gd name="connsiteY1" fmla="*/ 13061 h 2300012"/>
              <a:gd name="connsiteX2" fmla="*/ 2727693 w 2730484"/>
              <a:gd name="connsiteY2" fmla="*/ 1135279 h 2300012"/>
              <a:gd name="connsiteX3" fmla="*/ 1896420 w 2730484"/>
              <a:gd name="connsiteY3" fmla="*/ 2188225 h 2300012"/>
              <a:gd name="connsiteX4" fmla="*/ 67620 w 2730484"/>
              <a:gd name="connsiteY4" fmla="*/ 2091243 h 2300012"/>
              <a:gd name="connsiteX5" fmla="*/ 497111 w 2730484"/>
              <a:gd name="connsiteY5" fmla="*/ 622661 h 23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484" h="2300012">
                <a:moveTo>
                  <a:pt x="497111" y="622661"/>
                </a:moveTo>
                <a:cubicBezTo>
                  <a:pt x="760347" y="276297"/>
                  <a:pt x="1275274" y="-72375"/>
                  <a:pt x="1647038" y="13061"/>
                </a:cubicBezTo>
                <a:cubicBezTo>
                  <a:pt x="2018802" y="98497"/>
                  <a:pt x="2686129" y="772752"/>
                  <a:pt x="2727693" y="1135279"/>
                </a:cubicBezTo>
                <a:cubicBezTo>
                  <a:pt x="2769257" y="1497806"/>
                  <a:pt x="2339765" y="2028898"/>
                  <a:pt x="1896420" y="2188225"/>
                </a:cubicBezTo>
                <a:cubicBezTo>
                  <a:pt x="1453075" y="2347552"/>
                  <a:pt x="293911" y="2354479"/>
                  <a:pt x="67620" y="2091243"/>
                </a:cubicBezTo>
                <a:cubicBezTo>
                  <a:pt x="-158671" y="1828007"/>
                  <a:pt x="233875" y="969025"/>
                  <a:pt x="497111" y="622661"/>
                </a:cubicBez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Shape 100"/>
          <p:cNvSpPr/>
          <p:nvPr/>
        </p:nvSpPr>
        <p:spPr>
          <a:xfrm>
            <a:off x="1231184" y="3569642"/>
            <a:ext cx="2650799" cy="1523699"/>
          </a:xfrm>
          <a:prstGeom prst="triangle">
            <a:avLst>
              <a:gd name="adj" fmla="val 71840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1" name="Shape 102"/>
          <p:cNvCxnSpPr>
            <a:stCxn id="30" idx="0"/>
          </p:cNvCxnSpPr>
          <p:nvPr/>
        </p:nvCxnSpPr>
        <p:spPr>
          <a:xfrm rot="10800000" flipH="1">
            <a:off x="3135519" y="2244542"/>
            <a:ext cx="30300" cy="1325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2" name="Shape 103"/>
          <p:cNvCxnSpPr>
            <a:stCxn id="30" idx="2"/>
          </p:cNvCxnSpPr>
          <p:nvPr/>
        </p:nvCxnSpPr>
        <p:spPr>
          <a:xfrm rot="10800000" flipH="1">
            <a:off x="1231184" y="2244842"/>
            <a:ext cx="1950000" cy="284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3" name="Shape 104"/>
          <p:cNvCxnSpPr>
            <a:stCxn id="35" idx="7"/>
            <a:endCxn id="30" idx="4"/>
          </p:cNvCxnSpPr>
          <p:nvPr/>
        </p:nvCxnSpPr>
        <p:spPr>
          <a:xfrm>
            <a:off x="3213493" y="2249802"/>
            <a:ext cx="668400" cy="2843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105"/>
          <p:cNvSpPr/>
          <p:nvPr/>
        </p:nvSpPr>
        <p:spPr>
          <a:xfrm>
            <a:off x="3135649" y="2236710"/>
            <a:ext cx="91200" cy="89399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112"/>
          <p:cNvSpPr txBox="1"/>
          <p:nvPr/>
        </p:nvSpPr>
        <p:spPr>
          <a:xfrm>
            <a:off x="1231198" y="2395329"/>
            <a:ext cx="2534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114"/>
          <p:cNvSpPr txBox="1"/>
          <p:nvPr/>
        </p:nvSpPr>
        <p:spPr>
          <a:xfrm>
            <a:off x="3105296" y="3201533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9" name="Shape 115"/>
          <p:cNvSpPr txBox="1"/>
          <p:nvPr/>
        </p:nvSpPr>
        <p:spPr>
          <a:xfrm>
            <a:off x="3931668" y="4832970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0" name="Shape 116"/>
          <p:cNvSpPr txBox="1"/>
          <p:nvPr/>
        </p:nvSpPr>
        <p:spPr>
          <a:xfrm>
            <a:off x="3288599" y="1981191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1" name="Shape 117"/>
          <p:cNvSpPr txBox="1"/>
          <p:nvPr/>
        </p:nvSpPr>
        <p:spPr>
          <a:xfrm>
            <a:off x="2429822" y="4329048"/>
            <a:ext cx="2534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42" name="Shape 118"/>
          <p:cNvSpPr txBox="1"/>
          <p:nvPr/>
        </p:nvSpPr>
        <p:spPr>
          <a:xfrm>
            <a:off x="4045665" y="3606419"/>
            <a:ext cx="532199" cy="358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α</a:t>
            </a:r>
          </a:p>
        </p:txBody>
      </p:sp>
      <p:sp>
        <p:nvSpPr>
          <p:cNvPr id="43" name="Shape 130"/>
          <p:cNvSpPr txBox="1"/>
          <p:nvPr/>
        </p:nvSpPr>
        <p:spPr>
          <a:xfrm>
            <a:off x="913277" y="3912483"/>
            <a:ext cx="3797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6FA8DC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2798098" y="1630975"/>
            <a:ext cx="503425" cy="3037640"/>
          </a:xfrm>
          <a:prstGeom prst="line">
            <a:avLst/>
          </a:prstGeom>
          <a:ln w="1905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13277" y="4970658"/>
            <a:ext cx="274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2660343" y="3537525"/>
            <a:ext cx="462714" cy="15639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30" idx="1"/>
            <a:endCxn id="51" idx="6"/>
          </p:cNvCxnSpPr>
          <p:nvPr/>
        </p:nvCxnSpPr>
        <p:spPr>
          <a:xfrm>
            <a:off x="2183351" y="4331492"/>
            <a:ext cx="1731117" cy="7385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30" idx="5"/>
            <a:endCxn id="34" idx="6"/>
          </p:cNvCxnSpPr>
          <p:nvPr/>
        </p:nvCxnSpPr>
        <p:spPr>
          <a:xfrm flipH="1">
            <a:off x="1289023" y="4331492"/>
            <a:ext cx="2219728" cy="7552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Shape 110"/>
          <p:cNvSpPr/>
          <p:nvPr/>
        </p:nvSpPr>
        <p:spPr>
          <a:xfrm>
            <a:off x="2752498" y="4553572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2408626" y="4606629"/>
            <a:ext cx="387596" cy="2061071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339108" y="5062797"/>
            <a:ext cx="443087" cy="371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69377" y="4026183"/>
            <a:ext cx="49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</a:t>
            </a:r>
            <a:r>
              <a:rPr lang="en-US" sz="1200" dirty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374774" y="3977744"/>
            <a:ext cx="49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sz="1200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6" name="Shape 195"/>
          <p:cNvSpPr/>
          <p:nvPr/>
        </p:nvSpPr>
        <p:spPr>
          <a:xfrm>
            <a:off x="1163256" y="3459977"/>
            <a:ext cx="2768411" cy="2395257"/>
          </a:xfrm>
          <a:prstGeom prst="ellipse">
            <a:avLst/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109"/>
          <p:cNvSpPr/>
          <p:nvPr/>
        </p:nvSpPr>
        <p:spPr>
          <a:xfrm>
            <a:off x="1197823" y="5042054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108"/>
          <p:cNvSpPr/>
          <p:nvPr/>
        </p:nvSpPr>
        <p:spPr>
          <a:xfrm>
            <a:off x="3823268" y="5025354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111"/>
          <p:cNvSpPr/>
          <p:nvPr/>
        </p:nvSpPr>
        <p:spPr>
          <a:xfrm>
            <a:off x="3075165" y="3517020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7877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705544" y="2531005"/>
            <a:ext cx="4016165" cy="3407425"/>
          </a:xfrm>
          <a:custGeom>
            <a:avLst/>
            <a:gdLst>
              <a:gd name="connsiteX0" fmla="*/ 497111 w 2730484"/>
              <a:gd name="connsiteY0" fmla="*/ 622661 h 2300012"/>
              <a:gd name="connsiteX1" fmla="*/ 1647038 w 2730484"/>
              <a:gd name="connsiteY1" fmla="*/ 13061 h 2300012"/>
              <a:gd name="connsiteX2" fmla="*/ 2727693 w 2730484"/>
              <a:gd name="connsiteY2" fmla="*/ 1135279 h 2300012"/>
              <a:gd name="connsiteX3" fmla="*/ 1896420 w 2730484"/>
              <a:gd name="connsiteY3" fmla="*/ 2188225 h 2300012"/>
              <a:gd name="connsiteX4" fmla="*/ 67620 w 2730484"/>
              <a:gd name="connsiteY4" fmla="*/ 2091243 h 2300012"/>
              <a:gd name="connsiteX5" fmla="*/ 497111 w 2730484"/>
              <a:gd name="connsiteY5" fmla="*/ 622661 h 23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484" h="2300012">
                <a:moveTo>
                  <a:pt x="497111" y="622661"/>
                </a:moveTo>
                <a:cubicBezTo>
                  <a:pt x="760347" y="276297"/>
                  <a:pt x="1275274" y="-72375"/>
                  <a:pt x="1647038" y="13061"/>
                </a:cubicBezTo>
                <a:cubicBezTo>
                  <a:pt x="2018802" y="98497"/>
                  <a:pt x="2686129" y="772752"/>
                  <a:pt x="2727693" y="1135279"/>
                </a:cubicBezTo>
                <a:cubicBezTo>
                  <a:pt x="2769257" y="1497806"/>
                  <a:pt x="2339765" y="2028898"/>
                  <a:pt x="1896420" y="2188225"/>
                </a:cubicBezTo>
                <a:cubicBezTo>
                  <a:pt x="1453075" y="2347552"/>
                  <a:pt x="293911" y="2354479"/>
                  <a:pt x="67620" y="2091243"/>
                </a:cubicBezTo>
                <a:cubicBezTo>
                  <a:pt x="-158671" y="1828007"/>
                  <a:pt x="233875" y="969025"/>
                  <a:pt x="497111" y="622661"/>
                </a:cubicBez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Shape 100"/>
          <p:cNvSpPr/>
          <p:nvPr/>
        </p:nvSpPr>
        <p:spPr>
          <a:xfrm>
            <a:off x="1231184" y="3569642"/>
            <a:ext cx="2650799" cy="1523699"/>
          </a:xfrm>
          <a:prstGeom prst="triangle">
            <a:avLst>
              <a:gd name="adj" fmla="val 71840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" name="Shape 102"/>
          <p:cNvCxnSpPr>
            <a:stCxn id="5" idx="0"/>
          </p:cNvCxnSpPr>
          <p:nvPr/>
        </p:nvCxnSpPr>
        <p:spPr>
          <a:xfrm rot="10800000" flipH="1">
            <a:off x="3135519" y="2244542"/>
            <a:ext cx="30300" cy="1325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103"/>
          <p:cNvCxnSpPr>
            <a:stCxn id="5" idx="2"/>
          </p:cNvCxnSpPr>
          <p:nvPr/>
        </p:nvCxnSpPr>
        <p:spPr>
          <a:xfrm rot="10800000" flipH="1">
            <a:off x="1231184" y="2244842"/>
            <a:ext cx="1950000" cy="284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104"/>
          <p:cNvCxnSpPr>
            <a:stCxn id="9" idx="7"/>
            <a:endCxn id="5" idx="4"/>
          </p:cNvCxnSpPr>
          <p:nvPr/>
        </p:nvCxnSpPr>
        <p:spPr>
          <a:xfrm>
            <a:off x="3213493" y="2249802"/>
            <a:ext cx="668400" cy="2843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105"/>
          <p:cNvSpPr/>
          <p:nvPr/>
        </p:nvSpPr>
        <p:spPr>
          <a:xfrm>
            <a:off x="3135649" y="2236710"/>
            <a:ext cx="91200" cy="89399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12"/>
          <p:cNvSpPr txBox="1"/>
          <p:nvPr/>
        </p:nvSpPr>
        <p:spPr>
          <a:xfrm>
            <a:off x="1231198" y="2395329"/>
            <a:ext cx="2534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4"/>
          <p:cNvSpPr txBox="1"/>
          <p:nvPr/>
        </p:nvSpPr>
        <p:spPr>
          <a:xfrm>
            <a:off x="3105296" y="3201533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2" name="Shape 115"/>
          <p:cNvSpPr txBox="1"/>
          <p:nvPr/>
        </p:nvSpPr>
        <p:spPr>
          <a:xfrm>
            <a:off x="3931668" y="4832970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3" name="Shape 116"/>
          <p:cNvSpPr txBox="1"/>
          <p:nvPr/>
        </p:nvSpPr>
        <p:spPr>
          <a:xfrm>
            <a:off x="3288599" y="1981191"/>
            <a:ext cx="488099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4" name="Shape 117"/>
          <p:cNvSpPr txBox="1"/>
          <p:nvPr/>
        </p:nvSpPr>
        <p:spPr>
          <a:xfrm>
            <a:off x="2429822" y="4329048"/>
            <a:ext cx="2534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5" name="Shape 118"/>
          <p:cNvSpPr txBox="1"/>
          <p:nvPr/>
        </p:nvSpPr>
        <p:spPr>
          <a:xfrm>
            <a:off x="4045665" y="3606419"/>
            <a:ext cx="532199" cy="358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bg1"/>
                </a:solidFill>
              </a:rPr>
              <a:t>α</a:t>
            </a:r>
          </a:p>
        </p:txBody>
      </p:sp>
      <p:sp>
        <p:nvSpPr>
          <p:cNvPr id="16" name="Shape 130"/>
          <p:cNvSpPr txBox="1"/>
          <p:nvPr/>
        </p:nvSpPr>
        <p:spPr>
          <a:xfrm>
            <a:off x="913277" y="3912483"/>
            <a:ext cx="379799" cy="22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6FA8DC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2798098" y="1630975"/>
            <a:ext cx="503425" cy="3037640"/>
          </a:xfrm>
          <a:prstGeom prst="line">
            <a:avLst/>
          </a:prstGeom>
          <a:ln w="1905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13277" y="4970658"/>
            <a:ext cx="274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2660343" y="3537525"/>
            <a:ext cx="462714" cy="15639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5" idx="1"/>
            <a:endCxn id="29" idx="6"/>
          </p:cNvCxnSpPr>
          <p:nvPr/>
        </p:nvCxnSpPr>
        <p:spPr>
          <a:xfrm>
            <a:off x="2183351" y="4331492"/>
            <a:ext cx="1731117" cy="7385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5" idx="5"/>
            <a:endCxn id="28" idx="6"/>
          </p:cNvCxnSpPr>
          <p:nvPr/>
        </p:nvCxnSpPr>
        <p:spPr>
          <a:xfrm flipH="1">
            <a:off x="1289023" y="4331492"/>
            <a:ext cx="2219728" cy="7552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Shape 110"/>
          <p:cNvSpPr/>
          <p:nvPr/>
        </p:nvSpPr>
        <p:spPr>
          <a:xfrm>
            <a:off x="2752498" y="4553572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2408626" y="4606629"/>
            <a:ext cx="387596" cy="2061071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339108" y="5062797"/>
            <a:ext cx="443087" cy="371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69377" y="4026183"/>
            <a:ext cx="49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</a:t>
            </a:r>
            <a:r>
              <a:rPr lang="en-US" sz="1200" dirty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74774" y="3977744"/>
            <a:ext cx="49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sz="1200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Shape 195"/>
          <p:cNvSpPr/>
          <p:nvPr/>
        </p:nvSpPr>
        <p:spPr>
          <a:xfrm>
            <a:off x="1163256" y="3459977"/>
            <a:ext cx="2768411" cy="2395257"/>
          </a:xfrm>
          <a:prstGeom prst="ellipse">
            <a:avLst/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109"/>
          <p:cNvSpPr/>
          <p:nvPr/>
        </p:nvSpPr>
        <p:spPr>
          <a:xfrm>
            <a:off x="1197823" y="5042054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108"/>
          <p:cNvSpPr/>
          <p:nvPr/>
        </p:nvSpPr>
        <p:spPr>
          <a:xfrm>
            <a:off x="3823268" y="5025354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111"/>
          <p:cNvSpPr/>
          <p:nvPr/>
        </p:nvSpPr>
        <p:spPr>
          <a:xfrm>
            <a:off x="3075165" y="3517020"/>
            <a:ext cx="91200" cy="89399"/>
          </a:xfrm>
          <a:prstGeom prst="ellipse">
            <a:avLst/>
          </a:prstGeom>
          <a:solidFill>
            <a:srgbClr val="0000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9" name="Группа 38"/>
          <p:cNvGrpSpPr/>
          <p:nvPr/>
        </p:nvGrpSpPr>
        <p:grpSpPr>
          <a:xfrm>
            <a:off x="6321776" y="666044"/>
            <a:ext cx="4613892" cy="3970318"/>
            <a:chOff x="6321776" y="666044"/>
            <a:chExt cx="4613892" cy="3970318"/>
          </a:xfrm>
        </p:grpSpPr>
        <p:sp>
          <p:nvSpPr>
            <p:cNvPr id="32" name="TextBox 31"/>
            <p:cNvSpPr txBox="1"/>
            <p:nvPr/>
          </p:nvSpPr>
          <p:spPr>
            <a:xfrm>
              <a:off x="6321776" y="666044"/>
              <a:ext cx="4613892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</a:rPr>
                <a:t>9. Т.к. медиана совпадает с высотой (п.7)</a:t>
              </a:r>
            </a:p>
            <a:p>
              <a:r>
                <a:rPr lang="ru-RU" dirty="0" smtClean="0">
                  <a:solidFill>
                    <a:schemeClr val="bg1"/>
                  </a:solidFill>
                </a:rPr>
                <a:t>то ВВ</a:t>
              </a:r>
              <a:r>
                <a:rPr lang="ru-RU" baseline="-25000" dirty="0" smtClean="0">
                  <a:solidFill>
                    <a:schemeClr val="bg1"/>
                  </a:solidFill>
                </a:rPr>
                <a:t>1</a:t>
              </a:r>
              <a:r>
                <a:rPr lang="ru-RU" baseline="30000" dirty="0" smtClean="0">
                  <a:solidFill>
                    <a:schemeClr val="bg1"/>
                  </a:solidFill>
                </a:rPr>
                <a:t>2 </a:t>
              </a:r>
              <a:r>
                <a:rPr lang="ru-RU" dirty="0" smtClean="0">
                  <a:solidFill>
                    <a:schemeClr val="bg1"/>
                  </a:solidFill>
                </a:rPr>
                <a:t>= АВ</a:t>
              </a:r>
              <a:r>
                <a:rPr lang="ru-RU" baseline="30000" dirty="0" smtClean="0">
                  <a:solidFill>
                    <a:schemeClr val="bg1"/>
                  </a:solidFill>
                </a:rPr>
                <a:t>2</a:t>
              </a:r>
              <a:r>
                <a:rPr lang="ru-RU" i="1" baseline="30000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chemeClr val="bg1"/>
                  </a:solidFill>
                </a:rPr>
                <a:t>-</a:t>
              </a:r>
              <a:r>
                <a:rPr lang="ru-RU" i="1" baseline="30000" dirty="0" smtClean="0">
                  <a:solidFill>
                    <a:schemeClr val="bg1"/>
                  </a:solidFill>
                </a:rPr>
                <a:t> </a:t>
              </a:r>
              <a:r>
                <a:rPr lang="ru-RU" dirty="0" smtClean="0">
                  <a:solidFill>
                    <a:schemeClr val="bg1"/>
                  </a:solidFill>
                </a:rPr>
                <a:t>АВ</a:t>
              </a:r>
              <a:r>
                <a:rPr lang="ru-RU" baseline="-25000" dirty="0" smtClean="0">
                  <a:solidFill>
                    <a:schemeClr val="bg1"/>
                  </a:solidFill>
                </a:rPr>
                <a:t>1</a:t>
              </a:r>
              <a:r>
                <a:rPr lang="ru-RU" baseline="30000" dirty="0" smtClean="0">
                  <a:solidFill>
                    <a:schemeClr val="bg1"/>
                  </a:solidFill>
                </a:rPr>
                <a:t>2 </a:t>
              </a:r>
              <a:r>
                <a:rPr lang="ru-RU" dirty="0" smtClean="0">
                  <a:solidFill>
                    <a:schemeClr val="bg1"/>
                  </a:solidFill>
                </a:rPr>
                <a:t>ВВ</a:t>
              </a:r>
              <a:r>
                <a:rPr lang="ru-RU" baseline="-25000" dirty="0" smtClean="0">
                  <a:solidFill>
                    <a:schemeClr val="bg1"/>
                  </a:solidFill>
                </a:rPr>
                <a:t>1</a:t>
              </a:r>
              <a:r>
                <a:rPr lang="ru-RU" baseline="30000" dirty="0" smtClean="0">
                  <a:solidFill>
                    <a:schemeClr val="bg1"/>
                  </a:solidFill>
                </a:rPr>
                <a:t>2  </a:t>
              </a:r>
              <a:r>
                <a:rPr lang="ru-RU" dirty="0" smtClean="0">
                  <a:solidFill>
                    <a:schemeClr val="bg1"/>
                  </a:solidFill>
                </a:rPr>
                <a:t>= 9-2,25</a:t>
              </a:r>
            </a:p>
            <a:p>
              <a:r>
                <a:rPr lang="ru-RU" dirty="0" smtClean="0">
                  <a:solidFill>
                    <a:schemeClr val="bg1"/>
                  </a:solidFill>
                </a:rPr>
                <a:t>ВВ</a:t>
              </a:r>
              <a:r>
                <a:rPr lang="ru-RU" baseline="-25000" dirty="0" smtClean="0">
                  <a:solidFill>
                    <a:schemeClr val="bg1"/>
                  </a:solidFill>
                </a:rPr>
                <a:t>1</a:t>
              </a:r>
              <a:r>
                <a:rPr lang="ru-RU" dirty="0" smtClean="0">
                  <a:solidFill>
                    <a:schemeClr val="bg1"/>
                  </a:solidFill>
                </a:rPr>
                <a:t>=√6,75</a:t>
              </a:r>
            </a:p>
            <a:p>
              <a:r>
                <a:rPr lang="ru-RU" dirty="0" smtClean="0">
                  <a:solidFill>
                    <a:schemeClr val="bg1"/>
                  </a:solidFill>
                </a:rPr>
                <a:t>10. Каждая медиана точкой пересечения</a:t>
              </a:r>
            </a:p>
            <a:p>
              <a:r>
                <a:rPr lang="ru-RU" dirty="0" smtClean="0">
                  <a:solidFill>
                    <a:schemeClr val="bg1"/>
                  </a:solidFill>
                </a:rPr>
                <a:t>медиан делится в отношении 2:1, считая </a:t>
              </a:r>
            </a:p>
            <a:p>
              <a:r>
                <a:rPr lang="ru-RU" dirty="0" smtClean="0">
                  <a:solidFill>
                    <a:schemeClr val="bg1"/>
                  </a:solidFill>
                </a:rPr>
                <a:t>от вершины.</a:t>
              </a:r>
              <a:endParaRPr lang="en-US" dirty="0" smtClean="0">
                <a:solidFill>
                  <a:schemeClr val="bg1"/>
                </a:solidFill>
              </a:endParaRPr>
            </a:p>
            <a:p>
              <a:endParaRPr lang="ru-RU" dirty="0" smtClean="0">
                <a:solidFill>
                  <a:schemeClr val="bg1"/>
                </a:solidFill>
              </a:endParaRPr>
            </a:p>
            <a:p>
              <a:r>
                <a:rPr lang="ru-RU" dirty="0" smtClean="0">
                  <a:solidFill>
                    <a:schemeClr val="bg1"/>
                  </a:solidFill>
                </a:rPr>
                <a:t>ВЕ =</a:t>
              </a:r>
              <a:r>
                <a:rPr lang="en-US" dirty="0" smtClean="0">
                  <a:solidFill>
                    <a:schemeClr val="bg1"/>
                  </a:solidFill>
                </a:rPr>
                <a:t>    </a:t>
              </a:r>
              <a:r>
                <a:rPr lang="ru-RU" dirty="0" smtClean="0">
                  <a:solidFill>
                    <a:schemeClr val="bg1"/>
                  </a:solidFill>
                </a:rPr>
                <a:t>√</a:t>
              </a:r>
              <a:r>
                <a:rPr lang="ru-RU" dirty="0" smtClean="0">
                  <a:solidFill>
                    <a:schemeClr val="bg1"/>
                  </a:solidFill>
                </a:rPr>
                <a:t>6,75</a:t>
              </a:r>
              <a:endParaRPr lang="ru-RU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r>
                <a:rPr lang="ru-RU" dirty="0" smtClean="0">
                  <a:solidFill>
                    <a:schemeClr val="bg1"/>
                  </a:solidFill>
                </a:rPr>
                <a:t>11. </a:t>
              </a:r>
              <a:r>
                <a:rPr lang="en-US" dirty="0" smtClean="0">
                  <a:solidFill>
                    <a:schemeClr val="bg1"/>
                  </a:solidFill>
                </a:rPr>
                <a:t>ED</a:t>
              </a:r>
              <a:r>
                <a:rPr lang="ru-RU" baseline="30000" dirty="0" smtClean="0">
                  <a:solidFill>
                    <a:schemeClr val="bg1"/>
                  </a:solidFill>
                </a:rPr>
                <a:t>2</a:t>
              </a:r>
              <a:r>
                <a:rPr lang="en-GB" baseline="30000" dirty="0" smtClean="0">
                  <a:solidFill>
                    <a:schemeClr val="bg1"/>
                  </a:solidFill>
                </a:rPr>
                <a:t> </a:t>
              </a:r>
              <a:r>
                <a:rPr lang="en-GB" dirty="0" smtClean="0">
                  <a:solidFill>
                    <a:schemeClr val="bg1"/>
                  </a:solidFill>
                </a:rPr>
                <a:t>=</a:t>
              </a:r>
              <a:r>
                <a:rPr lang="en-US" dirty="0" smtClean="0">
                  <a:solidFill>
                    <a:schemeClr val="bg1"/>
                  </a:solidFill>
                </a:rPr>
                <a:t> BD</a:t>
              </a:r>
              <a:r>
                <a:rPr lang="ru-RU" baseline="30000" dirty="0" smtClean="0">
                  <a:solidFill>
                    <a:schemeClr val="bg1"/>
                  </a:solidFill>
                </a:rPr>
                <a:t>2</a:t>
              </a:r>
              <a:r>
                <a:rPr lang="en-US" dirty="0" smtClean="0">
                  <a:solidFill>
                    <a:schemeClr val="bg1"/>
                  </a:solidFill>
                </a:rPr>
                <a:t> -</a:t>
              </a:r>
              <a:r>
                <a:rPr lang="en-GB" dirty="0" smtClean="0">
                  <a:solidFill>
                    <a:schemeClr val="bg1"/>
                  </a:solidFill>
                </a:rPr>
                <a:t> B</a:t>
              </a:r>
              <a:r>
                <a:rPr lang="en-US" dirty="0" smtClean="0">
                  <a:solidFill>
                    <a:schemeClr val="bg1"/>
                  </a:solidFill>
                </a:rPr>
                <a:t>E</a:t>
              </a:r>
              <a:r>
                <a:rPr lang="ru-RU" baseline="30000" dirty="0" smtClean="0">
                  <a:solidFill>
                    <a:schemeClr val="bg1"/>
                  </a:solidFill>
                </a:rPr>
                <a:t>2</a:t>
              </a:r>
              <a:r>
                <a:rPr lang="en-GB" baseline="30000" dirty="0" smtClean="0">
                  <a:solidFill>
                    <a:schemeClr val="bg1"/>
                  </a:solidFill>
                </a:rPr>
                <a:t> </a:t>
              </a:r>
            </a:p>
            <a:p>
              <a:endParaRPr lang="ru-RU" i="1" dirty="0" smtClean="0">
                <a:solidFill>
                  <a:schemeClr val="bg1"/>
                </a:solidFill>
              </a:endParaRPr>
            </a:p>
            <a:p>
              <a:r>
                <a:rPr lang="en-US" dirty="0" smtClean="0">
                  <a:solidFill>
                    <a:schemeClr val="bg1"/>
                  </a:solidFill>
                </a:rPr>
                <a:t>ED</a:t>
              </a:r>
              <a:r>
                <a:rPr lang="ru-RU" baseline="30000" dirty="0" smtClean="0">
                  <a:solidFill>
                    <a:schemeClr val="bg1"/>
                  </a:solidFill>
                </a:rPr>
                <a:t>2</a:t>
              </a:r>
              <a:r>
                <a:rPr lang="en-US" baseline="30000" dirty="0" smtClean="0">
                  <a:solidFill>
                    <a:schemeClr val="bg1"/>
                  </a:solidFill>
                </a:rPr>
                <a:t> </a:t>
              </a:r>
              <a:r>
                <a:rPr lang="en-US" dirty="0" smtClean="0">
                  <a:solidFill>
                    <a:schemeClr val="bg1"/>
                  </a:solidFill>
                </a:rPr>
                <a:t>= 4 -     </a:t>
              </a:r>
              <a:r>
                <a:rPr lang="en-US" dirty="0" smtClean="0">
                  <a:solidFill>
                    <a:schemeClr val="bg1"/>
                  </a:solidFill>
                  <a:latin typeface="Matura MT Script Capitals"/>
                </a:rPr>
                <a:t>• </a:t>
              </a:r>
              <a:r>
                <a:rPr lang="ru-RU" dirty="0" smtClean="0">
                  <a:solidFill>
                    <a:schemeClr val="bg1"/>
                  </a:solidFill>
                </a:rPr>
                <a:t>6,75</a:t>
              </a:r>
              <a:r>
                <a:rPr lang="en-US" dirty="0" smtClean="0">
                  <a:solidFill>
                    <a:schemeClr val="bg1"/>
                  </a:solidFill>
                  <a:latin typeface="Matura MT Script Capitals"/>
                </a:rPr>
                <a:t> </a:t>
              </a:r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r>
                <a:rPr lang="en-US" dirty="0" smtClean="0">
                  <a:solidFill>
                    <a:schemeClr val="bg1"/>
                  </a:solidFill>
                </a:rPr>
                <a:t>ED = 1.</a:t>
              </a:r>
            </a:p>
          </p:txBody>
        </p:sp>
        <p:pic>
          <p:nvPicPr>
            <p:cNvPr id="2049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76533" y="2489003"/>
              <a:ext cx="124178" cy="565700"/>
            </a:xfrm>
            <a:prstGeom prst="rect">
              <a:avLst/>
            </a:prstGeom>
            <a:noFill/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9068" y="3571998"/>
              <a:ext cx="135465" cy="602067"/>
            </a:xfrm>
            <a:prstGeom prst="rect">
              <a:avLst/>
            </a:prstGeom>
            <a:noFill/>
          </p:spPr>
        </p:pic>
      </p:grp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510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Библиография: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" dirty="0" smtClean="0">
                <a:solidFill>
                  <a:schemeClr val="bg1"/>
                </a:solidFill>
              </a:rPr>
              <a:t>ГЕОМЕТРИЯ : УЧЕБ. ДЛЯ 10-11 КЛ. ОБЩЕОБРАЗОВАТ. УЧРЕЖДЕНИЙ / А. В. ПОГОРЕЛОВ. - 8-Е ИЗД. - М. : ПРОСВЕЩЕНИЕ,   2008. - 175 с. : ИЛ.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418</TotalTime>
  <Words>388</Words>
  <Application>Microsoft Office PowerPoint</Application>
  <PresentationFormat>Произвольный</PresentationFormat>
  <Paragraphs>79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Контур</vt:lpstr>
      <vt:lpstr>перпендикуляр и наклонная</vt:lpstr>
      <vt:lpstr>Задача №19</vt:lpstr>
      <vt:lpstr>Слайд 3</vt:lpstr>
      <vt:lpstr>Решение:</vt:lpstr>
      <vt:lpstr>Слайд 5</vt:lpstr>
      <vt:lpstr>Слайд 6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задачи на тему «перпендикуляр и наклонная»</dc:title>
  <dc:creator>Садыков Никита</dc:creator>
  <cp:lastModifiedBy>Lena</cp:lastModifiedBy>
  <cp:revision>23</cp:revision>
  <dcterms:created xsi:type="dcterms:W3CDTF">2015-12-24T11:10:50Z</dcterms:created>
  <dcterms:modified xsi:type="dcterms:W3CDTF">2016-01-02T20:27:38Z</dcterms:modified>
</cp:coreProperties>
</file>