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780946/" TargetMode="External"/><Relationship Id="rId7" Type="http://schemas.openxmlformats.org/officeDocument/2006/relationships/hyperlink" Target="http://5terka.com/node/7555" TargetMode="External"/><Relationship Id="rId2" Type="http://schemas.openxmlformats.org/officeDocument/2006/relationships/hyperlink" Target="http://festival.1september.ru/articles/41374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ass39.ru/urok-izo-simmetriya-s-prakticheskimi-zanyatiyami/" TargetMode="External"/><Relationship Id="rId5" Type="http://schemas.openxmlformats.org/officeDocument/2006/relationships/hyperlink" Target="http://fotokto.ru/blogs/estestvennaya-simmetriya-luchshie-zerkalnie-otobrazheniya-goroda-v-vode-7851.html" TargetMode="External"/><Relationship Id="rId4" Type="http://schemas.openxmlformats.org/officeDocument/2006/relationships/hyperlink" Target="http://www.goldenmuseum.com/0501Symmetry_ru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857760"/>
            <a:ext cx="5637272" cy="186116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Работу выполнили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Тодрик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Наталия и </a:t>
            </a:r>
            <a:r>
              <a:rPr lang="ru-RU" sz="1400" dirty="0" err="1" smtClean="0">
                <a:solidFill>
                  <a:schemeClr val="tx1"/>
                </a:solidFill>
              </a:rPr>
              <a:t>Таратина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Яна, ученицы </a:t>
            </a:r>
            <a:r>
              <a:rPr lang="ru-RU" sz="1400" dirty="0" smtClean="0">
                <a:solidFill>
                  <a:schemeClr val="tx1"/>
                </a:solidFill>
              </a:rPr>
              <a:t>10А класса </a:t>
            </a:r>
            <a:r>
              <a:rPr lang="ru-RU" sz="1400" dirty="0" smtClean="0">
                <a:solidFill>
                  <a:schemeClr val="tx1"/>
                </a:solidFill>
              </a:rPr>
              <a:t>МБОУ СШ № 1, г. Архангельск, Архангельская область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Руководитель: Куприянович Марина Олеговна, учитель математики высшей </a:t>
            </a:r>
            <a:r>
              <a:rPr lang="ru-RU" sz="1400" dirty="0" smtClean="0">
                <a:solidFill>
                  <a:schemeClr val="tx1"/>
                </a:solidFill>
              </a:rPr>
              <a:t>квалификационной </a:t>
            </a:r>
            <a:r>
              <a:rPr lang="ru-RU" sz="1400" dirty="0" smtClean="0">
                <a:solidFill>
                  <a:schemeClr val="tx1"/>
                </a:solidFill>
              </a:rPr>
              <a:t>категории                              </a:t>
            </a:r>
            <a:r>
              <a:rPr lang="ru-RU" sz="1400" dirty="0" smtClean="0">
                <a:solidFill>
                  <a:schemeClr val="tx1"/>
                </a:solidFill>
              </a:rPr>
              <a:t>МБОУ СШ № 1, г. Архангельск, Архангельская </a:t>
            </a:r>
            <a:r>
              <a:rPr lang="ru-RU" sz="1400" dirty="0" smtClean="0">
                <a:solidFill>
                  <a:schemeClr val="tx1"/>
                </a:solidFill>
              </a:rPr>
              <a:t>область, 2016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7772400" cy="1470025"/>
          </a:xfrm>
        </p:spPr>
        <p:txBody>
          <a:bodyPr/>
          <a:lstStyle/>
          <a:p>
            <a:r>
              <a:rPr lang="ru-RU" sz="6600" dirty="0" smtClean="0"/>
              <a:t>Зеркальная </a:t>
            </a:r>
            <a:r>
              <a:rPr lang="ru-RU" sz="6600" dirty="0"/>
              <a:t>симметрия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895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512511" cy="1143000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>Зеркальной симметрией называется такое отображение пространства на себя, при котором любая точка M переходит в симметричную ей относительно плоскости </a:t>
            </a:r>
            <a:r>
              <a:rPr lang="ru-RU" sz="3200" dirty="0" err="1" smtClean="0"/>
              <a:t>α </a:t>
            </a:r>
            <a:r>
              <a:rPr lang="ru-RU" sz="3200" dirty="0"/>
              <a:t>точку </a:t>
            </a:r>
            <a:r>
              <a:rPr lang="ru-RU" sz="3200" dirty="0" smtClean="0"/>
              <a:t>M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38624"/>
            <a:ext cx="3261424" cy="252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08603" y="5445224"/>
            <a:ext cx="276809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Чертеж: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050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dirty="0"/>
              <a:t>Слово «симметрия» в переводе с греческого означает «соразмерность». В древности понятия симметрии не существовало; в частности, у </a:t>
            </a:r>
            <a:r>
              <a:rPr lang="ru-RU" dirty="0">
                <a:solidFill>
                  <a:srgbClr val="FF0000"/>
                </a:solidFill>
              </a:rPr>
              <a:t>Евклида</a:t>
            </a:r>
            <a:r>
              <a:rPr lang="ru-RU" dirty="0"/>
              <a:t> не рассмотрены свойства симметрии квадрата, ромба, прямоугольника, параллелограмма и правильных тел. В "Элементах геометрии" </a:t>
            </a:r>
            <a:r>
              <a:rPr lang="ru-RU" dirty="0">
                <a:solidFill>
                  <a:srgbClr val="FF0000"/>
                </a:solidFill>
              </a:rPr>
              <a:t>Лежандра</a:t>
            </a:r>
            <a:r>
              <a:rPr lang="ru-RU" dirty="0"/>
              <a:t> (1752-1833) впервые введено понятие симметрии (многогранников относительно плоскости);</a:t>
            </a:r>
          </a:p>
          <a:p>
            <a:pPr marL="45720" indent="0" algn="ctr">
              <a:buNone/>
            </a:pPr>
            <a:r>
              <a:rPr lang="ru-RU" dirty="0"/>
              <a:t>Выдающийся математик </a:t>
            </a:r>
            <a:r>
              <a:rPr lang="ru-RU" dirty="0">
                <a:solidFill>
                  <a:srgbClr val="FF0000"/>
                </a:solidFill>
              </a:rPr>
              <a:t>Герман Вейль </a:t>
            </a:r>
            <a:r>
              <a:rPr lang="ru-RU" dirty="0"/>
              <a:t>высоко оценил роль симметрии в современной науке: «Симметрия, как бы широко или узко мы не понимали это слово, есть идея, с помощью которой человек пытался объяснить и создать порядок, красоту и совершенство".</a:t>
            </a:r>
          </a:p>
        </p:txBody>
      </p:sp>
    </p:spTree>
    <p:extLst>
      <p:ext uri="{BB962C8B-B14F-4D97-AF65-F5344CB8AC3E}">
        <p14:creationId xmlns:p14="http://schemas.microsoft.com/office/powerpoint/2010/main" xmlns="" val="24115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3" y="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</a:t>
            </a:r>
            <a:r>
              <a:rPr lang="ru-RU" dirty="0"/>
              <a:t>в </a:t>
            </a:r>
            <a:r>
              <a:rPr lang="ru-RU" dirty="0" smtClean="0"/>
              <a:t>жизни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1179" y="1121158"/>
            <a:ext cx="3096344" cy="45259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Отображение зданий </a:t>
            </a:r>
            <a:r>
              <a:rPr lang="ru-RU" sz="2800" dirty="0" smtClean="0"/>
              <a:t>и природы в воде: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882" y="1091693"/>
            <a:ext cx="4628256" cy="39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49" y="3717032"/>
            <a:ext cx="3980008" cy="28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61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r>
              <a:rPr lang="ru-RU" sz="5400" dirty="0" smtClean="0"/>
              <a:t>Задача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При зеркальной симметрии относительно плоскости α плоскость β отображается на плоскость β</a:t>
            </a:r>
            <a:r>
              <a:rPr lang="ru-RU" sz="3600" baseline="-25000" dirty="0"/>
              <a:t>1</a:t>
            </a:r>
            <a:r>
              <a:rPr lang="ru-RU" sz="3600" dirty="0"/>
              <a:t>. Докажите, что если плоскость β образует с плоскостью α угол φ, то и плоскость β</a:t>
            </a:r>
            <a:r>
              <a:rPr lang="ru-RU" sz="3600" baseline="-25000" dirty="0"/>
              <a:t>1</a:t>
            </a:r>
            <a:r>
              <a:rPr lang="ru-RU" sz="3600" dirty="0"/>
              <a:t> образует с плоскостью α угол </a:t>
            </a:r>
            <a:r>
              <a:rPr lang="ru-RU" sz="3600" dirty="0" err="1" smtClean="0"/>
              <a:t>φ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834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707904" y="44624"/>
                <a:ext cx="5256584" cy="6624736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 smtClean="0"/>
                  <a:t>Дано:</a:t>
                </a:r>
              </a:p>
              <a:p>
                <a:pPr marL="45720" indent="0">
                  <a:buNone/>
                </a:pPr>
                <a:r>
                  <a:rPr lang="el-GR" sz="1800" dirty="0"/>
                  <a:t>β</a:t>
                </a:r>
                <a:r>
                  <a:rPr lang="ru-RU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 smtClean="0"/>
                  <a:t>, </a:t>
                </a:r>
                <a:r>
                  <a:rPr lang="el-GR" sz="1800" dirty="0" smtClean="0"/>
                  <a:t>α</a:t>
                </a:r>
                <a:r>
                  <a:rPr lang="ru-RU" sz="1800" dirty="0" smtClean="0"/>
                  <a:t> – плоскости</a:t>
                </a:r>
              </a:p>
              <a:p>
                <a:pPr marL="45720" indent="0">
                  <a:buNone/>
                </a:pPr>
                <a:r>
                  <a:rPr lang="el-GR" sz="1800" dirty="0"/>
                  <a:t>φ</a:t>
                </a:r>
                <a:r>
                  <a:rPr lang="ru-RU" sz="1800" dirty="0" smtClean="0"/>
                  <a:t>– угол</a:t>
                </a:r>
              </a:p>
              <a:p>
                <a:r>
                  <a:rPr lang="ru-RU" sz="2000" dirty="0" smtClean="0"/>
                  <a:t>Доказать:</a:t>
                </a:r>
              </a:p>
              <a:p>
                <a:pPr marL="45720" indent="0">
                  <a:buNone/>
                </a:pPr>
                <a:r>
                  <a:rPr lang="ru-RU" sz="1800" dirty="0" smtClean="0"/>
                  <a:t>если β </a:t>
                </a:r>
                <a:r>
                  <a:rPr lang="ru-RU" sz="1800" dirty="0"/>
                  <a:t>образует с плоскостью α угол φ, то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 smtClean="0"/>
                  <a:t> </a:t>
                </a:r>
                <a:r>
                  <a:rPr lang="ru-RU" sz="1800" dirty="0"/>
                  <a:t>образует </a:t>
                </a:r>
                <a:r>
                  <a:rPr lang="ru-RU" sz="1800" dirty="0" smtClean="0"/>
                  <a:t>с </a:t>
                </a:r>
                <a:r>
                  <a:rPr lang="ru-RU" sz="1800" dirty="0"/>
                  <a:t>α угол φ</a:t>
                </a:r>
                <a:r>
                  <a:rPr lang="ru-RU" sz="1800" dirty="0" smtClean="0"/>
                  <a:t>.</a:t>
                </a:r>
                <a:endParaRPr lang="ru-RU" sz="1800" dirty="0"/>
              </a:p>
              <a:p>
                <a:r>
                  <a:rPr lang="ru-RU" sz="2000" dirty="0" smtClean="0"/>
                  <a:t>Решение: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ru-RU" sz="2000" dirty="0" smtClean="0"/>
                  <a:t>Построим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O, BO, AO</a:t>
                </a:r>
                <a:endParaRPr lang="ru-RU" sz="2000" dirty="0" smtClean="0"/>
              </a:p>
              <a:p>
                <a:pPr marL="502920" indent="-457200">
                  <a:buAutoNum type="arabicPeriod"/>
                </a:pPr>
                <a:r>
                  <a:rPr lang="en-US" sz="1800" dirty="0" smtClean="0"/>
                  <a:t>PQ ⊥ AO, AO c </a:t>
                </a:r>
                <a:r>
                  <a:rPr lang="el-GR" sz="1800" dirty="0" smtClean="0"/>
                  <a:t>α</a:t>
                </a:r>
                <a:r>
                  <a:rPr lang="en-US" sz="1800" dirty="0" smtClean="0"/>
                  <a:t> (</a:t>
                </a:r>
                <a:r>
                  <a:rPr lang="ru-RU" sz="1800" dirty="0" err="1" smtClean="0"/>
                  <a:t>см.рисунок</a:t>
                </a:r>
                <a:r>
                  <a:rPr lang="ru-RU" sz="1800" dirty="0" smtClean="0"/>
                  <a:t>)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707904" y="44624"/>
                <a:ext cx="5256584" cy="6624736"/>
              </a:xfrm>
              <a:blipFill rotWithShape="1">
                <a:blip r:embed="rId2" cstate="print"/>
                <a:stretch>
                  <a:fillRect l="-927" t="-1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545322" cy="29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3501008"/>
                <a:ext cx="8856984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  <a:r>
                  <a:rPr lang="ru-RU" sz="2000" dirty="0" smtClean="0"/>
                  <a:t>Возьмем </a:t>
                </a:r>
                <a:r>
                  <a:rPr lang="ru-RU" sz="2000" dirty="0"/>
                  <a:t>на ребре двугранного угла </a:t>
                </a:r>
                <a:r>
                  <a:rPr lang="en-US" sz="2000" dirty="0"/>
                  <a:t>PQ </a:t>
                </a:r>
                <a:r>
                  <a:rPr lang="ru-RU" sz="2000" dirty="0"/>
                  <a:t>точку О; проведем прямую</a:t>
                </a:r>
                <a:br>
                  <a:rPr lang="ru-RU" sz="2000" dirty="0"/>
                </a:br>
                <a:r>
                  <a:rPr lang="en-US" sz="2000" dirty="0"/>
                  <a:t>OP ⊥ PQ,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0" dirty="0">
                            <a:latin typeface="Cambria Math"/>
                          </a:rPr>
                          <m:t>ОВ</m:t>
                        </m:r>
                      </m:e>
                      <m:sub>
                        <m:r>
                          <a:rPr lang="ru-RU" sz="20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⊥ </a:t>
                </a:r>
                <a:r>
                  <a:rPr lang="en-US" sz="2000" dirty="0"/>
                  <a:t>PQ. </a:t>
                </a:r>
                <a:r>
                  <a:rPr lang="ru-RU" sz="2000" dirty="0"/>
                  <a:t>Угол ВОА = </a:t>
                </a:r>
                <a:r>
                  <a:rPr lang="el-GR" sz="2000" dirty="0"/>
                  <a:t>φ</a:t>
                </a:r>
              </a:p>
              <a:p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4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  <a:r>
                  <a:rPr lang="ru-RU" sz="2000" dirty="0" smtClean="0"/>
                  <a:t>При </a:t>
                </a:r>
                <a:r>
                  <a:rPr lang="ru-RU" sz="2000" dirty="0"/>
                  <a:t>зеркальной симметрии</a:t>
                </a:r>
                <a:br>
                  <a:rPr lang="ru-RU" sz="2000" dirty="0"/>
                </a:br>
                <a:r>
                  <a:rPr lang="en-US" sz="2000" dirty="0"/>
                  <a:t>B ∈ </a:t>
                </a:r>
                <a:r>
                  <a:rPr lang="el-GR" sz="2000" dirty="0"/>
                  <a:t>β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ru-RU" sz="20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000" dirty="0" smtClean="0"/>
                  <a:t>, </a:t>
                </a:r>
                <a:r>
                  <a:rPr lang="ru-RU" sz="2000" dirty="0"/>
                  <a:t>при этом </a:t>
                </a:r>
                <a:r>
                  <a:rPr lang="el-GR" sz="2000" dirty="0"/>
                  <a:t>α</a:t>
                </a:r>
                <a:r>
                  <a:rPr lang="el-GR" sz="2000" dirty="0" smtClean="0"/>
                  <a:t>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B</a:t>
                </a:r>
                <a:r>
                  <a:rPr lang="en-US" sz="2000" dirty="0"/>
                  <a:t>, </a:t>
                </a:r>
                <a:r>
                  <a:rPr lang="ru-RU" sz="2000" dirty="0"/>
                  <a:t>и проходит через середину отрезка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B:    BK=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K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>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OK=BOK</a:t>
                </a:r>
                <a:r>
                  <a:rPr lang="en-US" sz="2000" dirty="0"/>
                  <a:t>, </a:t>
                </a:r>
                <a:r>
                  <a:rPr lang="ru-RU" sz="2000" dirty="0"/>
                  <a:t>кроме того они прямоугольные (</a:t>
                </a:r>
                <a:r>
                  <a:rPr lang="en-US" sz="2000" dirty="0"/>
                  <a:t>OK ⊥ PQ, OK — </a:t>
                </a:r>
                <a:r>
                  <a:rPr lang="ru-RU" sz="2000" dirty="0"/>
                  <a:t>общий катет,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К=</a:t>
                </a:r>
                <a:r>
                  <a:rPr lang="en-US" sz="2000" dirty="0"/>
                  <a:t>KB</a:t>
                </a:r>
                <a:r>
                  <a:rPr lang="en-US" sz="2000" dirty="0" smtClean="0"/>
                  <a:t>).</a:t>
                </a:r>
              </a:p>
              <a:p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5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  <a:r>
                  <a:rPr lang="ru-RU" sz="2000" dirty="0" smtClean="0"/>
                  <a:t>=</a:t>
                </a:r>
                <a:r>
                  <a:rPr lang="en-US" sz="2000" dirty="0" smtClean="0"/>
                  <a:t>&gt; </a:t>
                </a:r>
                <a:r>
                  <a:rPr lang="ru-RU" sz="2000" dirty="0" smtClean="0"/>
                  <a:t>угол ВОК = угол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ОК = </a:t>
                </a:r>
                <a:r>
                  <a:rPr lang="el-GR" sz="2000" dirty="0" smtClean="0"/>
                  <a:t>φ</a:t>
                </a:r>
                <a:r>
                  <a:rPr lang="ru-RU" sz="2000" dirty="0"/>
                  <a:t>, </a:t>
                </a:r>
                <a:r>
                  <a:rPr lang="ru-RU" sz="2000" dirty="0" smtClean="0"/>
                  <a:t>т.к. линейные </a:t>
                </a:r>
                <a:r>
                  <a:rPr lang="ru-RU" sz="2000" dirty="0"/>
                  <a:t>меры двугранных углов равны, то и соответствующие двугранные углы между плоскостями α и β, α и β1 тоже равны. 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8856984" cy="31700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88" t="-1154" b="-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4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Определение и чертеж: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://festival.1september.ru/articles/413741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Историческая справка:</a:t>
            </a:r>
          </a:p>
          <a:p>
            <a:r>
              <a:rPr lang="en-US" dirty="0">
                <a:hlinkClick r:id="rId3"/>
              </a:rPr>
              <a:t>http://www.myshared.ru/slide/780946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www.goldenmuseum.com/0501Symmetry_rus.html</a:t>
            </a:r>
            <a:endParaRPr lang="ru-RU" dirty="0" smtClean="0"/>
          </a:p>
          <a:p>
            <a:r>
              <a:rPr lang="ru-RU" dirty="0" smtClean="0"/>
              <a:t>Примеры в жизни: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fotokto.ru/blogs/estestvennaya-simmetriya-luchshie-zerkalnie-otobrazheniya-goroda-v-vode-7851.html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6"/>
              </a:rPr>
              <a:t>http://www.klass39.ru/urok-izo-simmetriya-s-prakticheskimi-zanyatiyami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ru-RU" dirty="0" smtClean="0"/>
              <a:t>Пример задачи: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5terka.com/node/7555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07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</TotalTime>
  <Words>254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Зеркальная симметрия</vt:lpstr>
      <vt:lpstr>Определение</vt:lpstr>
      <vt:lpstr>Историческая справка</vt:lpstr>
      <vt:lpstr>Примеры в жизни  </vt:lpstr>
      <vt:lpstr>Задача</vt:lpstr>
      <vt:lpstr>Слайд 6</vt:lpstr>
      <vt:lpstr>Библиография: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Зеркальная симметрия</dc:title>
  <dc:creator>admin</dc:creator>
  <cp:lastModifiedBy>Lena</cp:lastModifiedBy>
  <cp:revision>14</cp:revision>
  <dcterms:created xsi:type="dcterms:W3CDTF">2015-12-23T17:51:34Z</dcterms:created>
  <dcterms:modified xsi:type="dcterms:W3CDTF">2016-01-02T18:40:06Z</dcterms:modified>
</cp:coreProperties>
</file>