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63" r:id="rId4"/>
    <p:sldId id="262" r:id="rId5"/>
    <p:sldId id="258" r:id="rId6"/>
    <p:sldId id="260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4F22"/>
    <a:srgbClr val="FCC0A7"/>
    <a:srgbClr val="FF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71" autoAdjust="0"/>
    <p:restoredTop sz="94660"/>
  </p:normalViewPr>
  <p:slideViewPr>
    <p:cSldViewPr snapToGrid="0">
      <p:cViewPr>
        <p:scale>
          <a:sx n="82" d="100"/>
          <a:sy n="82" d="100"/>
        </p:scale>
        <p:origin x="870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ifde.com/js_pics_aux/descarga.php?descarga=si&amp;c=gif/otros/casas-edificios/ventanas/&amp;f=ventana-011.gif" TargetMode="External"/><Relationship Id="rId3" Type="http://schemas.openxmlformats.org/officeDocument/2006/relationships/hyperlink" Target="http://www.bestreferat.ru/referat-213190.html" TargetMode="External"/><Relationship Id="rId7" Type="http://schemas.openxmlformats.org/officeDocument/2006/relationships/hyperlink" Target="http://haitamiclau.science/pic-festival.1september.ru/articles/410915/img3.gif" TargetMode="External"/><Relationship Id="rId2" Type="http://schemas.openxmlformats.org/officeDocument/2006/relationships/hyperlink" Target="http://formula-xyz.ru/povorot-v-geometri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3mlntcv38ck9k.cloudfront.net/content/konspekt_image/64372/00488680_127f_0131_0870_22000a1c9e18.png" TargetMode="External"/><Relationship Id="rId5" Type="http://schemas.openxmlformats.org/officeDocument/2006/relationships/hyperlink" Target="http://d3mlntcv38ck9k.cloudfront.net/content/konspekt_image/64370/fd7eebb0_127e_0131_086e_22000a1c9e18.png" TargetMode="External"/><Relationship Id="rId4" Type="http://schemas.openxmlformats.org/officeDocument/2006/relationships/hyperlink" Target="http://www.cleverstudents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27861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E34F22"/>
                </a:solidFill>
              </a:rPr>
              <a:t/>
            </a:r>
            <a:br>
              <a:rPr lang="ru-RU" b="1" dirty="0" smtClean="0">
                <a:solidFill>
                  <a:srgbClr val="E34F22"/>
                </a:solidFill>
              </a:rPr>
            </a:br>
            <a:r>
              <a:rPr lang="ru-RU" sz="6000" b="1" dirty="0" smtClean="0">
                <a:solidFill>
                  <a:srgbClr val="E34F22"/>
                </a:solidFill>
              </a:rPr>
              <a:t>поворот</a:t>
            </a:r>
            <a:endParaRPr lang="ru-RU" sz="6000" b="1" dirty="0">
              <a:solidFill>
                <a:srgbClr val="E34F2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33771" y="4960136"/>
            <a:ext cx="3858229" cy="18978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Работу выполнили: Трескина Елена и </a:t>
            </a:r>
            <a:r>
              <a:rPr lang="ru-RU" dirty="0" err="1" smtClean="0"/>
              <a:t>Копаева</a:t>
            </a:r>
            <a:r>
              <a:rPr lang="ru-RU" dirty="0" smtClean="0"/>
              <a:t> Марина , ученицы 10 </a:t>
            </a:r>
            <a:r>
              <a:rPr lang="en-US" dirty="0" smtClean="0"/>
              <a:t>“</a:t>
            </a:r>
            <a:r>
              <a:rPr lang="ru-RU" dirty="0" smtClean="0"/>
              <a:t>А</a:t>
            </a:r>
            <a:r>
              <a:rPr lang="en-US" dirty="0" smtClean="0"/>
              <a:t>”</a:t>
            </a:r>
            <a:r>
              <a:rPr lang="ru-RU" dirty="0" smtClean="0"/>
              <a:t> класса МБОУ СШ №1, г. Архангельска, Архангельской области.</a:t>
            </a:r>
          </a:p>
          <a:p>
            <a:r>
              <a:rPr lang="ru-RU" dirty="0" smtClean="0"/>
              <a:t>Руководитель: Куприянович Марина Олеговна, учитель математики высшей квалификационной категории МБОУ СШ №1, г. Архангельска, Архангельской области, 2016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3573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34F22"/>
                </a:solidFill>
              </a:rPr>
              <a:t>Что такое поворот?</a:t>
            </a:r>
            <a:endParaRPr lang="ru-RU" b="1" dirty="0">
              <a:solidFill>
                <a:srgbClr val="E34F2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24128" y="2286000"/>
            <a:ext cx="5807745" cy="402336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Поворотом плоскости</a:t>
            </a:r>
            <a:r>
              <a:rPr lang="ru-RU" dirty="0" smtClean="0"/>
              <a:t> вокруг точки О на угол </a:t>
            </a:r>
            <a:r>
              <a:rPr lang="el-GR" dirty="0" smtClean="0"/>
              <a:t>α</a:t>
            </a:r>
            <a:r>
              <a:rPr lang="ru-RU" dirty="0" smtClean="0"/>
              <a:t> называется отображение плоскости на себя, при котором каждая точка М отображается в такую точку М</a:t>
            </a:r>
            <a:r>
              <a:rPr lang="ru-RU" sz="1100" dirty="0" smtClean="0"/>
              <a:t>1</a:t>
            </a:r>
            <a:r>
              <a:rPr lang="ru-RU" dirty="0" smtClean="0"/>
              <a:t>, что ОМ=ОМ</a:t>
            </a:r>
            <a:r>
              <a:rPr lang="ru-RU" sz="1100" dirty="0" smtClean="0"/>
              <a:t>1</a:t>
            </a:r>
            <a:r>
              <a:rPr lang="ru-RU" dirty="0" smtClean="0"/>
              <a:t> и угол МОМ</a:t>
            </a:r>
            <a:r>
              <a:rPr lang="ru-RU" sz="1100" dirty="0" smtClean="0"/>
              <a:t>1</a:t>
            </a:r>
            <a:r>
              <a:rPr lang="ru-RU" dirty="0" smtClean="0"/>
              <a:t> равен </a:t>
            </a:r>
            <a:r>
              <a:rPr lang="el-GR" dirty="0" smtClean="0"/>
              <a:t>α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Точка О – центр вращения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Угол </a:t>
            </a:r>
            <a:r>
              <a:rPr lang="el-GR" dirty="0" smtClean="0"/>
              <a:t>α</a:t>
            </a:r>
            <a:r>
              <a:rPr lang="ru-RU" dirty="0" smtClean="0"/>
              <a:t> – угол вращения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Точка О остается на месте, т.е. отображает сама себя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Все остальные точки поворачиваются вокруг точки О в одном направлении</a:t>
            </a:r>
          </a:p>
          <a:p>
            <a:endParaRPr lang="ru-RU" b="1" dirty="0"/>
          </a:p>
        </p:txBody>
      </p:sp>
      <p:pic>
        <p:nvPicPr>
          <p:cNvPr id="10243" name="Picture 3" descr="C:\Users\12\Desktop\смитьлбд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091" y="2177934"/>
            <a:ext cx="3694590" cy="3357323"/>
          </a:xfrm>
          <a:prstGeom prst="rect">
            <a:avLst/>
          </a:prstGeom>
          <a:noFill/>
          <a:ln w="76200">
            <a:solidFill>
              <a:srgbClr val="E34F22"/>
            </a:solidFill>
          </a:ln>
        </p:spPr>
      </p:pic>
    </p:spTree>
    <p:extLst>
      <p:ext uri="{BB962C8B-B14F-4D97-AF65-F5344CB8AC3E}">
        <p14:creationId xmlns:p14="http://schemas.microsoft.com/office/powerpoint/2010/main" xmlns="" val="96487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7392797" y="1886674"/>
            <a:ext cx="2792925" cy="1562582"/>
          </a:xfrm>
          <a:ln w="38100">
            <a:solidFill>
              <a:srgbClr val="E34F22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u="sng" dirty="0" smtClean="0"/>
              <a:t>Дано:</a:t>
            </a:r>
          </a:p>
          <a:p>
            <a:pPr>
              <a:buNone/>
            </a:pPr>
            <a:r>
              <a:rPr lang="ru-RU" dirty="0" smtClean="0"/>
              <a:t>О – центр поворота</a:t>
            </a:r>
          </a:p>
          <a:p>
            <a:pPr>
              <a:buNone/>
            </a:pPr>
            <a:r>
              <a:rPr lang="ru-RU" dirty="0" err="1" smtClean="0"/>
              <a:t>α </a:t>
            </a:r>
            <a:r>
              <a:rPr lang="ru-RU" dirty="0" smtClean="0"/>
              <a:t>– угол поворота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8194" name="Picture 2" descr="http://d3mlntcv38ck9k.cloudfront.net/content/konspekt_image/64372/00488680_127f_0131_0870_22000a1c9e1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9792" y="995423"/>
            <a:ext cx="3243393" cy="2662177"/>
          </a:xfrm>
          <a:prstGeom prst="rect">
            <a:avLst/>
          </a:prstGeom>
          <a:noFill/>
          <a:ln w="38100">
            <a:noFill/>
          </a:ln>
        </p:spPr>
      </p:pic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951633" y="3681198"/>
            <a:ext cx="6159137" cy="2893222"/>
          </a:xfrm>
          <a:ln w="38100">
            <a:solidFill>
              <a:srgbClr val="E34F22"/>
            </a:solidFill>
          </a:ln>
        </p:spPr>
        <p:txBody>
          <a:bodyPr>
            <a:normAutofit fontScale="92500" lnSpcReduction="20000"/>
          </a:bodyPr>
          <a:lstStyle/>
          <a:p>
            <a:pPr marL="653796" lvl="2" indent="-342900">
              <a:buNone/>
            </a:pPr>
            <a:r>
              <a:rPr lang="ru-RU" sz="2400" u="sng" dirty="0" err="1" smtClean="0"/>
              <a:t>Док-во</a:t>
            </a:r>
            <a:r>
              <a:rPr lang="ru-RU" sz="2400" u="sng" dirty="0" smtClean="0"/>
              <a:t>:</a:t>
            </a:r>
          </a:p>
          <a:p>
            <a:pPr marL="653796" lvl="2" indent="-342900">
              <a:buFont typeface="+mj-lt"/>
              <a:buAutoNum type="arabicPeriod"/>
            </a:pPr>
            <a:r>
              <a:rPr lang="ru-RU" sz="1900" dirty="0" smtClean="0"/>
              <a:t>Пусть М и </a:t>
            </a:r>
            <a:r>
              <a:rPr lang="en-US" sz="1900" dirty="0" smtClean="0"/>
              <a:t>N </a:t>
            </a:r>
            <a:r>
              <a:rPr lang="ru-RU" sz="1900" dirty="0" smtClean="0"/>
              <a:t>отражаются в </a:t>
            </a:r>
            <a:r>
              <a:rPr lang="en-US" sz="1900" dirty="0" smtClean="0"/>
              <a:t>M</a:t>
            </a:r>
            <a:r>
              <a:rPr lang="ru-RU" sz="1100" dirty="0" smtClean="0"/>
              <a:t>1</a:t>
            </a:r>
            <a:r>
              <a:rPr lang="en-US" sz="1900" dirty="0" smtClean="0"/>
              <a:t> </a:t>
            </a:r>
            <a:r>
              <a:rPr lang="ru-RU" sz="1900" dirty="0" smtClean="0"/>
              <a:t>и </a:t>
            </a:r>
            <a:r>
              <a:rPr lang="en-US" sz="1900" dirty="0" smtClean="0"/>
              <a:t>N</a:t>
            </a:r>
            <a:r>
              <a:rPr lang="ru-RU" sz="1100" dirty="0" smtClean="0"/>
              <a:t>1</a:t>
            </a:r>
            <a:endParaRPr lang="ru-RU" sz="1900" dirty="0" smtClean="0"/>
          </a:p>
          <a:p>
            <a:pPr marL="653796" lvl="2" indent="-342900">
              <a:buFont typeface="+mj-lt"/>
              <a:buAutoNum type="arabicPeriod"/>
            </a:pPr>
            <a:r>
              <a:rPr lang="ru-RU" sz="1900" dirty="0" smtClean="0"/>
              <a:t>ΔОМN =  </a:t>
            </a:r>
            <a:r>
              <a:rPr lang="el-GR" sz="1900" dirty="0" smtClean="0"/>
              <a:t>Δ</a:t>
            </a:r>
            <a:r>
              <a:rPr lang="ru-RU" sz="1900" dirty="0" smtClean="0"/>
              <a:t>ОМ</a:t>
            </a:r>
            <a:r>
              <a:rPr lang="ru-RU" sz="1300" baseline="-25000" dirty="0" smtClean="0"/>
              <a:t>1</a:t>
            </a:r>
            <a:r>
              <a:rPr lang="ru-RU" sz="1900" dirty="0" smtClean="0"/>
              <a:t>N</a:t>
            </a:r>
            <a:r>
              <a:rPr lang="ru-RU" sz="1300" baseline="-25000" dirty="0" smtClean="0"/>
              <a:t>1</a:t>
            </a:r>
            <a:r>
              <a:rPr lang="ru-RU" sz="1900" dirty="0" smtClean="0"/>
              <a:t> (по двум сторонам и углу между ними)</a:t>
            </a:r>
          </a:p>
          <a:p>
            <a:pPr marL="653796" lvl="2" indent="-342900">
              <a:buFont typeface="+mj-lt"/>
              <a:buAutoNum type="arabicPeriod"/>
            </a:pPr>
            <a:r>
              <a:rPr lang="ru-RU" sz="1900" dirty="0" smtClean="0"/>
              <a:t>ОМ = ОМ</a:t>
            </a:r>
            <a:r>
              <a:rPr lang="ru-RU" sz="1900" baseline="-25000" dirty="0" smtClean="0"/>
              <a:t>1</a:t>
            </a:r>
            <a:r>
              <a:rPr lang="ru-RU" sz="1900" dirty="0" smtClean="0"/>
              <a:t>; ОN = ОN</a:t>
            </a:r>
            <a:r>
              <a:rPr lang="ru-RU" sz="1900" baseline="-25000" dirty="0" smtClean="0"/>
              <a:t>1</a:t>
            </a:r>
            <a:r>
              <a:rPr lang="ru-RU" sz="1900" dirty="0" smtClean="0"/>
              <a:t>; Угол МОN = угол М</a:t>
            </a:r>
            <a:r>
              <a:rPr lang="ru-RU" sz="1300" dirty="0" smtClean="0"/>
              <a:t>1</a:t>
            </a:r>
            <a:r>
              <a:rPr lang="ru-RU" sz="1900" dirty="0" smtClean="0"/>
              <a:t>ОN</a:t>
            </a:r>
            <a:r>
              <a:rPr lang="ru-RU" sz="1300" dirty="0" smtClean="0"/>
              <a:t>1</a:t>
            </a:r>
            <a:endParaRPr lang="ru-RU" sz="1300" baseline="-25000" dirty="0" smtClean="0"/>
          </a:p>
          <a:p>
            <a:pPr marL="653796" lvl="2" indent="-342900">
              <a:buFont typeface="+mj-lt"/>
              <a:buAutoNum type="arabicPeriod"/>
            </a:pPr>
            <a:r>
              <a:rPr lang="ru-RU" sz="1900" dirty="0" smtClean="0"/>
              <a:t>МN =  М</a:t>
            </a:r>
            <a:r>
              <a:rPr lang="ru-RU" sz="1300" dirty="0" smtClean="0"/>
              <a:t>1</a:t>
            </a:r>
            <a:r>
              <a:rPr lang="en-US" sz="1900" dirty="0" smtClean="0"/>
              <a:t>N</a:t>
            </a:r>
            <a:endParaRPr lang="ru-RU" sz="1300" dirty="0" smtClean="0"/>
          </a:p>
          <a:p>
            <a:pPr lvl="3" algn="ctr">
              <a:buNone/>
            </a:pPr>
            <a:r>
              <a:rPr lang="ru-RU" sz="1900" dirty="0" smtClean="0"/>
              <a:t>Поворот сохраняет расстояние между точками</a:t>
            </a:r>
            <a:r>
              <a:rPr lang="ru-RU" sz="3900" dirty="0" smtClean="0"/>
              <a:t> </a:t>
            </a:r>
            <a:r>
              <a:rPr lang="ru-RU" sz="1900" dirty="0" smtClean="0"/>
              <a:t>поэтому представляет собой движение </a:t>
            </a:r>
          </a:p>
          <a:p>
            <a:pPr lvl="3">
              <a:buNone/>
            </a:pPr>
            <a:endParaRPr lang="ru-RU" sz="1500" baseline="-25000" dirty="0" smtClean="0"/>
          </a:p>
          <a:p>
            <a:pPr marL="342900" indent="-342900" algn="ctr">
              <a:buNone/>
            </a:pPr>
            <a:r>
              <a:rPr lang="en-US" sz="1900" dirty="0" smtClean="0"/>
              <a:t>#(</a:t>
            </a:r>
            <a:r>
              <a:rPr lang="ru-RU" sz="1900" dirty="0" smtClean="0"/>
              <a:t>теорема доказана</a:t>
            </a:r>
            <a:r>
              <a:rPr lang="ru-RU" sz="1600" dirty="0" smtClean="0"/>
              <a:t>)</a:t>
            </a:r>
            <a:endParaRPr lang="ru-RU" sz="1600" u="sng" dirty="0" smtClean="0"/>
          </a:p>
          <a:p>
            <a:pPr marL="342900" indent="-342900">
              <a:buNone/>
            </a:pPr>
            <a:endParaRPr lang="ru-RU" sz="1600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4849587" y="806440"/>
            <a:ext cx="5839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 smtClean="0">
                <a:solidFill>
                  <a:srgbClr val="E34F22"/>
                </a:solidFill>
              </a:rPr>
              <a:t>Теорема:</a:t>
            </a:r>
            <a:endParaRPr lang="ru-RU" b="1" i="1" u="sng" dirty="0" smtClean="0">
              <a:solidFill>
                <a:srgbClr val="E34F22"/>
              </a:solidFill>
            </a:endParaRPr>
          </a:p>
          <a:p>
            <a:r>
              <a:rPr lang="ru-RU" b="1" dirty="0" smtClean="0">
                <a:solidFill>
                  <a:srgbClr val="E34F22"/>
                </a:solidFill>
              </a:rPr>
              <a:t>Поворот является движением</a:t>
            </a:r>
            <a:r>
              <a:rPr lang="ru-RU" dirty="0" smtClean="0">
                <a:solidFill>
                  <a:srgbClr val="E34F22"/>
                </a:solidFill>
              </a:rPr>
              <a:t>, т.е. отображением плоскости на себя, сохраняющим расстояние.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396224" y="3449254"/>
            <a:ext cx="2789498" cy="1446550"/>
          </a:xfrm>
          <a:prstGeom prst="rect">
            <a:avLst/>
          </a:prstGeom>
          <a:noFill/>
          <a:ln w="38100">
            <a:solidFill>
              <a:srgbClr val="E34F22"/>
            </a:solidFill>
          </a:ln>
        </p:spPr>
        <p:txBody>
          <a:bodyPr wrap="square" rtlCol="0">
            <a:spAutoFit/>
          </a:bodyPr>
          <a:lstStyle/>
          <a:p>
            <a:r>
              <a:rPr lang="ru-RU" sz="2200" u="sng" dirty="0" smtClean="0"/>
              <a:t>Доказать:</a:t>
            </a:r>
          </a:p>
          <a:p>
            <a:endParaRPr lang="ru-RU" sz="2200" dirty="0" smtClean="0"/>
          </a:p>
          <a:p>
            <a:r>
              <a:rPr lang="ru-RU" sz="2200" dirty="0" smtClean="0"/>
              <a:t>Поворот - движение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9606158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555" y="402336"/>
            <a:ext cx="9720072" cy="1499616"/>
          </a:xfrm>
        </p:spPr>
        <p:txBody>
          <a:bodyPr/>
          <a:lstStyle/>
          <a:p>
            <a:r>
              <a:rPr lang="ru-RU" b="1" dirty="0" smtClean="0">
                <a:solidFill>
                  <a:srgbClr val="E34F22"/>
                </a:solidFill>
              </a:rPr>
              <a:t>Свойства: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2011" y="2039490"/>
            <a:ext cx="4754880" cy="4191163"/>
          </a:xfrm>
        </p:spPr>
        <p:txBody>
          <a:bodyPr>
            <a:normAutofit/>
          </a:bodyPr>
          <a:lstStyle/>
          <a:p>
            <a:r>
              <a:rPr lang="ru-RU" dirty="0" smtClean="0"/>
              <a:t>Свойство </a:t>
            </a:r>
            <a:r>
              <a:rPr lang="ru-RU" dirty="0"/>
              <a:t>1. Поворот сохраняет расстояния между точками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Свойство 2. Поворот переводит отрезки в отрезки, лучи в лучи и прямые в прямые.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ea typeface="Batang" panose="02030600000101010101" pitchFamily="18" charset="-127"/>
              </a:rPr>
              <a:t>Положительное </a:t>
            </a:r>
            <a:r>
              <a:rPr lang="ru-RU" i="1" dirty="0">
                <a:ea typeface="Batang" panose="02030600000101010101" pitchFamily="18" charset="-127"/>
              </a:rPr>
              <a:t>направление поворота - это направление против часовой стрелки </a:t>
            </a:r>
            <a:r>
              <a:rPr lang="ru-RU" i="1" dirty="0" smtClean="0">
                <a:ea typeface="Batang" panose="02030600000101010101" pitchFamily="18" charset="-127"/>
              </a:rPr>
              <a:t>(угол </a:t>
            </a:r>
            <a:r>
              <a:rPr lang="ru-RU" i="1" dirty="0">
                <a:ea typeface="Batang" panose="02030600000101010101" pitchFamily="18" charset="-127"/>
              </a:rPr>
              <a:t>&gt; 0). </a:t>
            </a:r>
            <a:endParaRPr lang="ru-RU" i="1" dirty="0" smtClean="0">
              <a:ea typeface="Batang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ea typeface="Batang" panose="02030600000101010101" pitchFamily="18" charset="-127"/>
              </a:rPr>
              <a:t>Отрицательное </a:t>
            </a:r>
            <a:r>
              <a:rPr lang="ru-RU" i="1" dirty="0">
                <a:ea typeface="Batang" panose="02030600000101010101" pitchFamily="18" charset="-127"/>
              </a:rPr>
              <a:t>направление поворота - это направление по часовой стрелке </a:t>
            </a:r>
            <a:r>
              <a:rPr lang="ru-RU" i="1" dirty="0" smtClean="0">
                <a:ea typeface="Batang" panose="02030600000101010101" pitchFamily="18" charset="-127"/>
              </a:rPr>
              <a:t>(угол </a:t>
            </a:r>
            <a:r>
              <a:rPr lang="ru-RU" i="1" dirty="0">
                <a:ea typeface="Batang" panose="02030600000101010101" pitchFamily="18" charset="-127"/>
              </a:rPr>
              <a:t>&lt; 0).</a:t>
            </a:r>
          </a:p>
          <a:p>
            <a:endParaRPr lang="ru-RU" dirty="0"/>
          </a:p>
        </p:txBody>
      </p:sp>
      <p:pic>
        <p:nvPicPr>
          <p:cNvPr id="9218" name="Picture 2" descr="http://haitamiclau.science/pic-festival.1september.ru/articles/410915/img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0804" y="2095018"/>
            <a:ext cx="3919549" cy="3393211"/>
          </a:xfrm>
          <a:prstGeom prst="rect">
            <a:avLst/>
          </a:prstGeom>
          <a:noFill/>
          <a:ln w="38100">
            <a:solidFill>
              <a:srgbClr val="E34F22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728911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34F22"/>
                </a:solidFill>
              </a:rPr>
              <a:t>Историческая справка</a:t>
            </a:r>
            <a:endParaRPr lang="ru-RU" b="1" dirty="0">
              <a:solidFill>
                <a:srgbClr val="E34F2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7970" y="1966823"/>
            <a:ext cx="10166229" cy="4342537"/>
          </a:xfrm>
        </p:spPr>
        <p:txBody>
          <a:bodyPr>
            <a:normAutofit fontScale="92500"/>
          </a:bodyPr>
          <a:lstStyle/>
          <a:p>
            <a:r>
              <a:rPr lang="ru-RU" dirty="0"/>
              <a:t>Из истории возникновения раздела о </a:t>
            </a:r>
            <a:r>
              <a:rPr lang="ru-RU" dirty="0" smtClean="0"/>
              <a:t>движениях</a:t>
            </a:r>
            <a:r>
              <a:rPr lang="ru-RU" dirty="0"/>
              <a:t>:</a:t>
            </a:r>
            <a:endParaRPr lang="ru-RU" dirty="0" smtClean="0"/>
          </a:p>
          <a:p>
            <a:r>
              <a:rPr lang="ru-RU" dirty="0" smtClean="0"/>
              <a:t>Геометрия </a:t>
            </a:r>
            <a:r>
              <a:rPr lang="ru-RU" dirty="0"/>
              <a:t>– одна из наиболее древних математических наук, первые упоминания о которой можно найти в египетских папирусах (III тыс. до н.э.) и вавилонских клинописях.</a:t>
            </a:r>
          </a:p>
          <a:p>
            <a:r>
              <a:rPr lang="ru-RU" dirty="0"/>
              <a:t>Одним из важнейших обогащений геометрии стало создание теории геометрических преобразований и, в частности, движений (перемещений и поворотов).</a:t>
            </a:r>
          </a:p>
          <a:p>
            <a:r>
              <a:rPr lang="ru-RU" dirty="0"/>
              <a:t>Движение  было основным методом доказательства у Фалеса, а также играет существенную роль в «Началах» Евклида. Определение равенства фигур у Евклида основано на совмещении фигур. Евклид постоянно производит перенос отрезков с помощью циркуля, да и само описание прямых линий и окружностей производится с помощью движений. Например, Евклид определяет сферу как результат вращения полуокружности вокруг диаметра. Однако во всех случаях, когда Евклид может обойтись без движений, он так и поступает. Евклид не определяет движение и его виды. </a:t>
            </a:r>
          </a:p>
        </p:txBody>
      </p:sp>
    </p:spTree>
    <p:extLst>
      <p:ext uri="{BB962C8B-B14F-4D97-AF65-F5344CB8AC3E}">
        <p14:creationId xmlns:p14="http://schemas.microsoft.com/office/powerpoint/2010/main" xmlns="" val="33461047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34F22"/>
                </a:solidFill>
              </a:rPr>
              <a:t>Примеры из жизни</a:t>
            </a:r>
            <a:endParaRPr lang="ru-RU" b="1" dirty="0">
              <a:solidFill>
                <a:srgbClr val="E34F2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9" y="2286000"/>
            <a:ext cx="4902110" cy="4023360"/>
          </a:xfrm>
        </p:spPr>
        <p:txBody>
          <a:bodyPr/>
          <a:lstStyle/>
          <a:p>
            <a:r>
              <a:rPr lang="ru-RU" dirty="0" smtClean="0"/>
              <a:t>Окно – поворачивающаяся фигура</a:t>
            </a:r>
          </a:p>
          <a:p>
            <a:r>
              <a:rPr lang="ru-RU" dirty="0" smtClean="0"/>
              <a:t>Точка – навесы, за которые держится окно</a:t>
            </a:r>
          </a:p>
          <a:p>
            <a:r>
              <a:rPr lang="ru-RU" dirty="0" smtClean="0"/>
              <a:t>Поворот – изменение положения окна (открытие или закрытие)</a:t>
            </a:r>
            <a:endParaRPr lang="ru-RU" dirty="0"/>
          </a:p>
        </p:txBody>
      </p:sp>
      <p:pic>
        <p:nvPicPr>
          <p:cNvPr id="3074" name="Picture 2" descr="http://airsofttransylvania.com/data/559f12c19ba29.jpg"/>
          <p:cNvPicPr>
            <a:picLocks noChangeAspect="1" noChangeArrowheads="1"/>
          </p:cNvPicPr>
          <p:nvPr/>
        </p:nvPicPr>
        <p:blipFill>
          <a:blip r:embed="rId2"/>
          <a:srcRect t="2418" r="67331"/>
          <a:stretch>
            <a:fillRect/>
          </a:stretch>
        </p:blipFill>
        <p:spPr bwMode="auto">
          <a:xfrm>
            <a:off x="6984478" y="3403638"/>
            <a:ext cx="2529912" cy="2527302"/>
          </a:xfrm>
          <a:prstGeom prst="rect">
            <a:avLst/>
          </a:prstGeom>
          <a:noFill/>
          <a:ln w="28575">
            <a:solidFill>
              <a:srgbClr val="E34F22"/>
            </a:solidFill>
          </a:ln>
        </p:spPr>
      </p:pic>
      <p:pic>
        <p:nvPicPr>
          <p:cNvPr id="3081" name="Picture 9" descr="C:\Users\12\Desktop\ventana-0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86126" y="1578534"/>
            <a:ext cx="1796125" cy="1760203"/>
          </a:xfrm>
          <a:prstGeom prst="rect">
            <a:avLst/>
          </a:prstGeom>
          <a:noFill/>
          <a:ln w="38100">
            <a:solidFill>
              <a:srgbClr val="E34F22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79672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E34F22"/>
                </a:solidFill>
              </a:rPr>
              <a:t>источники</a:t>
            </a:r>
            <a:endParaRPr lang="ru-RU" b="1" dirty="0">
              <a:solidFill>
                <a:srgbClr val="E34F2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u="sng" dirty="0" smtClean="0">
                <a:hlinkClick r:id="rId2"/>
              </a:rPr>
              <a:t>http://egeurok.ru/uchebniki/matematika/atanasyan_7-9kl.html</a:t>
            </a:r>
            <a:endParaRPr lang="ru-RU" u="sng" dirty="0" smtClean="0">
              <a:hlinkClick r:id="rId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u="sng" dirty="0" smtClean="0">
                <a:hlinkClick r:id="rId2"/>
              </a:rPr>
              <a:t>http://formula-xyz.ru/povorot-v-geometrii.html</a:t>
            </a:r>
            <a:endParaRPr lang="ru-RU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u="sng" dirty="0" smtClean="0">
                <a:hlinkClick r:id="rId3"/>
              </a:rPr>
              <a:t>http://www.bestreferat.ru/referat-213190.html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u="sng" dirty="0" smtClean="0">
                <a:hlinkClick r:id="rId4"/>
              </a:rPr>
              <a:t>http://www.cleverstudents.ru/</a:t>
            </a:r>
            <a:endParaRPr lang="ru-RU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hlinkClick r:id="rId5"/>
              </a:rPr>
              <a:t>http://d3mlntcv38ck9k.cloudfront.net/content/konspekt_image/64370/fd7eebb0_127e_0131_086e_22000a1c9e18.png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hlinkClick r:id="rId6"/>
              </a:rPr>
              <a:t>http://d3mlntcv38ck9k.cloudfront.net/content/konspekt_image/64372/00488680_127f_0131_0870_22000a1c9e18.png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hlinkClick r:id="rId7"/>
              </a:rPr>
              <a:t>http://haitamiclau.science/pic-festival.1september.ru/articles/410915/img3.gif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hlinkClick r:id="rId8"/>
              </a:rPr>
              <a:t>http://www.gifde.com/js_pics_aux/descarga.php?descarga=si&amp;c=gif/otros/casas-edificios/ventanas/&amp;f=ventana-011.gif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1379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326</TotalTime>
  <Words>465</Words>
  <Application>Microsoft Office PowerPoint</Application>
  <PresentationFormat>Произвольный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Интеграл</vt:lpstr>
      <vt:lpstr> поворот</vt:lpstr>
      <vt:lpstr>Что такое поворот?</vt:lpstr>
      <vt:lpstr>Слайд 3</vt:lpstr>
      <vt:lpstr>Свойства:</vt:lpstr>
      <vt:lpstr>Историческая справка</vt:lpstr>
      <vt:lpstr>Примеры из жизни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поворот</dc:title>
  <dc:creator>msi</dc:creator>
  <cp:lastModifiedBy>Lena</cp:lastModifiedBy>
  <cp:revision>29</cp:revision>
  <dcterms:created xsi:type="dcterms:W3CDTF">2015-12-24T12:27:53Z</dcterms:created>
  <dcterms:modified xsi:type="dcterms:W3CDTF">2016-01-03T12:39:45Z</dcterms:modified>
</cp:coreProperties>
</file>