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194" y="-9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71472" y="785800"/>
            <a:ext cx="8222100" cy="8572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 smtClean="0"/>
              <a:t>Перпендикуляр </a:t>
            </a:r>
            <a:r>
              <a:rPr lang="ru" dirty="0"/>
              <a:t>и </a:t>
            </a:r>
            <a:r>
              <a:rPr lang="ru" dirty="0" smtClean="0"/>
              <a:t>наклонная</a:t>
            </a:r>
            <a:endParaRPr lang="ru" dirty="0"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929058" y="2285998"/>
            <a:ext cx="4890984" cy="164307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 dirty="0" smtClean="0"/>
              <a:t>Работу выполнили: Керуль Диана и Дербина Полина, ученицы 10а класса,  МБОУ СШ № 1, г. Архангельск, Архангельская область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600" dirty="0" smtClean="0"/>
              <a:t>Руководитель: Куприянович Марина Олеговна, учитель математики высшей квалификационной категории, МБОУ СШ № 1, г. Архангельск, Архангельская область, 2016 год</a:t>
            </a:r>
            <a:endParaRPr lang="ru" sz="1600" dirty="0"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 rtl="0">
                <a:spcBef>
                  <a:spcPts val="0"/>
                </a:spcBef>
                <a:buNone/>
              </a:pPr>
              <a:t>1</a:t>
            </a:fld>
            <a:endParaRPr lang="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/>
              <a:t>Условие задачи: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 dirty="0"/>
              <a:t>19. Стороны равностороннего треугольника равны 3 м. Найдите расстояние до плоскости треугольника от точки, которая находится на расстоянии 2 м от каждой из его вершин.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2</a:t>
            </a:fld>
            <a:endParaRPr lang="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286341" y="1524488"/>
            <a:ext cx="4266008" cy="2970086"/>
          </a:xfrm>
          <a:prstGeom prst="flowChartInputOutput">
            <a:avLst/>
          </a:prstGeom>
          <a:solidFill>
            <a:srgbClr val="F3F3F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804382" y="1967684"/>
            <a:ext cx="2650799" cy="1523699"/>
          </a:xfrm>
          <a:prstGeom prst="triangle">
            <a:avLst>
              <a:gd name="adj" fmla="val 71840"/>
            </a:avLst>
          </a:prstGeom>
          <a:solidFill>
            <a:srgbClr val="F3F3F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635825" y="295550"/>
            <a:ext cx="4177800" cy="35033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/>
              <a:t>Дано</a:t>
            </a:r>
            <a:r>
              <a:rPr lang="ru" dirty="0" smtClean="0"/>
              <a:t>:</a:t>
            </a:r>
          </a:p>
          <a:p>
            <a:pPr lvl="0" algn="r">
              <a:lnSpc>
                <a:spcPct val="100000"/>
              </a:lnSpc>
            </a:pPr>
            <a:r>
              <a:rPr lang="ru" dirty="0" smtClean="0"/>
              <a:t>α-плоскость,</a:t>
            </a:r>
            <a:endParaRPr lang="ru" dirty="0"/>
          </a:p>
          <a:p>
            <a:pPr lvl="0"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/>
              <a:t>ΔABC - равносторонний,</a:t>
            </a:r>
          </a:p>
          <a:p>
            <a:pPr lvl="0"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/>
              <a:t>AB=BC=AC=3 м, A∈α, B∈α, C∈α,</a:t>
            </a:r>
          </a:p>
          <a:p>
            <a:pPr lvl="0"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/>
              <a:t>AD=BD=CD=2 м,</a:t>
            </a:r>
          </a:p>
          <a:p>
            <a:pPr lvl="0"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/>
              <a:t>ED∩α=E ,ED⊥α(a∈α, ED⊥a), </a:t>
            </a:r>
          </a:p>
          <a:p>
            <a:pPr lvl="0"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/>
              <a:t>D∉α</a:t>
            </a:r>
          </a:p>
          <a:p>
            <a:pPr lvl="0"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/>
              <a:t>Найти: ED-?</a:t>
            </a:r>
          </a:p>
          <a:p>
            <a:pPr lvl="0" algn="r" rtl="0">
              <a:spcBef>
                <a:spcPts val="0"/>
              </a:spcBef>
              <a:buNone/>
            </a:pPr>
            <a:endParaRPr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  <a:p>
            <a:pPr lvl="0" algn="r"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102" name="Shape 102"/>
          <p:cNvCxnSpPr>
            <a:stCxn id="100" idx="0"/>
          </p:cNvCxnSpPr>
          <p:nvPr/>
        </p:nvCxnSpPr>
        <p:spPr>
          <a:xfrm rot="10800000" flipH="1">
            <a:off x="2708717" y="642584"/>
            <a:ext cx="30300" cy="132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3" name="Shape 103"/>
          <p:cNvCxnSpPr>
            <a:stCxn id="100" idx="2"/>
          </p:cNvCxnSpPr>
          <p:nvPr/>
        </p:nvCxnSpPr>
        <p:spPr>
          <a:xfrm rot="10800000" flipH="1">
            <a:off x="804382" y="642884"/>
            <a:ext cx="1950000" cy="2848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4" name="Shape 104"/>
          <p:cNvCxnSpPr>
            <a:stCxn id="105" idx="7"/>
            <a:endCxn id="100" idx="4"/>
          </p:cNvCxnSpPr>
          <p:nvPr/>
        </p:nvCxnSpPr>
        <p:spPr>
          <a:xfrm>
            <a:off x="2786691" y="647844"/>
            <a:ext cx="668400" cy="284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6" name="Shape 106"/>
          <p:cNvCxnSpPr/>
          <p:nvPr/>
        </p:nvCxnSpPr>
        <p:spPr>
          <a:xfrm flipH="1">
            <a:off x="2388956" y="70850"/>
            <a:ext cx="449700" cy="2906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7" name="Shape 107"/>
          <p:cNvCxnSpPr/>
          <p:nvPr/>
        </p:nvCxnSpPr>
        <p:spPr>
          <a:xfrm flipH="1">
            <a:off x="2167791" y="2977258"/>
            <a:ext cx="197999" cy="12497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sp>
        <p:nvSpPr>
          <p:cNvPr id="108" name="Shape 108"/>
          <p:cNvSpPr/>
          <p:nvPr/>
        </p:nvSpPr>
        <p:spPr>
          <a:xfrm>
            <a:off x="3396466" y="3423396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771021" y="3440096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2312682" y="2977258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2708847" y="634752"/>
            <a:ext cx="91200" cy="893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2648363" y="1915062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804396" y="793371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532123" y="3313207"/>
            <a:ext cx="379799" cy="3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А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2678494" y="1599575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/>
              <a:t>B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3504866" y="3231012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C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2861797" y="379233"/>
            <a:ext cx="488099" cy="50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/>
              <a:t>D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2003020" y="2727090"/>
            <a:ext cx="2534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E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3950517" y="1524481"/>
            <a:ext cx="532199" cy="358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/>
              <a:t>α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3</a:t>
            </a:fld>
            <a:endParaRPr lang="ru"/>
          </a:p>
        </p:txBody>
      </p:sp>
      <p:sp>
        <p:nvSpPr>
          <p:cNvPr id="120" name="Shape 120"/>
          <p:cNvSpPr txBox="1"/>
          <p:nvPr/>
        </p:nvSpPr>
        <p:spPr>
          <a:xfrm>
            <a:off x="2267744" y="2643758"/>
            <a:ext cx="504056" cy="6480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/>
              <a:t>ᆨ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1505025" y="165657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solidFill>
                  <a:srgbClr val="6FA8DC"/>
                </a:solidFill>
              </a:rPr>
              <a:t>2м</a:t>
            </a:r>
          </a:p>
        </p:txBody>
      </p:sp>
      <p:cxnSp>
        <p:nvCxnSpPr>
          <p:cNvPr id="122" name="Shape 122"/>
          <p:cNvCxnSpPr>
            <a:endCxn id="124" idx="0"/>
          </p:cNvCxnSpPr>
          <p:nvPr/>
        </p:nvCxnSpPr>
        <p:spPr>
          <a:xfrm flipV="1">
            <a:off x="1835696" y="2850350"/>
            <a:ext cx="759591" cy="51348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3" name="Shape 123"/>
          <p:cNvSpPr txBox="1"/>
          <p:nvPr/>
        </p:nvSpPr>
        <p:spPr>
          <a:xfrm>
            <a:off x="-516825" y="753262"/>
            <a:ext cx="7003799" cy="81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/>
          <p:nvPr/>
        </p:nvSpPr>
        <p:spPr>
          <a:xfrm>
            <a:off x="2468537" y="2850350"/>
            <a:ext cx="253499" cy="3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200" dirty="0"/>
              <a:t>a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3019125" y="1713575"/>
            <a:ext cx="6512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rgbClr val="6D9EEB"/>
                </a:solidFill>
              </a:rPr>
              <a:t>2м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2648375" y="1230450"/>
            <a:ext cx="4880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solidFill>
                  <a:srgbClr val="6FA8DC"/>
                </a:solidFill>
              </a:rPr>
              <a:t>2м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419625" y="3405351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solidFill>
                  <a:srgbClr val="6FA8DC"/>
                </a:solidFill>
              </a:rPr>
              <a:t>3м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1763975" y="219183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solidFill>
                  <a:srgbClr val="6FA8DC"/>
                </a:solidFill>
              </a:rPr>
              <a:t>3м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2618075" y="2297801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solidFill>
                  <a:srgbClr val="6FA8DC"/>
                </a:solidFill>
              </a:rPr>
              <a:t>3м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486475" y="2310525"/>
            <a:ext cx="379799" cy="2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FA8DC"/>
              </a:solidFill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2262075" y="1580550"/>
            <a:ext cx="293701" cy="3431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rgbClr val="6FA8DC"/>
                </a:solidFill>
              </a:rPr>
              <a:t>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10" grpId="0" animBg="1"/>
      <p:bldP spid="111" grpId="0" animBg="1"/>
      <p:bldP spid="116" grpId="0"/>
      <p:bldP spid="117" grpId="0"/>
      <p:bldP spid="118" grpId="0"/>
      <p:bldP spid="120" grpId="0"/>
      <p:bldP spid="120" grpId="1"/>
      <p:bldP spid="124" grpId="0"/>
      <p:bldP spid="124" grpId="1"/>
      <p:bldP spid="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Решение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4</a:t>
            </a:fld>
            <a:endParaRPr lang="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5228725" y="578025"/>
            <a:ext cx="35499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1. Доп. построение: AE, BE, CE.</a:t>
            </a:r>
          </a:p>
          <a:p>
            <a:pPr lvl="0" rtl="0">
              <a:spcBef>
                <a:spcPts val="0"/>
              </a:spcBef>
              <a:buNone/>
            </a:pPr>
            <a:r>
              <a:rPr lang="ru"/>
              <a:t>2. ΔAED - прямоугольный, ΔBED - прямоугольный, ΔСED - прямоугольный, т.к. ED⊥α(Дано).</a:t>
            </a:r>
          </a:p>
        </p:txBody>
      </p:sp>
      <p:sp>
        <p:nvSpPr>
          <p:cNvPr id="143" name="Shape 143"/>
          <p:cNvSpPr/>
          <p:nvPr/>
        </p:nvSpPr>
        <p:spPr>
          <a:xfrm>
            <a:off x="861450" y="2211204"/>
            <a:ext cx="2994125" cy="2098225"/>
          </a:xfrm>
          <a:prstGeom prst="flowChartInputOutpu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1208365" y="2490375"/>
            <a:ext cx="1860599" cy="1089000"/>
          </a:xfrm>
          <a:prstGeom prst="triangle">
            <a:avLst>
              <a:gd name="adj" fmla="val 71840"/>
            </a:avLst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45" name="Shape 145"/>
          <p:cNvCxnSpPr>
            <a:stCxn id="144" idx="0"/>
          </p:cNvCxnSpPr>
          <p:nvPr/>
        </p:nvCxnSpPr>
        <p:spPr>
          <a:xfrm rot="10800000" flipH="1">
            <a:off x="2545020" y="1543275"/>
            <a:ext cx="21300" cy="94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6" name="Shape 146"/>
          <p:cNvCxnSpPr>
            <a:stCxn id="144" idx="2"/>
          </p:cNvCxnSpPr>
          <p:nvPr/>
        </p:nvCxnSpPr>
        <p:spPr>
          <a:xfrm rot="10800000" flipH="1">
            <a:off x="1208365" y="1543275"/>
            <a:ext cx="1368600" cy="20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7" name="Shape 147"/>
          <p:cNvCxnSpPr>
            <a:stCxn id="148" idx="7"/>
            <a:endCxn id="144" idx="4"/>
          </p:cNvCxnSpPr>
          <p:nvPr/>
        </p:nvCxnSpPr>
        <p:spPr>
          <a:xfrm>
            <a:off x="2578267" y="1551370"/>
            <a:ext cx="490800" cy="202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9" name="Shape 149"/>
          <p:cNvCxnSpPr/>
          <p:nvPr/>
        </p:nvCxnSpPr>
        <p:spPr>
          <a:xfrm flipH="1">
            <a:off x="2304274" y="893100"/>
            <a:ext cx="378000" cy="24068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0" name="Shape 150"/>
          <p:cNvCxnSpPr/>
          <p:nvPr/>
        </p:nvCxnSpPr>
        <p:spPr>
          <a:xfrm flipH="1">
            <a:off x="2165349" y="3249600"/>
            <a:ext cx="138900" cy="893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sp>
        <p:nvSpPr>
          <p:cNvPr id="151" name="Shape 151"/>
          <p:cNvSpPr/>
          <p:nvPr/>
        </p:nvSpPr>
        <p:spPr>
          <a:xfrm>
            <a:off x="3021775" y="3532175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2523725" y="1542012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52" name="Shape 152"/>
          <p:cNvCxnSpPr/>
          <p:nvPr/>
        </p:nvCxnSpPr>
        <p:spPr>
          <a:xfrm rot="10800000" flipH="1">
            <a:off x="2303850" y="2535299"/>
            <a:ext cx="241800" cy="742200"/>
          </a:xfrm>
          <a:prstGeom prst="straightConnector1">
            <a:avLst/>
          </a:prstGeom>
          <a:noFill/>
          <a:ln w="28575" cap="flat" cmpd="sng">
            <a:solidFill>
              <a:srgbClr val="CC4125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3" name="Shape 153"/>
          <p:cNvSpPr/>
          <p:nvPr/>
        </p:nvSpPr>
        <p:spPr>
          <a:xfrm>
            <a:off x="2502575" y="2490375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54" name="Shape 154"/>
          <p:cNvCxnSpPr/>
          <p:nvPr/>
        </p:nvCxnSpPr>
        <p:spPr>
          <a:xfrm rot="10800000" flipH="1">
            <a:off x="1228025" y="3285875"/>
            <a:ext cx="1084200" cy="283499"/>
          </a:xfrm>
          <a:prstGeom prst="straightConnector1">
            <a:avLst/>
          </a:prstGeom>
          <a:noFill/>
          <a:ln w="28575" cap="flat" cmpd="sng">
            <a:solidFill>
              <a:srgbClr val="CC4125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5" name="Shape 155"/>
          <p:cNvSpPr txBox="1"/>
          <p:nvPr/>
        </p:nvSpPr>
        <p:spPr>
          <a:xfrm>
            <a:off x="1208375" y="1688625"/>
            <a:ext cx="177900" cy="1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1208375" y="3532175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1038925" y="3441425"/>
            <a:ext cx="266699" cy="24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А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2523722" y="2264875"/>
            <a:ext cx="342600" cy="3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B</a:t>
            </a:r>
          </a:p>
        </p:txBody>
      </p:sp>
      <p:cxnSp>
        <p:nvCxnSpPr>
          <p:cNvPr id="159" name="Shape 159"/>
          <p:cNvCxnSpPr/>
          <p:nvPr/>
        </p:nvCxnSpPr>
        <p:spPr>
          <a:xfrm rot="10800000">
            <a:off x="2312199" y="3294225"/>
            <a:ext cx="742200" cy="283499"/>
          </a:xfrm>
          <a:prstGeom prst="straightConnector1">
            <a:avLst/>
          </a:prstGeom>
          <a:noFill/>
          <a:ln w="28575" cap="flat" cmpd="sng">
            <a:solidFill>
              <a:srgbClr val="CC4125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0" name="Shape 160"/>
          <p:cNvSpPr txBox="1"/>
          <p:nvPr/>
        </p:nvSpPr>
        <p:spPr>
          <a:xfrm>
            <a:off x="2995175" y="3313500"/>
            <a:ext cx="342600" cy="3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C</a:t>
            </a:r>
          </a:p>
        </p:txBody>
      </p:sp>
      <p:sp>
        <p:nvSpPr>
          <p:cNvPr id="161" name="Shape 161"/>
          <p:cNvSpPr/>
          <p:nvPr/>
        </p:nvSpPr>
        <p:spPr>
          <a:xfrm>
            <a:off x="2266975" y="3249600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2652375" y="1392600"/>
            <a:ext cx="342600" cy="3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D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2304250" y="3150900"/>
            <a:ext cx="177900" cy="1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E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3436125" y="2211200"/>
            <a:ext cx="342600" cy="1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α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5</a:t>
            </a:fld>
            <a:endParaRPr lang="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5107775" y="558850"/>
            <a:ext cx="4036199" cy="312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3. ∆AED=∆BED=∆CED, т.к. ED-общая, AD=BD=CD (Дано), ΔAED - прямоугольный, ΔBED - прямоугольный, ΔСED - прямоугольный(п. 2).</a:t>
            </a:r>
          </a:p>
          <a:p>
            <a:pPr lvl="0" rtl="0">
              <a:spcBef>
                <a:spcPts val="0"/>
              </a:spcBef>
              <a:buNone/>
            </a:pPr>
            <a:r>
              <a:rPr lang="ru"/>
              <a:t>4. AE=BE=CE (по св-ву равных треугольников), т.Е равноудалена от вершин треугольника.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6</a:t>
            </a:fld>
            <a:endParaRPr lang="ru"/>
          </a:p>
        </p:txBody>
      </p:sp>
      <p:sp>
        <p:nvSpPr>
          <p:cNvPr id="172" name="Shape 172"/>
          <p:cNvSpPr/>
          <p:nvPr/>
        </p:nvSpPr>
        <p:spPr>
          <a:xfrm>
            <a:off x="861450" y="2211204"/>
            <a:ext cx="2994125" cy="2098225"/>
          </a:xfrm>
          <a:prstGeom prst="flowChartInputOutpu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1208365" y="2490375"/>
            <a:ext cx="1860599" cy="1089000"/>
          </a:xfrm>
          <a:prstGeom prst="triangle">
            <a:avLst>
              <a:gd name="adj" fmla="val 71840"/>
            </a:avLst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74" name="Shape 174"/>
          <p:cNvCxnSpPr>
            <a:stCxn id="173" idx="0"/>
          </p:cNvCxnSpPr>
          <p:nvPr/>
        </p:nvCxnSpPr>
        <p:spPr>
          <a:xfrm rot="10800000" flipH="1">
            <a:off x="2545020" y="1543275"/>
            <a:ext cx="21300" cy="94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5" name="Shape 175"/>
          <p:cNvCxnSpPr>
            <a:stCxn id="173" idx="2"/>
          </p:cNvCxnSpPr>
          <p:nvPr/>
        </p:nvCxnSpPr>
        <p:spPr>
          <a:xfrm rot="10800000" flipH="1">
            <a:off x="1208365" y="1543275"/>
            <a:ext cx="1368600" cy="20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6" name="Shape 176"/>
          <p:cNvCxnSpPr>
            <a:stCxn id="177" idx="7"/>
            <a:endCxn id="173" idx="4"/>
          </p:cNvCxnSpPr>
          <p:nvPr/>
        </p:nvCxnSpPr>
        <p:spPr>
          <a:xfrm>
            <a:off x="2578267" y="1551370"/>
            <a:ext cx="490800" cy="202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8" name="Shape 178"/>
          <p:cNvCxnSpPr/>
          <p:nvPr/>
        </p:nvCxnSpPr>
        <p:spPr>
          <a:xfrm flipH="1">
            <a:off x="2304274" y="893100"/>
            <a:ext cx="378000" cy="24068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9" name="Shape 179"/>
          <p:cNvCxnSpPr/>
          <p:nvPr/>
        </p:nvCxnSpPr>
        <p:spPr>
          <a:xfrm flipH="1">
            <a:off x="2165349" y="3249600"/>
            <a:ext cx="138900" cy="893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sp>
        <p:nvSpPr>
          <p:cNvPr id="180" name="Shape 180"/>
          <p:cNvSpPr/>
          <p:nvPr/>
        </p:nvSpPr>
        <p:spPr>
          <a:xfrm>
            <a:off x="3021775" y="3532175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2523725" y="1542012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81" name="Shape 181"/>
          <p:cNvCxnSpPr/>
          <p:nvPr/>
        </p:nvCxnSpPr>
        <p:spPr>
          <a:xfrm rot="10800000" flipH="1">
            <a:off x="2303850" y="2535299"/>
            <a:ext cx="241800" cy="742200"/>
          </a:xfrm>
          <a:prstGeom prst="straightConnector1">
            <a:avLst/>
          </a:prstGeom>
          <a:noFill/>
          <a:ln w="31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82" name="Shape 182"/>
          <p:cNvSpPr/>
          <p:nvPr/>
        </p:nvSpPr>
        <p:spPr>
          <a:xfrm>
            <a:off x="2502575" y="2490375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83" name="Shape 183"/>
          <p:cNvCxnSpPr/>
          <p:nvPr/>
        </p:nvCxnSpPr>
        <p:spPr>
          <a:xfrm rot="10800000" flipH="1">
            <a:off x="1228025" y="3285875"/>
            <a:ext cx="1084200" cy="283499"/>
          </a:xfrm>
          <a:prstGeom prst="straightConnector1">
            <a:avLst/>
          </a:prstGeom>
          <a:noFill/>
          <a:ln w="3175" cap="flat" cmpd="sng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84" name="Shape 184"/>
          <p:cNvSpPr txBox="1"/>
          <p:nvPr/>
        </p:nvSpPr>
        <p:spPr>
          <a:xfrm>
            <a:off x="1208375" y="1688625"/>
            <a:ext cx="177900" cy="1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1208375" y="3532175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/>
          <p:nvPr/>
        </p:nvSpPr>
        <p:spPr>
          <a:xfrm>
            <a:off x="1038925" y="3441425"/>
            <a:ext cx="266699" cy="24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А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2523722" y="2264875"/>
            <a:ext cx="342600" cy="3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B</a:t>
            </a:r>
          </a:p>
        </p:txBody>
      </p:sp>
      <p:cxnSp>
        <p:nvCxnSpPr>
          <p:cNvPr id="188" name="Shape 188"/>
          <p:cNvCxnSpPr/>
          <p:nvPr/>
        </p:nvCxnSpPr>
        <p:spPr>
          <a:xfrm rot="10800000">
            <a:off x="2312199" y="3294225"/>
            <a:ext cx="742200" cy="283499"/>
          </a:xfrm>
          <a:prstGeom prst="straightConnector1">
            <a:avLst/>
          </a:prstGeom>
          <a:noFill/>
          <a:ln w="31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89" name="Shape 189"/>
          <p:cNvSpPr txBox="1"/>
          <p:nvPr/>
        </p:nvSpPr>
        <p:spPr>
          <a:xfrm>
            <a:off x="2995175" y="3313500"/>
            <a:ext cx="342600" cy="3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C</a:t>
            </a:r>
          </a:p>
        </p:txBody>
      </p:sp>
      <p:sp>
        <p:nvSpPr>
          <p:cNvPr id="190" name="Shape 190"/>
          <p:cNvSpPr/>
          <p:nvPr/>
        </p:nvSpPr>
        <p:spPr>
          <a:xfrm>
            <a:off x="2266975" y="3249600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 txBox="1"/>
          <p:nvPr/>
        </p:nvSpPr>
        <p:spPr>
          <a:xfrm>
            <a:off x="2652375" y="1392600"/>
            <a:ext cx="342600" cy="3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D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2304250" y="3150900"/>
            <a:ext cx="177900" cy="1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/>
              <a:t>E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3436125" y="2211200"/>
            <a:ext cx="342600" cy="1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α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411760" y="2787774"/>
            <a:ext cx="144016" cy="14401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35696" y="3291830"/>
            <a:ext cx="144016" cy="21602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55776" y="3291830"/>
            <a:ext cx="160784" cy="19925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348750" y="345400"/>
            <a:ext cx="4704599" cy="360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/>
              <a:t>5. Доп.построение: окружность, описанная около ΔABC.</a:t>
            </a:r>
          </a:p>
          <a:p>
            <a:pPr lvl="0" rtl="0">
              <a:spcBef>
                <a:spcPts val="0"/>
              </a:spcBef>
              <a:buNone/>
            </a:pPr>
            <a:r>
              <a:rPr lang="ru" dirty="0"/>
              <a:t>6. AE=BE=CE=R окружности.</a:t>
            </a:r>
          </a:p>
          <a:p>
            <a:pPr lvl="0" rtl="0">
              <a:spcBef>
                <a:spcPts val="0"/>
              </a:spcBef>
              <a:buNone/>
            </a:pPr>
            <a:r>
              <a:rPr lang="ru" dirty="0" smtClean="0"/>
              <a:t>7. </a:t>
            </a:r>
            <a:endParaRPr lang="ru" dirty="0"/>
          </a:p>
          <a:p>
            <a:pPr lvl="0" rtl="0">
              <a:spcBef>
                <a:spcPts val="0"/>
              </a:spcBef>
              <a:buNone/>
            </a:pPr>
            <a:r>
              <a:rPr lang="ru" dirty="0"/>
              <a:t>R=AE=√3</a:t>
            </a:r>
          </a:p>
          <a:p>
            <a:pPr lvl="0" rtl="0">
              <a:spcBef>
                <a:spcPts val="0"/>
              </a:spcBef>
              <a:buNone/>
            </a:pPr>
            <a:r>
              <a:rPr lang="ru" dirty="0"/>
              <a:t>8. ED</a:t>
            </a:r>
            <a:r>
              <a:rPr lang="ru" baseline="30000" dirty="0"/>
              <a:t>2</a:t>
            </a:r>
            <a:r>
              <a:rPr lang="ru" dirty="0"/>
              <a:t>=4-(√3)</a:t>
            </a:r>
            <a:r>
              <a:rPr lang="ru" baseline="30000" dirty="0"/>
              <a:t>2</a:t>
            </a:r>
            <a:r>
              <a:rPr lang="ru" dirty="0"/>
              <a:t>=4-3=1</a:t>
            </a:r>
          </a:p>
          <a:p>
            <a:pPr lvl="0">
              <a:spcBef>
                <a:spcPts val="0"/>
              </a:spcBef>
              <a:buNone/>
            </a:pPr>
            <a:r>
              <a:rPr lang="ru" dirty="0"/>
              <a:t>ED=1</a:t>
            </a:r>
          </a:p>
        </p:txBody>
      </p:sp>
      <p:sp>
        <p:nvSpPr>
          <p:cNvPr id="199" name="Shape 199"/>
          <p:cNvSpPr/>
          <p:nvPr/>
        </p:nvSpPr>
        <p:spPr>
          <a:xfrm>
            <a:off x="363850" y="1623079"/>
            <a:ext cx="2994125" cy="2087524"/>
          </a:xfrm>
          <a:prstGeom prst="flowChartInputOutpu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744150" y="1828575"/>
            <a:ext cx="1860599" cy="1818000"/>
          </a:xfrm>
          <a:prstGeom prst="ellipse">
            <a:avLst/>
          </a:prstGeom>
          <a:noFill/>
          <a:ln w="28575" cap="flat" cmpd="sng">
            <a:solidFill>
              <a:srgbClr val="CC412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727440" y="1902250"/>
            <a:ext cx="1860599" cy="1089000"/>
          </a:xfrm>
          <a:prstGeom prst="triangle">
            <a:avLst>
              <a:gd name="adj" fmla="val 71840"/>
            </a:avLst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02" name="Shape 202"/>
          <p:cNvCxnSpPr>
            <a:stCxn id="201" idx="0"/>
          </p:cNvCxnSpPr>
          <p:nvPr/>
        </p:nvCxnSpPr>
        <p:spPr>
          <a:xfrm rot="10800000" flipH="1">
            <a:off x="2064095" y="955150"/>
            <a:ext cx="21300" cy="94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3" name="Shape 203"/>
          <p:cNvCxnSpPr>
            <a:stCxn id="201" idx="2"/>
          </p:cNvCxnSpPr>
          <p:nvPr/>
        </p:nvCxnSpPr>
        <p:spPr>
          <a:xfrm rot="10800000" flipH="1">
            <a:off x="727440" y="955150"/>
            <a:ext cx="1368600" cy="203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4" name="Shape 204"/>
          <p:cNvCxnSpPr>
            <a:stCxn id="205" idx="7"/>
            <a:endCxn id="201" idx="4"/>
          </p:cNvCxnSpPr>
          <p:nvPr/>
        </p:nvCxnSpPr>
        <p:spPr>
          <a:xfrm>
            <a:off x="2097342" y="963245"/>
            <a:ext cx="490800" cy="202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6" name="Shape 206"/>
          <p:cNvCxnSpPr/>
          <p:nvPr/>
        </p:nvCxnSpPr>
        <p:spPr>
          <a:xfrm flipH="1">
            <a:off x="1823399" y="498750"/>
            <a:ext cx="341100" cy="22130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7" name="Shape 207"/>
          <p:cNvCxnSpPr/>
          <p:nvPr/>
        </p:nvCxnSpPr>
        <p:spPr>
          <a:xfrm flipH="1">
            <a:off x="1684424" y="2661475"/>
            <a:ext cx="138900" cy="893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sp>
        <p:nvSpPr>
          <p:cNvPr id="208" name="Shape 208"/>
          <p:cNvSpPr/>
          <p:nvPr/>
        </p:nvSpPr>
        <p:spPr>
          <a:xfrm>
            <a:off x="2540850" y="2944050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727450" y="2944050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1786050" y="2661475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2042800" y="953887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2021650" y="1902250"/>
            <a:ext cx="63899" cy="63899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/>
          <p:nvPr/>
        </p:nvSpPr>
        <p:spPr>
          <a:xfrm>
            <a:off x="727450" y="1100500"/>
            <a:ext cx="177900" cy="1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x="524650" y="2853300"/>
            <a:ext cx="266699" cy="24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А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042797" y="1676750"/>
            <a:ext cx="342600" cy="3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B</a:t>
            </a:r>
          </a:p>
        </p:txBody>
      </p:sp>
      <p:cxnSp>
        <p:nvCxnSpPr>
          <p:cNvPr id="215" name="Shape 215"/>
          <p:cNvCxnSpPr/>
          <p:nvPr/>
        </p:nvCxnSpPr>
        <p:spPr>
          <a:xfrm rot="10800000" flipH="1">
            <a:off x="747100" y="2697750"/>
            <a:ext cx="1084200" cy="2834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16" name="Shape 216"/>
          <p:cNvSpPr txBox="1"/>
          <p:nvPr/>
        </p:nvSpPr>
        <p:spPr>
          <a:xfrm>
            <a:off x="2514250" y="2725375"/>
            <a:ext cx="342600" cy="3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C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822650" y="737800"/>
            <a:ext cx="342600" cy="36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D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1823325" y="2562775"/>
            <a:ext cx="177900" cy="1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E</a:t>
            </a:r>
          </a:p>
        </p:txBody>
      </p:sp>
      <p:cxnSp>
        <p:nvCxnSpPr>
          <p:cNvPr id="219" name="Shape 219"/>
          <p:cNvCxnSpPr/>
          <p:nvPr/>
        </p:nvCxnSpPr>
        <p:spPr>
          <a:xfrm rot="10800000">
            <a:off x="1831274" y="2706100"/>
            <a:ext cx="742200" cy="2834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0" name="Shape 220"/>
          <p:cNvCxnSpPr/>
          <p:nvPr/>
        </p:nvCxnSpPr>
        <p:spPr>
          <a:xfrm rot="10800000" flipH="1">
            <a:off x="1822925" y="1947174"/>
            <a:ext cx="241800" cy="74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21" name="Shape 221"/>
          <p:cNvSpPr txBox="1"/>
          <p:nvPr/>
        </p:nvSpPr>
        <p:spPr>
          <a:xfrm>
            <a:off x="2955200" y="1623075"/>
            <a:ext cx="342600" cy="1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α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7</a:t>
            </a:fld>
            <a:endParaRPr lang="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707654"/>
            <a:ext cx="1728192" cy="552455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20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25" y="526350"/>
            <a:ext cx="91440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2000" dirty="0" smtClean="0"/>
              <a:t>ГЕОМЕТРИЯ </a:t>
            </a:r>
            <a:r>
              <a:rPr lang="ru" sz="2000" dirty="0"/>
              <a:t>: УЧЕБ. ДЛЯ 10-11 КЛ. ОБЩЕОБРАЗОВАТ. УЧРЕЖДЕНИЙ / А. В. ПОГОРЕЛОВ. - 8-Е ИЗД. - М. : ПРОСВЕЩЕНИЕ,   2008. - 175 С. : ИЛ. 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8</a:t>
            </a:fld>
            <a:endParaRPr lang="ru"/>
          </a:p>
        </p:txBody>
      </p:sp>
      <p:sp>
        <p:nvSpPr>
          <p:cNvPr id="229" name="Shape 229"/>
          <p:cNvSpPr txBox="1"/>
          <p:nvPr/>
        </p:nvSpPr>
        <p:spPr>
          <a:xfrm>
            <a:off x="74850" y="526350"/>
            <a:ext cx="6159300" cy="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600" dirty="0">
                <a:solidFill>
                  <a:srgbClr val="FFFFFF"/>
                </a:solidFill>
              </a:rPr>
              <a:t>БИБЛИОГРАФИЯ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320</Words>
  <Application>Microsoft Office PowerPoint</Application>
  <PresentationFormat>Экран (16:9)</PresentationFormat>
  <Paragraphs>68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Roboto</vt:lpstr>
      <vt:lpstr>geometric</vt:lpstr>
      <vt:lpstr>Перпендикуляр и наклонная</vt:lpstr>
      <vt:lpstr>Условие задачи:</vt:lpstr>
      <vt:lpstr>Слайд 3</vt:lpstr>
      <vt:lpstr>Решение</vt:lpstr>
      <vt:lpstr>Слайд 5</vt:lpstr>
      <vt:lpstr>Слайд 6</vt:lpstr>
      <vt:lpstr>Слайд 7</vt:lpstr>
      <vt:lpstr>ГЕОМЕТРИЯ : УЧЕБ. ДЛЯ 10-11 КЛ. ОБЩЕОБРАЗОВАТ. УЧРЕЖДЕНИЙ / А. В. ПОГОРЕЛОВ. - 8-Е ИЗД. - М. : ПРОСВЕЩЕНИЕ,   2008. - 175 С. : ИЛ.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задачи на тему “Перпендикуляр и наклонная”</dc:title>
  <dc:creator>Любищ</dc:creator>
  <cp:lastModifiedBy>Lena</cp:lastModifiedBy>
  <cp:revision>7</cp:revision>
  <dcterms:modified xsi:type="dcterms:W3CDTF">2016-01-03T14:17:11Z</dcterms:modified>
</cp:coreProperties>
</file>