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1" r:id="rId5"/>
    <p:sldId id="258" r:id="rId6"/>
    <p:sldId id="262" r:id="rId7"/>
    <p:sldId id="263" r:id="rId8"/>
    <p:sldId id="264" r:id="rId9"/>
    <p:sldId id="265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3EDD5"/>
    <a:srgbClr val="140E4E"/>
    <a:srgbClr val="7EB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32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AC68-19B1-45F3-86CC-0AD5DBAC56BE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B97C-3EA6-46E0-A82C-43F535013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42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AC68-19B1-45F3-86CC-0AD5DBAC56BE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B97C-3EA6-46E0-A82C-43F535013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9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AC68-19B1-45F3-86CC-0AD5DBAC56BE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B97C-3EA6-46E0-A82C-43F535013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3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AC68-19B1-45F3-86CC-0AD5DBAC56BE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B97C-3EA6-46E0-A82C-43F535013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24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AC68-19B1-45F3-86CC-0AD5DBAC56BE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B97C-3EA6-46E0-A82C-43F535013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43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AC68-19B1-45F3-86CC-0AD5DBAC56BE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B97C-3EA6-46E0-A82C-43F535013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6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AC68-19B1-45F3-86CC-0AD5DBAC56BE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B97C-3EA6-46E0-A82C-43F535013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40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AC68-19B1-45F3-86CC-0AD5DBAC56BE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B97C-3EA6-46E0-A82C-43F535013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97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AC68-19B1-45F3-86CC-0AD5DBAC56BE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B97C-3EA6-46E0-A82C-43F535013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53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AC68-19B1-45F3-86CC-0AD5DBAC56BE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B97C-3EA6-46E0-A82C-43F535013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82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AC68-19B1-45F3-86CC-0AD5DBAC56BE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B97C-3EA6-46E0-A82C-43F535013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05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4AC68-19B1-45F3-86CC-0AD5DBAC56BE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B97C-3EA6-46E0-A82C-43F535013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2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source=images&amp;cd=&amp;cad=rja&amp;uact=8&amp;ved=0ahUKEwjMm7aP1o3KAhUHlSwKHTnFAhgQjB0IBg&amp;url=http://www.brainport.ru/2013/v-chem-pojjti-na-sobesedovanie-odezhda-obuv-makiyazh/&amp;bvm=bv.110151844,d.bGQ&amp;psig=AFQjCNF1U6-oKDPMaCP_ljH_4e8-vzhMjA&amp;ust=1451911516992079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gle.ru/url?sa=i&amp;rct=j&amp;q=&amp;esrc=s&amp;source=images&amp;cd=&amp;cad=rja&amp;uact=8&amp;ved=&amp;url=http://www.rnd-sale.ru/garderob-sekretarya/&amp;bvm=bv.110151844,d.bGQ&amp;psig=AFQjCNH46BlP7UdgI01GeJWJ0QiPSO3hUQ&amp;ust=145191240908371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raska-spb.ru/images/img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3564" y="402239"/>
            <a:ext cx="10908145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7200" b="1" dirty="0" smtClean="0">
                <a:ln>
                  <a:solidFill>
                    <a:srgbClr val="140E4E"/>
                  </a:solidFill>
                </a:ln>
                <a:solidFill>
                  <a:srgbClr val="7EBBF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В чем </a:t>
            </a:r>
            <a:r>
              <a:rPr lang="ru-RU" sz="7200" b="1" dirty="0" smtClean="0">
                <a:ln>
                  <a:solidFill>
                    <a:srgbClr val="140E4E"/>
                  </a:solidFill>
                </a:ln>
                <a:solidFill>
                  <a:srgbClr val="7EBBF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пойти</a:t>
            </a:r>
          </a:p>
          <a:p>
            <a:pPr algn="ctr"/>
            <a:r>
              <a:rPr lang="ru-RU" sz="7200" b="1" dirty="0" smtClean="0">
                <a:ln>
                  <a:solidFill>
                    <a:srgbClr val="140E4E"/>
                  </a:solidFill>
                </a:ln>
                <a:solidFill>
                  <a:srgbClr val="7EBBF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7200" b="1" dirty="0" smtClean="0">
                <a:ln>
                  <a:solidFill>
                    <a:srgbClr val="140E4E"/>
                  </a:solidFill>
                </a:ln>
                <a:solidFill>
                  <a:srgbClr val="7EBBF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на собеседование?</a:t>
            </a:r>
            <a:endParaRPr lang="ru-RU" sz="7200" b="1" dirty="0">
              <a:ln>
                <a:solidFill>
                  <a:srgbClr val="140E4E"/>
                </a:solidFill>
              </a:ln>
              <a:solidFill>
                <a:srgbClr val="7EBBF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799" y="3361542"/>
            <a:ext cx="733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Брашко Евгения Владимировна, учитель технологии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6654" y="2761273"/>
            <a:ext cx="545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Презентация к уроку в 11 классе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68399" y="4280993"/>
            <a:ext cx="10372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МАОУ СОШ № 67 с углубленным изучением отдельных предметов 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г</a:t>
            </a:r>
            <a:r>
              <a:rPr lang="ru-RU" b="1" dirty="0" smtClean="0"/>
              <a:t>. </a:t>
            </a:r>
            <a:r>
              <a:rPr lang="ru-RU" b="1" dirty="0" smtClean="0"/>
              <a:t>Екатеринбург Свердловской области  </a:t>
            </a:r>
            <a:endParaRPr lang="ru-RU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823527" y="5902036"/>
            <a:ext cx="1062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2016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7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1.liveinternet.ru/images/attach/c/5/86/328/86328859_cv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8" y="110836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87491" y="637309"/>
            <a:ext cx="39716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 информации:</a:t>
            </a:r>
          </a:p>
          <a:p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Туркенич</a:t>
            </a:r>
            <a:r>
              <a:rPr lang="ru-RU" dirty="0" smtClean="0"/>
              <a:t> Н. Кодекс стиля: Справочник делового дресс-кода. – М.: </a:t>
            </a:r>
            <a:r>
              <a:rPr lang="ru-RU" dirty="0" err="1" smtClean="0"/>
              <a:t>Этерна</a:t>
            </a:r>
            <a:r>
              <a:rPr lang="ru-RU" dirty="0" smtClean="0"/>
              <a:t>, 2010.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Вебинар</a:t>
            </a:r>
            <a:r>
              <a:rPr lang="ru-RU" dirty="0" smtClean="0"/>
              <a:t> Елены </a:t>
            </a:r>
            <a:r>
              <a:rPr lang="ru-RU" dirty="0" err="1" smtClean="0"/>
              <a:t>Линт</a:t>
            </a:r>
            <a:r>
              <a:rPr lang="ru-RU" dirty="0" smtClean="0"/>
              <a:t> «Ваш совершенный образ» / Секреты мастерства.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Чернов С. Азбука трудоустройства. – М.: Вита, 2008.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76654" y="3952473"/>
            <a:ext cx="3288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Источники иллюстраций: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26036" y="5024428"/>
            <a:ext cx="2073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http://kraska-spb.ru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26036" y="5359461"/>
            <a:ext cx="2095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http://joyreactor.cc/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37472" y="4534962"/>
            <a:ext cx="5168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http://www.woman.ru/psycho/career/article/53921/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46489" y="6049971"/>
            <a:ext cx="1867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www.brainport.ru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26036" y="5653083"/>
            <a:ext cx="1747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www.rnd-sale.ru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25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3891" y="240146"/>
            <a:ext cx="57080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Собеседование является одним из самых сложных и важных этапов процесса трудоустройства. Для соискателя – это прекрасный способ показать работодателю свои лучшие качества.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87928" y="3592946"/>
            <a:ext cx="73798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ходе собеседования работодатель оценивает знания и качества соискателя. На работодателя оказывают влияние жесты, мимика, позы и внешний вид претендента. Именно поэтому необходимо уделять внимание одежде, в которой претендент приходит на собеседование.</a:t>
            </a:r>
            <a:endParaRPr lang="ru-RU" sz="2800" dirty="0"/>
          </a:p>
        </p:txBody>
      </p:sp>
      <p:pic>
        <p:nvPicPr>
          <p:cNvPr id="1026" name="Picture 2" descr="http://www.woman.ru/images/article/2/4/img_24ea5a9f92234e9de9ae900d3df3c5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48" y="73602"/>
            <a:ext cx="4830007" cy="335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erpeika.com/files/biuro_rachunkow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82" y="3770290"/>
            <a:ext cx="4396798" cy="293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9281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rainport.ru/wp-content/uploads/2013/01/2247_kak_odetsya_na_sobesedov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033" y="246934"/>
            <a:ext cx="5091306" cy="318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0992" y="600877"/>
            <a:ext cx="939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В чем пойти на собеседование</a:t>
            </a:r>
            <a:r>
              <a:rPr lang="ru-RU" sz="4000" dirty="0" smtClean="0"/>
              <a:t>?</a:t>
            </a:r>
            <a:endParaRPr lang="ru-RU" sz="4000" dirty="0"/>
          </a:p>
        </p:txBody>
      </p:sp>
      <p:pic>
        <p:nvPicPr>
          <p:cNvPr id="2052" name="Picture 4" descr="http://modnaya.org/uploads/posts/2012-09/1346675446_odevaemsja-na-sobesedovanie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3" y="1437559"/>
            <a:ext cx="3925808" cy="261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ediasubs.ru/group/uploads/pr/prostranstvo-krasivyih-i-stilnyih-zhenschin/image/1371810127-4583-209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118" y="1406380"/>
            <a:ext cx="1861928" cy="250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evrikak.ru/wp-content/uploads/old_img/images/Karjera%20i%20rabota/Poisk%20rabotu/Kak%20proiti%20sobesedovanie/Men-Business-Formal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2" y="4305300"/>
            <a:ext cx="53181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pp.vk.me/c627225/v627225265/24a34/D8YBXHLQnI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193" y="3911739"/>
            <a:ext cx="4467225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makiyazhglaz.com/sites/default/files/makiyazh-glaz/0-1/e57b58c007b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3874713"/>
            <a:ext cx="1987262" cy="298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684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8451"/>
            <a:ext cx="6096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Цветовая гамма</a:t>
            </a:r>
            <a:r>
              <a:rPr lang="ru-RU" sz="2400" dirty="0" smtClean="0"/>
              <a:t> – это гармоничное сочетание цветов. Существует огромное множество различных оттенков, а варианты их комбинаций превышает доступные пониманию цифры. Даже целой нации за 100 лет не перебрать все возможные варианты. А среднестатистический человек в жизни примеряет на себя не более 300-700 сочетаний. В большинстве случаев они строятся на основе серых, черных и белых оттенках, реже бежевых и коричневых. </a:t>
            </a:r>
          </a:p>
          <a:p>
            <a:r>
              <a:rPr lang="ru-RU" sz="2400" dirty="0" smtClean="0"/>
              <a:t>Цвет – мощный инструмент влияния на психику человека. С помощью цвета мы создаем настроение и себе и окружающим. К тому же цветочувствительность у женщины гораздо выше, чем у мужчин (хотя это не значит, что их подсознание закрыто от влияния разных оттенков).</a:t>
            </a:r>
          </a:p>
        </p:txBody>
      </p:sp>
      <p:pic>
        <p:nvPicPr>
          <p:cNvPr id="5122" name="Picture 2" descr="http://www.trgmania.ru/images/545581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65771"/>
            <a:ext cx="5956198" cy="514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68449"/>
            <a:ext cx="5956198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Во время собеседования оцениваются не только профессиональные качества претендента. Одежда, ее цвет оказывают воздействие на собеседников.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6086931"/>
            <a:ext cx="5956198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Очень важно правильно подобрать цвет одежды, так как он воздействует на эмоции.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18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1746" y="92364"/>
            <a:ext cx="9245598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Черный – серьезность. В то же время этот цвет говорит о том, что человек прячется за этим цветом. Об одетом в черное можно подумать, что претенденту не хватает творчества, воображения, поэтому к черной одежде обязательно рекомендуют подобрать яркие и красочные аксессуары.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81747" y="1371290"/>
            <a:ext cx="9245596" cy="120032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Коричневый – на эмоциональном уровне говорит о дружелюбии, практичности, доверии и серьезному отношению к делу. В то же время он вызывает чувство предсказуемости. Именно поэтому одежду коричного цвета рекомендуется оживлять другими цветами. В советское время коричневый костюм был в гардеробе каждого делового человека.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1056" y="2617785"/>
            <a:ext cx="11656286" cy="369332"/>
          </a:xfrm>
          <a:prstGeom prst="rect">
            <a:avLst/>
          </a:prstGeom>
          <a:solidFill>
            <a:srgbClr val="F3EDD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Бежевый – доверие, спокойствие, дружелюбие. Его рекомендуют сочетать с яркими красками.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01781" y="2991537"/>
            <a:ext cx="1179483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Белый – отдых и расслабление, поэтому полностью белый костюм на собеседование одевать не рекомендуют.</a:t>
            </a:r>
            <a:endParaRPr lang="ru-RU" dirty="0"/>
          </a:p>
        </p:txBody>
      </p:sp>
      <p:pic>
        <p:nvPicPr>
          <p:cNvPr id="6" name="Picture 2" descr="http://img0.joyreactor.cc/pics/post/art-%D0%B0%D0%BA%D1%80%D0%B8%D0%BB%D0%BE%D0%B2%D1%8B%D0%B5-%D0%BA%D1%80%D0%B0%D1%81%D0%BA%D0%B8-Patrice-Murciano-%D0%BF%D0%B5%D1%81%D0%BE%D1%87%D0%BD%D0%B8%D1%86%D0%B0-444214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3" t="1712" r="9723" b="10501"/>
          <a:stretch/>
        </p:blipFill>
        <p:spPr bwMode="auto">
          <a:xfrm>
            <a:off x="30734" y="14850"/>
            <a:ext cx="2444611" cy="264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4284" y="3385205"/>
            <a:ext cx="11993057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Синий – цвет логики, стимулирует умственную деятельность, дает ощущение покоя и порядка, уверенности в себе, приверженности традициям. Небесно-голубой подходит для торжественных случаев.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4284" y="4088206"/>
            <a:ext cx="11993057" cy="646331"/>
          </a:xfrm>
          <a:prstGeom prst="rect">
            <a:avLst/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Розовый – нежный, мягкий, женственный. В розовом претендент на должность серьезно не воспринимается. Но блузка с черным костюмом будет смотреться строго, серьезно, профессионально.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34284" y="4775661"/>
            <a:ext cx="11993057" cy="36933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Красный – энергия, активность, авторитарность. Под этот цвет рекомендуется правильный цвет помады ( +1 или -1 тон).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34284" y="5195421"/>
            <a:ext cx="11993057" cy="36933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Зелёный – цвет природы. Вокруг себя создает атмосферу спокойствия и безопасности, стабильности.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4283" y="5615181"/>
            <a:ext cx="11993057" cy="36933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Жёлтый – коммуникабельность. Сложно воспринимается другими. С синим воспринимается как интеллигентность.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4283" y="6402517"/>
            <a:ext cx="4225280" cy="372828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Серый – сдержанность и официальность.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4283" y="6025637"/>
            <a:ext cx="11993057" cy="335756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Фиолетовый – символизирует духовность, загадочность, таинственность, но нужно найти свой оттенок.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756727" y="6454701"/>
            <a:ext cx="698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Одевая свой цвет, приобретаешь уверенность в себе!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147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436" y="212436"/>
            <a:ext cx="10834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Нормы делового стиля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12436" y="1173018"/>
            <a:ext cx="55233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Деловой стиль подразумевает использование в одежде ограниченного количества цветов. </a:t>
            </a:r>
          </a:p>
          <a:p>
            <a:r>
              <a:rPr lang="ru-RU" sz="2400" dirty="0" smtClean="0"/>
              <a:t>Базовыми считаются: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серый,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синий,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коричневый.</a:t>
            </a:r>
          </a:p>
          <a:p>
            <a:r>
              <a:rPr lang="ru-RU" sz="2400" dirty="0" smtClean="0"/>
              <a:t>Фрагментарно можно использовать красный, зеленый, желтый, оранжевый, сиреневый. </a:t>
            </a:r>
          </a:p>
          <a:p>
            <a:r>
              <a:rPr lang="ru-RU" sz="2400" dirty="0" smtClean="0"/>
              <a:t>Правило 1: яркие цвета «успокаивают», добавляя к ним серую ноту.  </a:t>
            </a:r>
          </a:p>
          <a:p>
            <a:r>
              <a:rPr lang="ru-RU" sz="2400" dirty="0" smtClean="0"/>
              <a:t>Правило 2: чем ярче пятно, тем меньше ему отводится места.</a:t>
            </a:r>
          </a:p>
          <a:p>
            <a:endParaRPr lang="ru-RU" sz="2400" dirty="0"/>
          </a:p>
        </p:txBody>
      </p:sp>
      <p:pic>
        <p:nvPicPr>
          <p:cNvPr id="3074" name="Picture 2" descr="http://womanadvice.ru/sites/default/files/ksenia_tr/zhenskiy_klassicheskiy_delovoy_stil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31022"/>
            <a:ext cx="2475345" cy="342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genskie-nogki.ru/images_fashion/business_dress_co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851" y="3429001"/>
            <a:ext cx="190095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rtebaleno.ru/blog/wp-content/uploads/2013/06/delovoy-stil-2013-trikotaz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516" y="3429000"/>
            <a:ext cx="228416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dresscodestyle.ru/wp-content/uploads/2014/05/business-style-in-womens-clothes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42899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style-vogue.ru/wp-content/uploads/2012/12/image00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308" y="18268"/>
            <a:ext cx="2380674" cy="339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0094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5" y="151179"/>
            <a:ext cx="5754254" cy="628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Цветовая палитра подбирается в соответствии с ситуацией.</a:t>
            </a:r>
          </a:p>
          <a:p>
            <a:r>
              <a:rPr lang="ru-RU" sz="2800" dirty="0" smtClean="0"/>
              <a:t>Яркие цветовые пятна допустимы в малых количествах, например, в аксессуарах.</a:t>
            </a:r>
          </a:p>
          <a:p>
            <a:r>
              <a:rPr lang="ru-RU" sz="2800" dirty="0" smtClean="0"/>
              <a:t>Черный в офисах в костюмных вариантах не уместен, рекомендуется – брюки, юбка, аксессуары.</a:t>
            </a:r>
          </a:p>
          <a:p>
            <a:r>
              <a:rPr lang="ru-RU" sz="2800" dirty="0" smtClean="0"/>
              <a:t>Существуют ограничения для белого цвета. Белый костюм может себе позволить лишь владелец компании. Белый цвет – для сорочек и блузок.</a:t>
            </a:r>
          </a:p>
        </p:txBody>
      </p:sp>
      <p:pic>
        <p:nvPicPr>
          <p:cNvPr id="4098" name="Picture 2" descr="http://i011.radikal.ru/1110/ac/ab120eb151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782" y="0"/>
            <a:ext cx="57447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433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9091" y="138820"/>
            <a:ext cx="5329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Юбка</a:t>
            </a:r>
            <a:r>
              <a:rPr lang="ru-RU" sz="2400" dirty="0"/>
              <a:t>, платье – максимальная длина 20-25 см от пола; минимальная – не более 5 см выше колен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9091" y="1585465"/>
            <a:ext cx="5317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Макси и мини в деловой одежде</a:t>
            </a:r>
          </a:p>
          <a:p>
            <a:r>
              <a:rPr lang="ru-RU" sz="2400" dirty="0" smtClean="0"/>
              <a:t> не допустимы.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38545" y="3352800"/>
            <a:ext cx="5532582" cy="3505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1630" y="3352800"/>
            <a:ext cx="28909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Длина рукава сорочек и блуз имеют важное значение. Не допускаются удлиненные до середины ладоней манжеты, простые или украшенные оборками. Короткий рукав рубашки с галстуком – </a:t>
            </a:r>
            <a:r>
              <a:rPr lang="ru-RU" sz="2000" b="1" dirty="0" smtClean="0"/>
              <a:t>дурной тон и несерьезное отношение к своему деловому имиджу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3056828"/>
            <a:ext cx="18889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Деловая одежда не может быть ни слишком широкой, ни слишком узкой. Девиз: «Ничего лишнего».</a:t>
            </a:r>
            <a:endParaRPr lang="ru-RU" sz="2400" dirty="0"/>
          </a:p>
        </p:txBody>
      </p:sp>
      <p:pic>
        <p:nvPicPr>
          <p:cNvPr id="5124" name="Picture 4" descr="http://www.gorodmod.ru/wp-content/uploads/2014/02/ebdaf1370ab030276f6d85d1058f57b3-hor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981" y="2613891"/>
            <a:ext cx="4207019" cy="431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mara-nova.ru/wp-content/uploads/2012/07/IMG_99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58" y="3429000"/>
            <a:ext cx="2082223" cy="341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9821" y="2497373"/>
            <a:ext cx="4477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Деловой дресс-код устанавливает достаточно строгие нормы для кроя. </a:t>
            </a:r>
          </a:p>
        </p:txBody>
      </p:sp>
      <p:pic>
        <p:nvPicPr>
          <p:cNvPr id="5132" name="Picture 12" descr="https://encrypted-tbn3.gstatic.com/images?q=tbn:ANd9GcQWVUi4b6v5njcwO6ZzBgOIDuKvy9NnY-DTdS-9ZgDHjhfDOuKLw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21" y="219301"/>
            <a:ext cx="40005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omanadvice.ru/sites/default/files/modnye_bryuki_leto_2015_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973" y="41440"/>
            <a:ext cx="1710354" cy="237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10529455" y="332509"/>
            <a:ext cx="1154545" cy="17456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520218" y="434109"/>
            <a:ext cx="1376218" cy="15668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310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327" y="166255"/>
            <a:ext cx="5301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Делаем выводы: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6327" y="766618"/>
            <a:ext cx="550487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 деловой одежде используются базовые цвета.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Яркие пятна допустимы в малых количествах.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Деловая одежда не должна быть ни слишком узкой, ни слишком широкой.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Нарядные вечерние ткани нельзя использовать в костюмах для офисов.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Нарочито крупные  и яркие детали не должны использоваться в деловом костюме.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Деловые аксессуары должны </a:t>
            </a:r>
            <a:r>
              <a:rPr lang="ru-RU" sz="2000" dirty="0" err="1" smtClean="0"/>
              <a:t>соответовать</a:t>
            </a:r>
            <a:r>
              <a:rPr lang="ru-RU" sz="2000" dirty="0" smtClean="0"/>
              <a:t> социальному статусу.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Для офиса выбирают строгую элегантную обувь.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Колготки подходящего цвета (натуральные, телесные, красивые оттенки серого и коричневого, зимой допускаются черные непрозрачные).</a:t>
            </a:r>
            <a:endParaRPr lang="ru-RU" sz="2000" dirty="0"/>
          </a:p>
        </p:txBody>
      </p:sp>
      <p:pic>
        <p:nvPicPr>
          <p:cNvPr id="6148" name="Picture 4" descr="https://encrypted-tbn2.gstatic.com/images?q=tbn:ANd9GcT8bU58HLFfq2fB28WH_mLX48xP24PnoHwr54r_1OCEdHUExSmG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102" y="3615747"/>
            <a:ext cx="52387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habeas.ru/res/public/usersfiles/rotation/6c183617088d35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" r="7160"/>
          <a:stretch/>
        </p:blipFill>
        <p:spPr bwMode="auto">
          <a:xfrm>
            <a:off x="6096000" y="166255"/>
            <a:ext cx="348210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dobrovira57.ru/wp-content/uploads/2013/04/chasyi-1-244x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684" y="166255"/>
            <a:ext cx="23241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448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884</Words>
  <Application>Microsoft Office PowerPoint</Application>
  <PresentationFormat>Широкоэкранный</PresentationFormat>
  <Paragraphs>66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Евгения</cp:lastModifiedBy>
  <cp:revision>20</cp:revision>
  <dcterms:created xsi:type="dcterms:W3CDTF">2015-12-28T17:09:35Z</dcterms:created>
  <dcterms:modified xsi:type="dcterms:W3CDTF">2016-01-03T15:40:36Z</dcterms:modified>
</cp:coreProperties>
</file>