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BA2C"/>
    <a:srgbClr val="CE7E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154D2-8353-4EB6-8DC9-12040F5FFE1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76081-1283-46FA-A695-7A1E752FB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Виет для обозначения Неизвестного числа применял букву N (Numerus-число), для квадрата и куба неизвестного буквы Q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Quadratus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квадрат) и C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Cubus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куб).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76081-1283-46FA-A695-7A1E752FBDE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8809-B5E2-4BF1-AFE9-687627F70098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2BF1-33E2-4FDD-9078-1BBC73305C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8809-B5E2-4BF1-AFE9-687627F70098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2BF1-33E2-4FDD-9078-1BBC73305C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8809-B5E2-4BF1-AFE9-687627F70098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2BF1-33E2-4FDD-9078-1BBC73305C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8809-B5E2-4BF1-AFE9-687627F70098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2BF1-33E2-4FDD-9078-1BBC73305C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8809-B5E2-4BF1-AFE9-687627F70098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2BF1-33E2-4FDD-9078-1BBC73305C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8809-B5E2-4BF1-AFE9-687627F70098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2BF1-33E2-4FDD-9078-1BBC73305C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8809-B5E2-4BF1-AFE9-687627F70098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2BF1-33E2-4FDD-9078-1BBC73305C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8809-B5E2-4BF1-AFE9-687627F70098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2BF1-33E2-4FDD-9078-1BBC73305C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8809-B5E2-4BF1-AFE9-687627F70098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2BF1-33E2-4FDD-9078-1BBC73305C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8809-B5E2-4BF1-AFE9-687627F70098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2BF1-33E2-4FDD-9078-1BBC73305C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8809-B5E2-4BF1-AFE9-687627F70098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2BF1-33E2-4FDD-9078-1BBC73305C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E8809-B5E2-4BF1-AFE9-687627F70098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D2BF1-33E2-4FDD-9078-1BBC73305C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nowa.cc/showthread.php?t=96819&amp;page=5" TargetMode="External"/><Relationship Id="rId13" Type="http://schemas.openxmlformats.org/officeDocument/2006/relationships/hyperlink" Target="http://intafy.at.ua/load/shkolnyj_sunduchok/matematika/78" TargetMode="External"/><Relationship Id="rId3" Type="http://schemas.openxmlformats.org/officeDocument/2006/relationships/hyperlink" Target="http://school-assistant.ru/?predmet=algebra&amp;theme=slozenie_i_vichitanie_odnochlenov" TargetMode="External"/><Relationship Id="rId7" Type="http://schemas.openxmlformats.org/officeDocument/2006/relationships/hyperlink" Target="http://sunveter.ru/animacija/wo-men/deti/malchiki/145-uchenik.html" TargetMode="External"/><Relationship Id="rId12" Type="http://schemas.openxmlformats.org/officeDocument/2006/relationships/hyperlink" Target="http://forum.worldoftanks.ru/index.php?/topic/1052724-rndom-%D1%80%D0%B0%D0%BD%D0%B4%D0%BE%D0%BC%D0%BD%D1%8B%D0%B9-%D0%B0%D0%BB%D1%8C%D1%8F%D0%BD%D1%81/page__st__80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tematika2x2.my1.ru/photo/3-0-5-3" TargetMode="External"/><Relationship Id="rId11" Type="http://schemas.openxmlformats.org/officeDocument/2006/relationships/hyperlink" Target="http://iconbird.com/view/36623_iconki_transportir_lineyka_angle_thingy" TargetMode="External"/><Relationship Id="rId5" Type="http://schemas.openxmlformats.org/officeDocument/2006/relationships/hyperlink" Target="http://fantik47.rusedu.net/category/3117/17590" TargetMode="External"/><Relationship Id="rId10" Type="http://schemas.openxmlformats.org/officeDocument/2006/relationships/hyperlink" Target="http://all-pix.com/kalkulyator-3d-png" TargetMode="External"/><Relationship Id="rId4" Type="http://schemas.openxmlformats.org/officeDocument/2006/relationships/hyperlink" Target="http://wiki.iteach.ru/index.php/&#1048;&#1089;&#1090;&#1086;&#1088;&#1080;&#1103;_&#1074;&#1086;&#1079;&#1085;&#1080;&#1082;&#1085;&#1086;&#1074;&#1077;&#1085;&#1080;&#1103;_&#1091;&#1088;&#1072;&#1074;&#1085;&#1077;&#1085;&#1080;&#1081;_(&#1088;&#1072;&#1073;&#1086;&#1090;&#1072;_&#1091;&#1095;&#1072;&#1097;&#1080;&#1093;&#1089;&#1103;_&#1074;_&#1087;&#1088;&#1086;&#1077;&#1082;&#1090;&#1077;_&#1056;&#1072;&#1074;&#1085;&#1086;&#1074;&#1077;&#1089;&#1080;&#1077;)" TargetMode="External"/><Relationship Id="rId9" Type="http://schemas.openxmlformats.org/officeDocument/2006/relationships/hyperlink" Target="http://emojinations.net/ru/answer-46_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Одночлены</a:t>
            </a:r>
            <a:endParaRPr lang="ru-RU" sz="8800" b="1" dirty="0">
              <a:ln/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5786454"/>
            <a:ext cx="4643470" cy="1214422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Работу выполнила: Шубина Мария,</a:t>
            </a:r>
          </a:p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ученица 7 А класса МБОУ СШ №1,</a:t>
            </a:r>
          </a:p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г. Архангельск, Архангельская область</a:t>
            </a:r>
          </a:p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Руководитель: Куприянович Марина Олеговна,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учитель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математики высшей квалификационной категории, </a:t>
            </a:r>
          </a:p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г. Архангельск, Архангельская область, 2016 год</a:t>
            </a:r>
          </a:p>
          <a:p>
            <a:pPr algn="l"/>
            <a:endParaRPr lang="ru-RU" dirty="0"/>
          </a:p>
        </p:txBody>
      </p:sp>
      <p:sp>
        <p:nvSpPr>
          <p:cNvPr id="1028" name="AutoShape 4" descr="https://img-fotki.yandex.ru/get/5108/kur-valentina.61/0_77dc3_65846cbf_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img-fotki.yandex.ru/get/5108/kur-valentina.61/0_77dc3_65846cbf_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img-fotki.yandex.ru/get/5108/kur-valentina.61/0_77dc3_65846cbf_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0_77dc3_65846cbf_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1" y="214291"/>
            <a:ext cx="1214446" cy="1214446"/>
          </a:xfrm>
          <a:prstGeom prst="rect">
            <a:avLst/>
          </a:prstGeom>
        </p:spPr>
      </p:pic>
      <p:pic>
        <p:nvPicPr>
          <p:cNvPr id="1034" name="Picture 10" descr="http://fc04.deviantart.com/fs20/f/2007/274/2/6/3D_calculator_by_BrightKnight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57422" y="0"/>
            <a:ext cx="1571636" cy="1571636"/>
          </a:xfrm>
          <a:prstGeom prst="rect">
            <a:avLst/>
          </a:prstGeom>
          <a:noFill/>
        </p:spPr>
      </p:pic>
      <p:pic>
        <p:nvPicPr>
          <p:cNvPr id="1036" name="Picture 12" descr="http://s1.iconbird.com/ico/2013/6/377/w256h2561372501588AngleThingy5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57752" y="214290"/>
            <a:ext cx="1285884" cy="1285884"/>
          </a:xfrm>
          <a:prstGeom prst="rect">
            <a:avLst/>
          </a:prstGeom>
          <a:noFill/>
        </p:spPr>
      </p:pic>
      <p:pic>
        <p:nvPicPr>
          <p:cNvPr id="1040" name="Picture 16" descr="http://i.imgur.com/DNmZua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87901">
            <a:off x="6756206" y="-101835"/>
            <a:ext cx="1783534" cy="17835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498317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Одночлен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– алгебраическое выражение, являющееся произведением букв и чисел. Эти буквы называют множителями данного одночлена.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338" name="Picture 2" descr="http://img-fotki.yandex.ru/get/9300/37458422.91/0_b712a_b79c4c55_M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428596" y="4071942"/>
            <a:ext cx="2286016" cy="2286016"/>
          </a:xfrm>
          <a:prstGeom prst="rect">
            <a:avLst/>
          </a:prstGeom>
          <a:noFill/>
        </p:spPr>
      </p:pic>
      <p:pic>
        <p:nvPicPr>
          <p:cNvPr id="14340" name="Picture 4" descr="http://s9.postimage.org/s7pwho2mn/Font_origa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246251"/>
            <a:ext cx="2445942" cy="206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017.radikal.ru/i400/1110/48/89805dd764e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285860"/>
            <a:ext cx="7786742" cy="46941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Примеры</a:t>
            </a:r>
            <a:endParaRPr lang="ru-RU" sz="4800" b="1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115328" cy="4554551"/>
          </a:xfrm>
        </p:spPr>
        <p:txBody>
          <a:bodyPr numCol="2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buNone/>
            </a:pPr>
            <a:r>
              <a:rPr lang="en-US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oper Black" pitchFamily="18" charset="0"/>
              </a:rPr>
              <a:t>2</a:t>
            </a:r>
          </a:p>
          <a:p>
            <a:pPr algn="ctr">
              <a:buNone/>
            </a:pPr>
            <a:r>
              <a:rPr lang="en-US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oper Black" pitchFamily="18" charset="0"/>
              </a:rPr>
              <a:t>-</a:t>
            </a:r>
            <a:r>
              <a:rPr lang="en-US" sz="4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oper Black" pitchFamily="18" charset="0"/>
              </a:rPr>
              <a:t>ab</a:t>
            </a:r>
            <a:endParaRPr lang="en-US" sz="40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oper Black" pitchFamily="18" charset="0"/>
            </a:endParaRPr>
          </a:p>
          <a:p>
            <a:pPr algn="ctr">
              <a:buNone/>
            </a:pPr>
            <a:r>
              <a:rPr lang="en-US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oper Black" pitchFamily="18" charset="0"/>
              </a:rPr>
              <a:t>3abc</a:t>
            </a:r>
          </a:p>
          <a:p>
            <a:pPr algn="ctr">
              <a:buNone/>
            </a:pPr>
            <a:r>
              <a:rPr lang="en-US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oper Black" pitchFamily="18" charset="0"/>
              </a:rPr>
              <a:t>a + b </a:t>
            </a:r>
          </a:p>
          <a:p>
            <a:pPr algn="ctr">
              <a:buNone/>
            </a:pPr>
            <a:endParaRPr lang="ru-RU" sz="40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oper Black" pitchFamily="18" charset="0"/>
            </a:endParaRPr>
          </a:p>
          <a:p>
            <a:pPr algn="ctr">
              <a:buNone/>
            </a:pPr>
            <a:endParaRPr lang="ru-RU" sz="40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oper Black" pitchFamily="18" charset="0"/>
            </a:endParaRPr>
          </a:p>
          <a:p>
            <a:pPr algn="ctr">
              <a:buNone/>
            </a:pPr>
            <a:r>
              <a:rPr lang="en-US" sz="4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oper Black" pitchFamily="18" charset="0"/>
              </a:rPr>
              <a:t>xy</a:t>
            </a:r>
            <a:r>
              <a:rPr lang="en-US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en-US" sz="4000" b="1" spc="150" baseline="200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oper Black" pitchFamily="18" charset="0"/>
              </a:rPr>
              <a:t>.</a:t>
            </a:r>
            <a:r>
              <a:rPr lang="en-US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en-US" sz="4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oper Black" pitchFamily="18" charset="0"/>
              </a:rPr>
              <a:t>yx</a:t>
            </a:r>
            <a:endParaRPr lang="en-US" sz="40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oper Black" pitchFamily="18" charset="0"/>
            </a:endParaRPr>
          </a:p>
          <a:p>
            <a:pPr algn="ctr">
              <a:buNone/>
            </a:pPr>
            <a:r>
              <a:rPr lang="en-US" sz="4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oper Black" pitchFamily="18" charset="0"/>
              </a:rPr>
              <a:t>aaaa</a:t>
            </a:r>
            <a:endParaRPr lang="en-US" sz="40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oper Black" pitchFamily="18" charset="0"/>
            </a:endParaRPr>
          </a:p>
          <a:p>
            <a:pPr algn="ctr">
              <a:buNone/>
            </a:pPr>
            <a:r>
              <a:rPr lang="en-US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oper Black" pitchFamily="18" charset="0"/>
              </a:rPr>
              <a:t>kpx</a:t>
            </a:r>
            <a:r>
              <a:rPr lang="en-US" sz="4000" b="1" spc="150" baseline="300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oper Black" pitchFamily="18" charset="0"/>
              </a:rPr>
              <a:t>2</a:t>
            </a:r>
            <a:r>
              <a:rPr lang="en-US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oper Black" pitchFamily="18" charset="0"/>
              </a:rPr>
              <a:t>a</a:t>
            </a:r>
            <a:r>
              <a:rPr lang="en-US" sz="4000" b="1" spc="150" baseline="300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oper Black" pitchFamily="18" charset="0"/>
              </a:rPr>
              <a:t>3</a:t>
            </a:r>
            <a:r>
              <a:rPr lang="en-US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oper Black" pitchFamily="18" charset="0"/>
              </a:rPr>
              <a:t>bd</a:t>
            </a:r>
            <a:r>
              <a:rPr lang="en-US" sz="4000" b="1" spc="150" baseline="300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oper Black" pitchFamily="18" charset="0"/>
              </a:rPr>
              <a:t>6</a:t>
            </a:r>
            <a:endParaRPr lang="ru-RU" sz="4000" b="1" spc="150" baseline="3000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oper Black" pitchFamily="18" charset="0"/>
            </a:endParaRPr>
          </a:p>
          <a:p>
            <a:pPr algn="ctr">
              <a:buNone/>
            </a:pPr>
            <a:r>
              <a:rPr lang="en-US" sz="6000" b="1" u="sng" spc="150" baseline="3000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oper Black" pitchFamily="18" charset="0"/>
              </a:rPr>
              <a:t>ab</a:t>
            </a:r>
            <a:endParaRPr lang="en-US" sz="6000" b="1" u="sng" spc="150" baseline="3000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oper Black" pitchFamily="18" charset="0"/>
            </a:endParaRPr>
          </a:p>
          <a:p>
            <a:pPr algn="ctr">
              <a:buNone/>
            </a:pPr>
            <a:r>
              <a:rPr lang="en-US" sz="6000" b="1" spc="150" baseline="6400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oper Black" pitchFamily="18" charset="0"/>
              </a:rPr>
              <a:t>bc</a:t>
            </a:r>
            <a:endParaRPr lang="en-US" sz="6000" b="1" spc="150" baseline="6400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oper Black" pitchFamily="18" charset="0"/>
            </a:endParaRPr>
          </a:p>
          <a:p>
            <a:pPr algn="ctr">
              <a:buNone/>
            </a:pPr>
            <a:endParaRPr lang="en-US" sz="4000" b="1" spc="150" baseline="3000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15362" name="Picture 2" descr="http://900igr.net/datai/ekonomika/Promyshlennost/0013-009-Konservnaja-promyshlennost-Molochnaja-promyshlennost-Mjasnaj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390" y="3877405"/>
            <a:ext cx="2214610" cy="2980595"/>
          </a:xfrm>
          <a:prstGeom prst="rect">
            <a:avLst/>
          </a:prstGeom>
          <a:noFill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1714480" y="3929066"/>
            <a:ext cx="1285884" cy="42862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5893603" y="3750471"/>
            <a:ext cx="1071570" cy="85725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86808" cy="85724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Историческая справка</a:t>
            </a:r>
            <a:endParaRPr lang="ru-RU" b="1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5643602" cy="532926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Решительный шаг в использовании переменных был сделан в XVI в., когда французский математик Франсуа Виет и его современники стали применять буквы для обозначения не только неизвестных (что делалось и ранее), но и любых чисел. Однако эта символика ещё отличалась от современной.    </a:t>
            </a:r>
            <a:endParaRPr lang="ru-RU" sz="28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386" name="Picture 2" descr="http://matematika2x2.my1.ru/_ph/3/9489523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8812" y="1857364"/>
            <a:ext cx="3225188" cy="4297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15328" cy="106047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Стандартный вид одночлена</a:t>
            </a:r>
            <a:endParaRPr lang="ru-RU" b="1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Ненулевой одночлен, содержащий буквы, имеет </a:t>
            </a:r>
            <a:r>
              <a:rPr lang="ru-RU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стандартный вид</a:t>
            </a:r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если он имеет только один числовой множитель, записанный на первом месте, а каждая его буква участвует в его записи лишь один раз в виде некоторой степени, все переменные записаны в алфавитном порядке</a:t>
            </a:r>
            <a:endParaRPr lang="ru-RU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5572140"/>
            <a:ext cx="285264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aa</a:t>
            </a:r>
            <a:r>
              <a:rPr lang="en-US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ru-RU" sz="4000" b="1" spc="50" baseline="2000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.</a:t>
            </a:r>
            <a:r>
              <a:rPr lang="ru-RU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bd</a:t>
            </a:r>
            <a:r>
              <a:rPr lang="en-US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en-US" sz="4000" b="1" spc="50" baseline="2000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.</a:t>
            </a:r>
            <a:r>
              <a:rPr lang="en-US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 db</a:t>
            </a:r>
            <a:endParaRPr lang="ru-RU" sz="40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6116" y="5572140"/>
            <a:ext cx="3357586" cy="9848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solidFill>
                  <a:srgbClr val="0ABA2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= a</a:t>
            </a:r>
            <a:r>
              <a:rPr lang="en-US" sz="4000" b="1" spc="50" baseline="30000" dirty="0" smtClean="0">
                <a:ln w="11430"/>
                <a:solidFill>
                  <a:srgbClr val="0ABA2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2</a:t>
            </a:r>
            <a:r>
              <a:rPr lang="en-US" sz="4000" b="1" spc="50" dirty="0" smtClean="0">
                <a:ln w="11430"/>
                <a:solidFill>
                  <a:srgbClr val="0ABA2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en-US" sz="4000" b="1" spc="50" baseline="20000" dirty="0" smtClean="0">
                <a:ln w="11430"/>
                <a:solidFill>
                  <a:srgbClr val="0ABA2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.</a:t>
            </a:r>
            <a:r>
              <a:rPr lang="en-US" sz="4000" b="1" spc="50" dirty="0" smtClean="0">
                <a:ln w="11430"/>
                <a:solidFill>
                  <a:srgbClr val="0ABA2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 bd</a:t>
            </a:r>
            <a:r>
              <a:rPr lang="en-US" sz="4000" b="1" spc="50" baseline="30000" dirty="0" smtClean="0">
                <a:ln w="11430"/>
                <a:solidFill>
                  <a:srgbClr val="0ABA2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2</a:t>
            </a:r>
            <a:r>
              <a:rPr lang="en-US" sz="4000" b="1" spc="50" dirty="0" smtClean="0">
                <a:ln w="11430"/>
                <a:solidFill>
                  <a:srgbClr val="0ABA2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 </a:t>
            </a:r>
            <a:endParaRPr lang="ru-RU" sz="4000" b="1" spc="50" dirty="0" smtClean="0">
              <a:ln w="11430"/>
              <a:solidFill>
                <a:srgbClr val="0ABA2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3636" y="5572140"/>
            <a:ext cx="49885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0</a:t>
            </a:r>
            <a:endParaRPr lang="ru-RU" sz="40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2264" y="5572140"/>
            <a:ext cx="94769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solidFill>
                  <a:srgbClr val="0ABA2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= 0</a:t>
            </a:r>
            <a:endParaRPr lang="ru-RU" sz="4000" b="1" spc="50" dirty="0">
              <a:ln w="11430"/>
              <a:solidFill>
                <a:srgbClr val="0ABA2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Подобные одночлены</a:t>
            </a:r>
            <a:endParaRPr lang="ru-RU" b="1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78634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ln w="1905"/>
                <a:solidFill>
                  <a:srgbClr val="0ABA2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ru-RU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Подобными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называются одночлены, состоящие из одних и тех же  переменных с равными соответствующими показателями степеней. </a:t>
            </a:r>
            <a:b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</a:br>
            <a: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Их коэффициенты (числовые части) могут быть разными </a:t>
            </a:r>
          </a:p>
          <a:p>
            <a:pPr algn="ctr">
              <a:buNone/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Операции </a:t>
            </a:r>
            <a:r>
              <a:rPr lang="ru-RU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сложения</a:t>
            </a:r>
            <a: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</a:t>
            </a:r>
            <a:r>
              <a:rPr lang="ru-RU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вычитания</a:t>
            </a:r>
            <a: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можно осуществлять только с подобными </a:t>
            </a:r>
            <a: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одночленами</a:t>
            </a:r>
            <a:endParaRPr lang="ru-RU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786190"/>
            <a:ext cx="467243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3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13</a:t>
            </a:r>
            <a:r>
              <a:rPr lang="pt-BR" sz="3200" b="1" spc="50" dirty="0" smtClean="0">
                <a:ln w="11430"/>
                <a:solidFill>
                  <a:srgbClr val="0ABA2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a </a:t>
            </a:r>
            <a:r>
              <a:rPr lang="pt-BR" sz="3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2</a:t>
            </a:r>
            <a:r>
              <a:rPr lang="pt-BR" sz="3200" b="1" spc="50" dirty="0" smtClean="0">
                <a:ln w="11430"/>
                <a:solidFill>
                  <a:srgbClr val="0ABA2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b</a:t>
            </a:r>
            <a:r>
              <a:rPr lang="ru-RU" sz="3200" b="1" spc="50" dirty="0" smtClean="0">
                <a:ln w="11430"/>
                <a:solidFill>
                  <a:srgbClr val="0ABA2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t-BR" sz="3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7</a:t>
            </a:r>
            <a:r>
              <a:rPr lang="pt-BR" sz="3200" b="1" spc="50" dirty="0" smtClean="0">
                <a:ln w="11430"/>
                <a:solidFill>
                  <a:srgbClr val="0ABA2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   </a:t>
            </a:r>
            <a:r>
              <a:rPr lang="pt-BR" sz="3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и   27</a:t>
            </a:r>
            <a:r>
              <a:rPr lang="pt-BR" sz="3200" b="1" spc="50" dirty="0" smtClean="0">
                <a:ln w="11430"/>
                <a:solidFill>
                  <a:srgbClr val="0ABA2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a </a:t>
            </a:r>
            <a:r>
              <a:rPr lang="pt-BR" sz="3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2</a:t>
            </a:r>
            <a:r>
              <a:rPr lang="pt-BR" sz="3200" b="1" spc="50" dirty="0" smtClean="0">
                <a:ln w="11430"/>
                <a:solidFill>
                  <a:srgbClr val="0ABA2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b</a:t>
            </a:r>
            <a:r>
              <a:rPr lang="ru-RU" sz="3200" b="1" spc="50" dirty="0" smtClean="0">
                <a:ln w="11430"/>
                <a:solidFill>
                  <a:srgbClr val="0ABA2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t-BR" sz="3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7</a:t>
            </a:r>
            <a:r>
              <a:rPr lang="ru-RU" sz="3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;</a:t>
            </a:r>
            <a:endParaRPr lang="ru-RU" sz="32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8507" y="3786190"/>
            <a:ext cx="437549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es-ES" sz="3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3</a:t>
            </a:r>
            <a:r>
              <a:rPr lang="es-ES" sz="3200" b="1" spc="50" dirty="0" smtClean="0">
                <a:ln w="11430"/>
                <a:solidFill>
                  <a:srgbClr val="0ABA2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x</a:t>
            </a:r>
            <a:r>
              <a:rPr lang="es-ES" sz="3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 5</a:t>
            </a:r>
            <a:r>
              <a:rPr lang="es-ES" sz="3200" b="1" spc="50" dirty="0" smtClean="0">
                <a:ln w="11430"/>
                <a:solidFill>
                  <a:srgbClr val="0ABA2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y</a:t>
            </a:r>
            <a:r>
              <a:rPr lang="es-ES" sz="3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 3   и   13</a:t>
            </a:r>
            <a:r>
              <a:rPr lang="es-ES" sz="3200" b="1" spc="50" dirty="0" smtClean="0">
                <a:ln w="11430"/>
                <a:solidFill>
                  <a:srgbClr val="0ABA2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x</a:t>
            </a:r>
            <a:r>
              <a:rPr lang="es-ES" sz="3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 5</a:t>
            </a:r>
            <a:r>
              <a:rPr lang="es-ES" sz="3200" b="1" spc="50" dirty="0" smtClean="0">
                <a:ln w="11430"/>
                <a:solidFill>
                  <a:srgbClr val="0ABA2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y</a:t>
            </a:r>
            <a:r>
              <a:rPr lang="es-ES" sz="3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 3</a:t>
            </a:r>
            <a:endParaRPr lang="ru-RU" sz="32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5929330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u="sng" spc="50" dirty="0" smtClean="0">
                <a:ln w="11430"/>
                <a:solidFill>
                  <a:srgbClr val="0ABA2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3</a:t>
            </a:r>
            <a:r>
              <a:rPr lang="ru-RU" sz="3200" b="1" u="sng" spc="50" dirty="0" smtClean="0">
                <a:ln w="11430"/>
                <a:solidFill>
                  <a:srgbClr val="0ABA2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u="sng" spc="50" dirty="0" smtClean="0">
                <a:ln w="11430"/>
                <a:solidFill>
                  <a:srgbClr val="0ABA2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a</a:t>
            </a:r>
            <a:r>
              <a:rPr lang="en-US" sz="3200" b="1" u="sng" spc="50" baseline="30000" dirty="0" smtClean="0">
                <a:ln w="11430"/>
                <a:solidFill>
                  <a:srgbClr val="0ABA2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2</a:t>
            </a:r>
            <a:r>
              <a:rPr lang="en-US" sz="3200" b="1" u="sng" spc="50" dirty="0" smtClean="0">
                <a:ln w="11430"/>
                <a:solidFill>
                  <a:srgbClr val="0ABA2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b</a:t>
            </a:r>
            <a:r>
              <a:rPr lang="en-US" sz="3200" b="1" spc="50" dirty="0" smtClean="0">
                <a:ln w="11430"/>
                <a:solidFill>
                  <a:srgbClr val="0ABA2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en-US" sz="3200" b="1" u="sng" spc="50" dirty="0" smtClean="0">
                <a:ln w="11430"/>
                <a:solidFill>
                  <a:srgbClr val="0ABA2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+ 5a</a:t>
            </a:r>
            <a:r>
              <a:rPr lang="en-US" sz="3200" b="1" u="sng" spc="50" baseline="30000" dirty="0" smtClean="0">
                <a:ln w="11430"/>
                <a:solidFill>
                  <a:srgbClr val="0ABA2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2</a:t>
            </a:r>
            <a:r>
              <a:rPr lang="en-US" sz="3200" b="1" u="sng" spc="50" dirty="0" smtClean="0">
                <a:ln w="11430"/>
                <a:solidFill>
                  <a:srgbClr val="0ABA2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b </a:t>
            </a:r>
            <a:r>
              <a:rPr lang="en-US" sz="3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– 7b = </a:t>
            </a:r>
            <a:r>
              <a:rPr lang="en-US" sz="3200" b="1" spc="50" dirty="0" smtClean="0">
                <a:ln w="11430"/>
                <a:solidFill>
                  <a:srgbClr val="0ABA2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8 a</a:t>
            </a:r>
            <a:r>
              <a:rPr lang="en-US" sz="3200" b="1" spc="50" baseline="30000" dirty="0" smtClean="0">
                <a:ln w="11430"/>
                <a:solidFill>
                  <a:srgbClr val="0ABA2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2</a:t>
            </a:r>
            <a:r>
              <a:rPr lang="en-US" sz="3200" b="1" spc="50" dirty="0" smtClean="0">
                <a:ln w="11430"/>
                <a:solidFill>
                  <a:srgbClr val="0ABA2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b </a:t>
            </a:r>
            <a:r>
              <a:rPr lang="en-US" sz="3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- 7b</a:t>
            </a:r>
            <a:endParaRPr lang="ru-RU" sz="32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Свойства степеней одночленов</a:t>
            </a:r>
            <a:endParaRPr lang="ru-RU" b="1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1928802"/>
            <a:ext cx="5286412" cy="22860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oper Black" pitchFamily="18" charset="0"/>
              </a:rPr>
              <a:t>a</a:t>
            </a:r>
            <a:r>
              <a:rPr lang="en-US" sz="4400" b="1" spc="150" baseline="3000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oper Black" pitchFamily="18" charset="0"/>
              </a:rPr>
              <a:t>m</a:t>
            </a:r>
            <a:r>
              <a:rPr lang="en-US" sz="4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en-US" sz="4400" b="1" spc="150" baseline="2400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oper Black" pitchFamily="18" charset="0"/>
              </a:rPr>
              <a:t>.</a:t>
            </a:r>
            <a:r>
              <a:rPr lang="en-US" sz="4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oper Black" pitchFamily="18" charset="0"/>
              </a:rPr>
              <a:t> a</a:t>
            </a:r>
            <a:r>
              <a:rPr lang="en-US" sz="4400" b="1" spc="150" baseline="3000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oper Black" pitchFamily="18" charset="0"/>
              </a:rPr>
              <a:t>n</a:t>
            </a:r>
            <a:r>
              <a:rPr lang="en-US" sz="4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oper Black" pitchFamily="18" charset="0"/>
              </a:rPr>
              <a:t> = a</a:t>
            </a:r>
            <a:r>
              <a:rPr lang="en-US" sz="4400" b="1" spc="150" baseline="3000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oper Black" pitchFamily="18" charset="0"/>
              </a:rPr>
              <a:t>m</a:t>
            </a:r>
            <a:r>
              <a:rPr lang="en-US" sz="4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oper Black" pitchFamily="18" charset="0"/>
              </a:rPr>
              <a:t> + </a:t>
            </a:r>
            <a:r>
              <a:rPr lang="en-US" sz="4400" b="1" spc="150" baseline="3000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oper Black" pitchFamily="18" charset="0"/>
              </a:rPr>
              <a:t>n</a:t>
            </a:r>
          </a:p>
          <a:p>
            <a:pPr algn="ctr"/>
            <a:r>
              <a:rPr lang="en-US" sz="4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oper Black" pitchFamily="18" charset="0"/>
              </a:rPr>
              <a:t>(</a:t>
            </a:r>
            <a:r>
              <a:rPr lang="en-US" sz="44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oper Black" pitchFamily="18" charset="0"/>
              </a:rPr>
              <a:t>ab</a:t>
            </a:r>
            <a:r>
              <a:rPr lang="en-US" sz="4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oper Black" pitchFamily="18" charset="0"/>
              </a:rPr>
              <a:t>)</a:t>
            </a:r>
            <a:r>
              <a:rPr lang="en-US" sz="4400" b="1" spc="150" baseline="3000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oper Black" pitchFamily="18" charset="0"/>
              </a:rPr>
              <a:t>n</a:t>
            </a:r>
            <a:r>
              <a:rPr lang="en-US" sz="4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oper Black" pitchFamily="18" charset="0"/>
              </a:rPr>
              <a:t> = a</a:t>
            </a:r>
            <a:r>
              <a:rPr lang="en-US" sz="4400" b="1" spc="150" baseline="3000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oper Black" pitchFamily="18" charset="0"/>
              </a:rPr>
              <a:t>n</a:t>
            </a:r>
            <a:r>
              <a:rPr lang="en-US" sz="4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en-US" sz="4400" b="1" spc="150" baseline="2400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oper Black" pitchFamily="18" charset="0"/>
              </a:rPr>
              <a:t>.</a:t>
            </a:r>
            <a:r>
              <a:rPr lang="en-US" sz="4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en-US" sz="44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oper Black" pitchFamily="18" charset="0"/>
              </a:rPr>
              <a:t>b</a:t>
            </a:r>
            <a:r>
              <a:rPr lang="en-US" sz="4400" b="1" spc="150" baseline="3000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oper Black" pitchFamily="18" charset="0"/>
              </a:rPr>
              <a:t>n</a:t>
            </a:r>
            <a:endParaRPr lang="en-US" sz="4400" b="1" spc="150" baseline="30000" dirty="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oper Black" pitchFamily="18" charset="0"/>
            </a:endParaRPr>
          </a:p>
          <a:p>
            <a:pPr algn="ctr"/>
            <a:r>
              <a:rPr lang="en-US" sz="4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oper Black" pitchFamily="18" charset="0"/>
              </a:rPr>
              <a:t>(a</a:t>
            </a:r>
            <a:r>
              <a:rPr lang="en-US" sz="4400" b="1" spc="150" baseline="3000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oper Black" pitchFamily="18" charset="0"/>
              </a:rPr>
              <a:t>m</a:t>
            </a:r>
            <a:r>
              <a:rPr lang="en-US" sz="4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oper Black" pitchFamily="18" charset="0"/>
              </a:rPr>
              <a:t>)</a:t>
            </a:r>
            <a:r>
              <a:rPr lang="en-US" sz="4400" b="1" spc="150" baseline="3000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oper Black" pitchFamily="18" charset="0"/>
              </a:rPr>
              <a:t>n</a:t>
            </a:r>
            <a:r>
              <a:rPr lang="en-US" sz="4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oper Black" pitchFamily="18" charset="0"/>
              </a:rPr>
              <a:t> = </a:t>
            </a:r>
            <a:r>
              <a:rPr lang="en-US" sz="44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oper Black" pitchFamily="18" charset="0"/>
              </a:rPr>
              <a:t>a</a:t>
            </a:r>
            <a:r>
              <a:rPr lang="en-US" sz="4400" b="1" spc="150" baseline="3000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oper Black" pitchFamily="18" charset="0"/>
              </a:rPr>
              <a:t>mn</a:t>
            </a:r>
            <a:endParaRPr lang="ru-RU" sz="4400" b="1" spc="150" baseline="3000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7410" name="Picture 2" descr="http://fantik47.rusedu.net/gallery/3117/0_ae160_647b17e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4314806"/>
            <a:ext cx="2857520" cy="2543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dirty="0" smtClean="0">
                <a:ln/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Библиография</a:t>
            </a:r>
            <a:endParaRPr lang="ru-RU" sz="6000" b="1" dirty="0">
              <a:ln/>
              <a:solidFill>
                <a:schemeClr val="accent3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ru-RU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Алгебра. 7 класс: учеб. для </a:t>
            </a:r>
            <a:r>
              <a:rPr lang="ru-RU" sz="20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общеобразоват</a:t>
            </a:r>
            <a:r>
              <a:rPr lang="ru-RU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. учреждений </a:t>
            </a:r>
            <a:r>
              <a:rPr lang="en-US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/ </a:t>
            </a:r>
            <a:r>
              <a:rPr lang="ru-RU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С. М. Никольский, М.К. Потапов, Н.Н. Решетников, А. В. </a:t>
            </a:r>
            <a:r>
              <a:rPr lang="ru-RU" sz="20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Шевкин</a:t>
            </a:r>
            <a:r>
              <a:rPr lang="ru-RU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/ </a:t>
            </a:r>
            <a:r>
              <a:rPr lang="ru-RU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9-е изд. – М.: Просвещение, 2009. – 272 с.: ил. – страницы 63, 65, 68, 69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Электронный ресурс </a:t>
            </a:r>
            <a:r>
              <a:rPr lang="ru-RU" sz="2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- </a:t>
            </a:r>
            <a:r>
              <a:rPr lang="en-AU" sz="2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  <a:hlinkClick r:id="rId3"/>
              </a:rPr>
              <a:t>http://school-assistant.ru/?predmet=algebra&amp;theme=slozenie_i_vichitanie_odnochlenov</a:t>
            </a:r>
            <a:endParaRPr lang="ru-RU" sz="20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Электронный ресурс - </a:t>
            </a:r>
            <a:r>
              <a:rPr lang="en-AU" sz="2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  <a:hlinkClick r:id="rId4"/>
              </a:rPr>
              <a:t>http://wiki.iteach.ru/index.php/</a:t>
            </a:r>
            <a:r>
              <a:rPr lang="ru-RU" sz="2000" b="1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  <a:hlinkClick r:id="rId4"/>
              </a:rPr>
              <a:t>История_возникновения_уравнений_</a:t>
            </a:r>
            <a:r>
              <a:rPr lang="ru-RU" sz="2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  <a:hlinkClick r:id="rId4"/>
              </a:rPr>
              <a:t>(</a:t>
            </a:r>
            <a:r>
              <a:rPr lang="ru-RU" sz="2000" b="1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  <a:hlinkClick r:id="rId4"/>
              </a:rPr>
              <a:t>работа_учащихся_в_проекте_Равновесие</a:t>
            </a:r>
            <a:r>
              <a:rPr lang="ru-RU" sz="2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  <a:hlinkClick r:id="rId4"/>
              </a:rPr>
              <a:t>)</a:t>
            </a:r>
            <a:endParaRPr lang="ru-RU" sz="20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Электронный ресурс - </a:t>
            </a:r>
            <a:r>
              <a:rPr lang="en-AU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  <a:hlinkClick r:id="rId5"/>
              </a:rPr>
              <a:t>http://fantik47.rusedu.net/category/3117/17590</a:t>
            </a:r>
            <a:endParaRPr lang="ru-RU" sz="20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Электронный ресурс - </a:t>
            </a:r>
            <a:r>
              <a:rPr lang="en-AU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  <a:hlinkClick r:id="rId6"/>
              </a:rPr>
              <a:t>http://matematika2x2.my1.ru/photo/3-0-5-3</a:t>
            </a:r>
            <a:endParaRPr lang="ru-RU" sz="20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Электронный ресурс - </a:t>
            </a:r>
            <a:r>
              <a:rPr lang="en-AU" sz="2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  <a:hlinkClick r:id="rId7"/>
              </a:rPr>
              <a:t>http://sunveter.ru/animacija/wo-men/deti/malchiki/145-uchenik.html</a:t>
            </a:r>
            <a:endParaRPr lang="ru-RU" sz="20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Электронный ресурс - </a:t>
            </a:r>
            <a:r>
              <a:rPr lang="en-AU" sz="2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  <a:hlinkClick r:id="rId8"/>
              </a:rPr>
              <a:t>http://nowa.cc/showthread.php?t=96819&amp;page=5</a:t>
            </a:r>
            <a:endParaRPr lang="ru-RU" sz="20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Электронный ресурс - </a:t>
            </a:r>
            <a:r>
              <a:rPr lang="en-AU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  <a:hlinkClick r:id="rId9"/>
              </a:rPr>
              <a:t>http://emojinations.net/ru/answer-46_2</a:t>
            </a:r>
            <a:endParaRPr lang="ru-RU" sz="20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Электронный ресурс - </a:t>
            </a:r>
            <a:r>
              <a:rPr lang="en-AU" sz="2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  <a:hlinkClick r:id="rId10"/>
              </a:rPr>
              <a:t>http://all-pix.com/kalkulyator-3d-png</a:t>
            </a:r>
            <a:endParaRPr lang="ru-RU" sz="20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Электронный ресурс - </a:t>
            </a:r>
            <a:r>
              <a:rPr lang="en-AU" sz="2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  <a:hlinkClick r:id="rId11"/>
              </a:rPr>
              <a:t>http://iconbird.com/view/36623_iconki_transportir_lineyka_angle_thingy</a:t>
            </a:r>
            <a:endParaRPr lang="ru-RU" sz="20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Электронный ресурс - </a:t>
            </a:r>
            <a:r>
              <a:rPr lang="en-AU" sz="2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  <a:hlinkClick r:id="rId12"/>
              </a:rPr>
              <a:t>http://forum.worldoftanks.ru/ index.php?/topic/1052724-rndom-</a:t>
            </a:r>
            <a:r>
              <a:rPr lang="ru-RU" sz="2000" b="1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  <a:hlinkClick r:id="rId12"/>
              </a:rPr>
              <a:t>рандомный-альянс</a:t>
            </a:r>
            <a:r>
              <a:rPr lang="ru-RU" sz="2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  <a:hlinkClick r:id="rId12"/>
              </a:rPr>
              <a:t>/</a:t>
            </a:r>
            <a:r>
              <a:rPr lang="en-AU" sz="2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  <a:hlinkClick r:id="rId12"/>
              </a:rPr>
              <a:t>page__st__80</a:t>
            </a:r>
            <a:endParaRPr lang="ru-RU" sz="20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Электронный ресурс - </a:t>
            </a:r>
            <a:r>
              <a:rPr lang="en-AU" sz="2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  <a:hlinkClick r:id="rId13"/>
              </a:rPr>
              <a:t>http://intafy.at.ua/load/shkolnyj_sunduchok/matematika/78</a:t>
            </a:r>
            <a:endParaRPr lang="ru-RU" sz="20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  <a:p>
            <a:pPr marL="457200" indent="-457200">
              <a:buAutoNum type="arabicPeriod"/>
            </a:pPr>
            <a:endParaRPr lang="ru-RU" sz="20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401</Words>
  <Application>Microsoft Office PowerPoint</Application>
  <PresentationFormat>Экран (4:3)</PresentationFormat>
  <Paragraphs>55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Одночлены</vt:lpstr>
      <vt:lpstr>Слайд 2</vt:lpstr>
      <vt:lpstr>Примеры</vt:lpstr>
      <vt:lpstr>Историческая справка</vt:lpstr>
      <vt:lpstr>Стандартный вид одночлена</vt:lpstr>
      <vt:lpstr>Подобные одночлены</vt:lpstr>
      <vt:lpstr>Свойства степеней одночленов</vt:lpstr>
      <vt:lpstr>Библиография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Маша Котёнок</dc:creator>
  <cp:lastModifiedBy>Lena</cp:lastModifiedBy>
  <cp:revision>51</cp:revision>
  <dcterms:created xsi:type="dcterms:W3CDTF">2014-02-07T15:54:46Z</dcterms:created>
  <dcterms:modified xsi:type="dcterms:W3CDTF">2016-01-05T21:08:33Z</dcterms:modified>
</cp:coreProperties>
</file>