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1" r:id="rId3"/>
    <p:sldId id="258" r:id="rId4"/>
    <p:sldId id="262" r:id="rId5"/>
    <p:sldId id="263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3058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 </a:t>
            </a:r>
            <a:endParaRPr lang="ru-RU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57158" y="1643050"/>
            <a:ext cx="8305800" cy="1143000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</a:t>
            </a:r>
            <a:r>
              <a:rPr kumimoji="0" lang="ru-RU" sz="72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Многочлены</a:t>
            </a: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86050" y="3500439"/>
            <a:ext cx="63579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Работу выполнила: </a:t>
            </a:r>
            <a:r>
              <a:rPr lang="ru-RU" dirty="0" err="1" smtClean="0">
                <a:solidFill>
                  <a:srgbClr val="002060"/>
                </a:solidFill>
              </a:rPr>
              <a:t>Кревная</a:t>
            </a:r>
            <a:r>
              <a:rPr lang="ru-RU" dirty="0" smtClean="0">
                <a:solidFill>
                  <a:srgbClr val="002060"/>
                </a:solidFill>
              </a:rPr>
              <a:t> Дарья, ученица 7а класса, МБОУ СШ № 1, г. Архангельск, Архангельская область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Руководитель: Куприянович Марина Олеговна, учитель математики высшей квалификационной категории,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МБОУ СШ № 1, г. Архангельск, Архангельская область,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2016 год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3058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 </a:t>
            </a:r>
            <a:endParaRPr lang="ru-RU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15816" y="260648"/>
            <a:ext cx="33123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   </a:t>
            </a:r>
            <a:r>
              <a:rPr lang="ru-RU" sz="4400" dirty="0" smtClean="0"/>
              <a:t>  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Многочлен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844824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Многочлен -сумма одночленов</a:t>
            </a:r>
          </a:p>
          <a:p>
            <a:pPr algn="ctr"/>
            <a:endParaRPr lang="ru-RU" sz="4000" dirty="0" smtClean="0"/>
          </a:p>
          <a:p>
            <a:pPr algn="ctr"/>
            <a:r>
              <a:rPr lang="ru-RU" sz="4000" dirty="0" smtClean="0"/>
              <a:t>Например:</a:t>
            </a:r>
            <a:r>
              <a:rPr lang="en-US" sz="4000" dirty="0" smtClean="0"/>
              <a:t>                   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4аb+3сd+4x</a:t>
            </a:r>
            <a:br>
              <a:rPr lang="ru-RU" sz="4000" dirty="0" smtClean="0"/>
            </a:br>
            <a:r>
              <a:rPr lang="ru-RU" sz="4000" dirty="0" smtClean="0"/>
              <a:t>4а</a:t>
            </a:r>
            <a:r>
              <a:rPr lang="ru-RU" sz="4000" baseline="30000" dirty="0" smtClean="0"/>
              <a:t>2</a:t>
            </a:r>
            <a:r>
              <a:rPr lang="ru-RU" sz="4000" dirty="0" smtClean="0"/>
              <a:t>b</a:t>
            </a:r>
            <a:r>
              <a:rPr lang="ru-RU" sz="4000" baseline="30000" dirty="0" smtClean="0"/>
              <a:t>4</a:t>
            </a:r>
            <a:r>
              <a:rPr lang="ru-RU" sz="4000" dirty="0" smtClean="0"/>
              <a:t>+4с</a:t>
            </a:r>
            <a:r>
              <a:rPr lang="ru-RU" sz="4000" baseline="30000" dirty="0" smtClean="0"/>
              <a:t>8</a:t>
            </a:r>
            <a:r>
              <a:rPr lang="ru-RU" sz="4000" dirty="0" smtClean="0"/>
              <a:t>d</a:t>
            </a:r>
            <a:r>
              <a:rPr lang="ru-RU" sz="4000" baseline="30000" dirty="0" smtClean="0"/>
              <a:t>9</a:t>
            </a:r>
            <a:r>
              <a:rPr lang="ru-RU" sz="4000" dirty="0" smtClean="0"/>
              <a:t>+2xу</a:t>
            </a:r>
            <a:r>
              <a:rPr lang="ru-RU" sz="4000" baseline="30000" dirty="0" smtClean="0"/>
              <a:t>3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3с</a:t>
            </a:r>
            <a:r>
              <a:rPr lang="ru-RU" sz="4000" baseline="30000" dirty="0" smtClean="0"/>
              <a:t>7</a:t>
            </a:r>
            <a:r>
              <a:rPr lang="ru-RU" sz="4000" dirty="0" smtClean="0"/>
              <a:t>d</a:t>
            </a:r>
            <a:r>
              <a:rPr lang="ru-RU" sz="4000" baseline="30000" dirty="0" smtClean="0"/>
              <a:t>8</a:t>
            </a:r>
            <a:r>
              <a:rPr lang="ru-RU" sz="4000" dirty="0" smtClean="0"/>
              <a:t>-2b</a:t>
            </a:r>
            <a:r>
              <a:rPr lang="ru-RU" sz="4000" baseline="30000" dirty="0" smtClean="0"/>
              <a:t>6</a:t>
            </a:r>
            <a:r>
              <a:rPr lang="ru-RU" sz="4000" dirty="0" smtClean="0"/>
              <a:t>c</a:t>
            </a:r>
            <a:r>
              <a:rPr lang="ru-RU" sz="4000" baseline="30000" dirty="0" smtClean="0"/>
              <a:t>2</a:t>
            </a:r>
            <a:r>
              <a:rPr lang="ru-RU" sz="4000" dirty="0" smtClean="0"/>
              <a:t>d+7xу-5xy</a:t>
            </a:r>
            <a:r>
              <a:rPr lang="ru-RU" sz="4000" baseline="30000" dirty="0" smtClean="0"/>
              <a:t>2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 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305800" cy="10001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появления многочлена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71612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/>
              <a:t>У </a:t>
            </a:r>
            <a:r>
              <a:rPr lang="ru-RU" sz="3600" dirty="0" smtClean="0">
                <a:solidFill>
                  <a:srgbClr val="FF0000"/>
                </a:solidFill>
              </a:rPr>
              <a:t>древних греков </a:t>
            </a:r>
            <a:r>
              <a:rPr lang="ru-RU" sz="3600" dirty="0" smtClean="0"/>
              <a:t>величины обозначались не буквами или числами, а отрезками прямых. Они говорили не «а</a:t>
            </a:r>
            <a:r>
              <a:rPr lang="ru-RU" sz="3600" baseline="30000" dirty="0" smtClean="0"/>
              <a:t>2</a:t>
            </a:r>
            <a:r>
              <a:rPr lang="ru-RU" sz="3600" dirty="0" smtClean="0"/>
              <a:t>», а «квадрат на отрезке», не «</a:t>
            </a:r>
            <a:r>
              <a:rPr lang="ru-RU" sz="3600" dirty="0" err="1" smtClean="0"/>
              <a:t>аb</a:t>
            </a:r>
            <a:r>
              <a:rPr lang="ru-RU" sz="3600" dirty="0" smtClean="0"/>
              <a:t>», а «прямоугольник, содержащийся между отрезками».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3058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История появления многочленов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643050"/>
            <a:ext cx="83582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Если обратиться к первому дошедшему до нас теоретическому трактату по математике - знаменитым «</a:t>
            </a:r>
            <a:r>
              <a:rPr lang="ru-RU" sz="2400" dirty="0" smtClean="0">
                <a:solidFill>
                  <a:srgbClr val="FF0000"/>
                </a:solidFill>
              </a:rPr>
              <a:t>Началам</a:t>
            </a:r>
            <a:r>
              <a:rPr lang="ru-RU" sz="2400" dirty="0" smtClean="0"/>
              <a:t>» древнегреческого математика </a:t>
            </a:r>
            <a:r>
              <a:rPr lang="ru-RU" sz="2400" dirty="0" smtClean="0">
                <a:solidFill>
                  <a:srgbClr val="FF0000"/>
                </a:solidFill>
              </a:rPr>
              <a:t>Евклида</a:t>
            </a:r>
            <a:r>
              <a:rPr lang="ru-RU" sz="2400" dirty="0" smtClean="0"/>
              <a:t>, жившего в Александрии в III веке до н.э., - то, поправив стиль и манеру изложения великого ученого, получится следующее:</a:t>
            </a:r>
          </a:p>
          <a:p>
            <a:pPr algn="just"/>
            <a:r>
              <a:rPr lang="ru-RU" sz="2400" dirty="0" smtClean="0"/>
              <a:t>Если имеются два отрезка и один из них разбит на сколько угодно отрезков, то площадь прямоугольника, сторонами которого служат эти отрезки, равна сумме площадей прямоугольников, имеющих одной стороной неразделенный отрезок, а другими - отрезки, из которых составлен второй данный отрезок.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246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появления многочленов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7225" y="1714488"/>
            <a:ext cx="67866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Далее Евклид приводит чертеж и чисто геометрическими рассуждениями доказывает теорему. Мы не будем рассматривать эти рассуждения, но заметим, что по существу в теореме идет речь о том, что если длина отрезка АВ равна а, а длина отрезка АС равна </a:t>
            </a:r>
            <a:r>
              <a:rPr lang="ru-RU" sz="2400" dirty="0" err="1" smtClean="0"/>
              <a:t>b</a:t>
            </a:r>
            <a:r>
              <a:rPr lang="ru-RU" sz="2400" dirty="0" smtClean="0"/>
              <a:t> + с +... + </a:t>
            </a:r>
            <a:r>
              <a:rPr lang="ru-RU" sz="2400" dirty="0" err="1" smtClean="0"/>
              <a:t>k</a:t>
            </a:r>
            <a:r>
              <a:rPr lang="ru-RU" sz="2400" dirty="0" smtClean="0"/>
              <a:t>, то а ∙ (</a:t>
            </a:r>
            <a:r>
              <a:rPr lang="ru-RU" sz="2400" dirty="0" err="1" smtClean="0"/>
              <a:t>b</a:t>
            </a:r>
            <a:r>
              <a:rPr lang="ru-RU" sz="2400" dirty="0" smtClean="0"/>
              <a:t> + с + ... + </a:t>
            </a:r>
            <a:r>
              <a:rPr lang="ru-RU" sz="2400" dirty="0" err="1" smtClean="0"/>
              <a:t>k</a:t>
            </a:r>
            <a:r>
              <a:rPr lang="ru-RU" sz="2400" dirty="0" smtClean="0"/>
              <a:t>) = (</a:t>
            </a:r>
            <a:r>
              <a:rPr lang="ru-RU" sz="2400" dirty="0" err="1" smtClean="0"/>
              <a:t>ab</a:t>
            </a:r>
            <a:r>
              <a:rPr lang="ru-RU" sz="2400" dirty="0" smtClean="0"/>
              <a:t> + ас + ... + </a:t>
            </a:r>
            <a:r>
              <a:rPr lang="ru-RU" sz="2400" dirty="0" err="1" smtClean="0"/>
              <a:t>аk</a:t>
            </a:r>
            <a:r>
              <a:rPr lang="ru-RU" sz="2400" dirty="0" smtClean="0"/>
              <a:t>), т.е. получился один из важнейших законов, лежащих в основе тождественных преобразований, - </a:t>
            </a:r>
            <a:r>
              <a:rPr lang="ru-RU" sz="2400" dirty="0" smtClean="0">
                <a:solidFill>
                  <a:srgbClr val="FF0000"/>
                </a:solidFill>
              </a:rPr>
              <a:t>распределительный закон</a:t>
            </a:r>
            <a:r>
              <a:rPr lang="ru-RU" sz="2400" dirty="0" smtClean="0"/>
              <a:t>!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305800" cy="1143000"/>
          </a:xfrm>
        </p:spPr>
        <p:txBody>
          <a:bodyPr/>
          <a:lstStyle/>
          <a:p>
            <a:r>
              <a:rPr lang="ru-RU" dirty="0" smtClean="0"/>
              <a:t>      Свойства многочленов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44824"/>
            <a:ext cx="86044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1. Члены многочлена можно менять местами.</a:t>
            </a:r>
          </a:p>
          <a:p>
            <a:r>
              <a:rPr lang="ru-RU" sz="4000" dirty="0" smtClean="0"/>
              <a:t>2.Прибавление к многочлену нуля (нулевого многочлена) не изменяет его.</a:t>
            </a:r>
          </a:p>
          <a:p>
            <a:r>
              <a:rPr lang="ru-RU" sz="4000" dirty="0" smtClean="0"/>
              <a:t>3.В многочлене можно приводить подобные члены.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305800" cy="1143000"/>
          </a:xfrm>
        </p:spPr>
        <p:txBody>
          <a:bodyPr/>
          <a:lstStyle/>
          <a:p>
            <a:r>
              <a:rPr lang="ru-RU" dirty="0" smtClean="0"/>
              <a:t>              Библиография 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844824"/>
            <a:ext cx="84604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Алгебра.7 </a:t>
            </a:r>
            <a:r>
              <a:rPr lang="ru-RU" dirty="0" smtClean="0"/>
              <a:t>класс :учеб 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 . </a:t>
            </a:r>
            <a:r>
              <a:rPr lang="ru-RU" dirty="0" smtClean="0"/>
              <a:t>учреждений/С.М</a:t>
            </a:r>
            <a:r>
              <a:rPr lang="ru-RU" dirty="0" smtClean="0"/>
              <a:t>. Никольский, М.К.Потапов ,Н.Н. Решетников, </a:t>
            </a:r>
            <a:r>
              <a:rPr lang="ru-RU" dirty="0" err="1" smtClean="0"/>
              <a:t>А.В.Шевкин</a:t>
            </a:r>
            <a:r>
              <a:rPr lang="ru-RU" dirty="0" smtClean="0"/>
              <a:t>/</a:t>
            </a:r>
            <a:r>
              <a:rPr lang="ru-RU" dirty="0" smtClean="0"/>
              <a:t>9-е </a:t>
            </a:r>
            <a:r>
              <a:rPr lang="ru-RU" dirty="0" smtClean="0"/>
              <a:t>изд. м.: Просвещение,2009. 272с.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/>
              <a:t>2. </a:t>
            </a:r>
            <a:r>
              <a:rPr lang="en-US" dirty="0" smtClean="0"/>
              <a:t>http</a:t>
            </a:r>
            <a:r>
              <a:rPr lang="en-US" dirty="0" smtClean="0"/>
              <a:t>://www.microarticles.ru/article/storija-pojavlenija-mnogochlena.html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06896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 </a:t>
            </a:r>
            <a:r>
              <a:rPr lang="en-US" dirty="0" smtClean="0"/>
              <a:t>http</a:t>
            </a:r>
            <a:r>
              <a:rPr lang="en-US" dirty="0" smtClean="0"/>
              <a:t>://mathematics-tests.com/7-klass-uroki/algebra-7-klass-urok-mnogochlen-standartny-vid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357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  </vt:lpstr>
      <vt:lpstr>  </vt:lpstr>
      <vt:lpstr>История появления многочлена</vt:lpstr>
      <vt:lpstr>История появления многочленов</vt:lpstr>
      <vt:lpstr>История появления многочленов</vt:lpstr>
      <vt:lpstr>      Свойства многочленов</vt:lpstr>
      <vt:lpstr>              Библиография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одночлены</dc:title>
  <dc:creator>Светлана</dc:creator>
  <cp:lastModifiedBy>Lena</cp:lastModifiedBy>
  <cp:revision>17</cp:revision>
  <dcterms:created xsi:type="dcterms:W3CDTF">2015-12-23T17:46:37Z</dcterms:created>
  <dcterms:modified xsi:type="dcterms:W3CDTF">2016-01-05T19:58:30Z</dcterms:modified>
</cp:coreProperties>
</file>