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05F368-71DC-4AD4-AA15-84945F439FC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3A394-CC6D-49C6-9888-1728E979CB0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29D52-7557-410C-8207-FA6DAC8B606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1644A-0D1F-4A5D-9E15-21A2AE775C1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B7D94-AB57-4AEB-AFE2-AD60D838FAE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14711-6831-4D45-8101-B2350E1599F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A8650-8B84-433C-B00A-319D98D883D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E614E-8785-4F96-82E7-8B8FF3A3D3E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F6036A-9829-4B12-9EAE-E80BC4803B8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33A74-BB24-4C52-B541-DA61EA51401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2394F-FD72-409D-AE0E-50DFEFCB841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000"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000" smtClean="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000" smtClean="0"/>
            </a:lvl1pPr>
          </a:lstStyle>
          <a:p>
            <a:pPr>
              <a:defRPr/>
            </a:pPr>
            <a:fld id="{FB1EF2A5-3F1D-45D0-AE58-8BFEDF46BA7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7177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8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79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0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1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2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3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4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5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6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7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8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89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90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91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92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93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94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95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96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97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98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99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00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01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02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03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04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05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06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07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0" y="333375"/>
            <a:ext cx="5616575" cy="2043113"/>
          </a:xfrm>
        </p:spPr>
        <p:txBody>
          <a:bodyPr/>
          <a:lstStyle/>
          <a:p>
            <a:pPr eaLnBrk="1" hangingPunct="1"/>
            <a:r>
              <a:rPr lang="ru-RU" sz="6000" smtClean="0"/>
              <a:t>Многочлены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8596" y="4143380"/>
            <a:ext cx="6858048" cy="1571636"/>
          </a:xfrm>
        </p:spPr>
        <p:txBody>
          <a:bodyPr/>
          <a:lstStyle/>
          <a:p>
            <a:r>
              <a:rPr lang="ru-RU" sz="2000" b="1" dirty="0" smtClean="0">
                <a:solidFill>
                  <a:srgbClr val="00B050"/>
                </a:solidFill>
                <a:latin typeface="Century Gothic" pitchFamily="34" charset="0"/>
              </a:rPr>
              <a:t>Работу </a:t>
            </a:r>
            <a:r>
              <a:rPr lang="ru-RU" sz="2000" b="1" dirty="0" smtClean="0">
                <a:solidFill>
                  <a:srgbClr val="00B050"/>
                </a:solidFill>
                <a:latin typeface="Century Gothic" pitchFamily="34" charset="0"/>
              </a:rPr>
              <a:t>выполнил: </a:t>
            </a:r>
            <a:r>
              <a:rPr lang="ru-RU" sz="2000" b="1" dirty="0" err="1" smtClean="0">
                <a:solidFill>
                  <a:srgbClr val="00B050"/>
                </a:solidFill>
                <a:latin typeface="Century Gothic" pitchFamily="34" charset="0"/>
              </a:rPr>
              <a:t>Саморядов</a:t>
            </a:r>
            <a:r>
              <a:rPr lang="ru-RU" sz="2000" b="1" dirty="0" smtClean="0">
                <a:solidFill>
                  <a:srgbClr val="00B050"/>
                </a:solidFill>
                <a:latin typeface="Century Gothic" pitchFamily="34" charset="0"/>
              </a:rPr>
              <a:t> Степан,</a:t>
            </a:r>
            <a:endParaRPr lang="ru-RU" sz="2000" b="1" dirty="0" smtClean="0">
              <a:solidFill>
                <a:srgbClr val="00B050"/>
              </a:solidFill>
              <a:latin typeface="Century Gothic" pitchFamily="34" charset="0"/>
            </a:endParaRPr>
          </a:p>
          <a:p>
            <a:r>
              <a:rPr lang="ru-RU" sz="2000" b="1" dirty="0" smtClean="0">
                <a:solidFill>
                  <a:srgbClr val="00B050"/>
                </a:solidFill>
                <a:latin typeface="Century Gothic" pitchFamily="34" charset="0"/>
              </a:rPr>
              <a:t>ученик </a:t>
            </a:r>
            <a:r>
              <a:rPr lang="ru-RU" sz="2000" b="1" dirty="0" smtClean="0">
                <a:solidFill>
                  <a:srgbClr val="00B050"/>
                </a:solidFill>
                <a:latin typeface="Century Gothic" pitchFamily="34" charset="0"/>
              </a:rPr>
              <a:t>7 А класса МБОУ СШ №1,</a:t>
            </a:r>
          </a:p>
          <a:p>
            <a:r>
              <a:rPr lang="ru-RU" sz="2000" b="1" dirty="0" smtClean="0">
                <a:solidFill>
                  <a:srgbClr val="00B050"/>
                </a:solidFill>
                <a:latin typeface="Century Gothic" pitchFamily="34" charset="0"/>
              </a:rPr>
              <a:t>г. Архангельск, Архангельская область</a:t>
            </a:r>
          </a:p>
          <a:p>
            <a:r>
              <a:rPr lang="ru-RU" sz="2000" b="1" dirty="0" smtClean="0">
                <a:solidFill>
                  <a:srgbClr val="00B050"/>
                </a:solidFill>
                <a:latin typeface="Century Gothic" pitchFamily="34" charset="0"/>
              </a:rPr>
              <a:t>Руководитель: Куприянович Марина Олеговна, учитель математики высшей квалификационной категории, </a:t>
            </a:r>
          </a:p>
          <a:p>
            <a:r>
              <a:rPr lang="ru-RU" sz="2000" b="1" dirty="0" smtClean="0">
                <a:solidFill>
                  <a:srgbClr val="00B050"/>
                </a:solidFill>
                <a:latin typeface="Century Gothic" pitchFamily="34" charset="0"/>
              </a:rPr>
              <a:t>г. Архангельск, Архангельская область, 2016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050" y="188913"/>
            <a:ext cx="4826000" cy="1223962"/>
          </a:xfrm>
        </p:spPr>
        <p:txBody>
          <a:bodyPr/>
          <a:lstStyle/>
          <a:p>
            <a:pPr eaLnBrk="1" hangingPunct="1"/>
            <a:r>
              <a:rPr lang="ru-RU" sz="4800" smtClean="0"/>
              <a:t>Определение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7325"/>
          </a:xfrm>
        </p:spPr>
        <p:txBody>
          <a:bodyPr/>
          <a:lstStyle/>
          <a:p>
            <a:pPr eaLnBrk="1" hangingPunct="1"/>
            <a:r>
              <a:rPr lang="ru-RU" sz="4000" smtClean="0"/>
              <a:t>Многочлен – это сумма одночленов. Одночлены</a:t>
            </a:r>
            <a:r>
              <a:rPr lang="en-US" sz="4000" smtClean="0"/>
              <a:t>,</a:t>
            </a:r>
            <a:r>
              <a:rPr lang="ru-RU" sz="4000" smtClean="0"/>
              <a:t>входящие в эту сумму</a:t>
            </a:r>
            <a:r>
              <a:rPr lang="en-US" sz="4000" smtClean="0"/>
              <a:t>,</a:t>
            </a:r>
            <a:r>
              <a:rPr lang="ru-RU" sz="4000" smtClean="0"/>
              <a:t> называют членами многочлена.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150" y="188913"/>
            <a:ext cx="4878388" cy="1106487"/>
          </a:xfrm>
        </p:spPr>
        <p:txBody>
          <a:bodyPr/>
          <a:lstStyle/>
          <a:p>
            <a:pPr eaLnBrk="1" hangingPunct="1"/>
            <a:r>
              <a:rPr lang="ru-RU" sz="5400" smtClean="0"/>
              <a:t>Примеры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71612"/>
            <a:ext cx="8229600" cy="4017976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sz="4800" dirty="0" smtClean="0"/>
              <a:t>a</a:t>
            </a:r>
            <a:r>
              <a:rPr lang="ru-RU" sz="4800" dirty="0" smtClean="0"/>
              <a:t>+(-2)</a:t>
            </a:r>
            <a:r>
              <a:rPr lang="en-US" sz="4800" dirty="0" smtClean="0"/>
              <a:t>+</a:t>
            </a:r>
            <a:r>
              <a:rPr lang="en-US" sz="4800" dirty="0" smtClean="0"/>
              <a:t>b-35</a:t>
            </a:r>
            <a:r>
              <a:rPr lang="ru-RU" sz="4800" dirty="0" smtClean="0"/>
              <a:t> </a:t>
            </a:r>
          </a:p>
          <a:p>
            <a:pPr algn="ctr" eaLnBrk="1" hangingPunct="1">
              <a:buNone/>
            </a:pPr>
            <a:r>
              <a:rPr lang="ru-RU" sz="4800" dirty="0" smtClean="0"/>
              <a:t>1</a:t>
            </a:r>
            <a:r>
              <a:rPr lang="en-US" sz="4800" dirty="0" smtClean="0"/>
              <a:t>,2-0,2</a:t>
            </a:r>
            <a:r>
              <a:rPr lang="ru-RU" sz="4800" dirty="0" smtClean="0"/>
              <a:t>+9</a:t>
            </a:r>
            <a:r>
              <a:rPr lang="en-US" sz="4800" dirty="0" smtClean="0"/>
              <a:t>b-a         </a:t>
            </a:r>
            <a:endParaRPr lang="ru-RU" sz="4800" dirty="0" smtClean="0"/>
          </a:p>
          <a:p>
            <a:pPr algn="ctr" eaLnBrk="1" hangingPunct="1">
              <a:buNone/>
            </a:pPr>
            <a:r>
              <a:rPr lang="en-US" sz="4800" dirty="0" smtClean="0"/>
              <a:t>  </a:t>
            </a:r>
            <a:r>
              <a:rPr lang="ru-RU" sz="4800" dirty="0" smtClean="0"/>
              <a:t>6</a:t>
            </a:r>
            <a:r>
              <a:rPr lang="en-US" sz="4800" dirty="0" smtClean="0"/>
              <a:t>c-5b+(-a</a:t>
            </a:r>
            <a:r>
              <a:rPr lang="en-US" sz="4800" dirty="0" smtClean="0"/>
              <a:t>)</a:t>
            </a:r>
            <a:r>
              <a:rPr lang="ru-RU" sz="4800" dirty="0" smtClean="0"/>
              <a:t> </a:t>
            </a:r>
          </a:p>
          <a:p>
            <a:pPr algn="ctr" eaLnBrk="1" hangingPunct="1">
              <a:buNone/>
            </a:pPr>
            <a:r>
              <a:rPr lang="en-US" sz="4800" dirty="0" smtClean="0"/>
              <a:t>5c </a:t>
            </a:r>
            <a:r>
              <a:rPr lang="en-US" sz="4800" dirty="0" smtClean="0"/>
              <a:t>(2c+a-4b</a:t>
            </a:r>
            <a:r>
              <a:rPr lang="en-US" sz="4800" dirty="0" smtClean="0"/>
              <a:t>)</a:t>
            </a:r>
            <a:r>
              <a:rPr lang="ru-RU" sz="4800" dirty="0" smtClean="0"/>
              <a:t> </a:t>
            </a:r>
            <a:r>
              <a:rPr lang="en-US" sz="4800" dirty="0" smtClean="0"/>
              <a:t> </a:t>
            </a:r>
            <a:endParaRPr lang="ru-RU" sz="4800" dirty="0" smtClean="0"/>
          </a:p>
          <a:p>
            <a:pPr algn="ctr" eaLnBrk="1" hangingPunct="1">
              <a:buNone/>
            </a:pPr>
            <a:r>
              <a:rPr lang="en-US" sz="4800" dirty="0" smtClean="0"/>
              <a:t>(</a:t>
            </a:r>
            <a:r>
              <a:rPr lang="en-US" sz="4800" dirty="0" smtClean="0"/>
              <a:t>7a+3c+b</a:t>
            </a:r>
            <a:r>
              <a:rPr lang="en-US" sz="4800" dirty="0" smtClean="0"/>
              <a:t>)</a:t>
            </a:r>
            <a:r>
              <a:rPr lang="en-US" sz="4800" dirty="0" smtClean="0">
                <a:latin typeface="Matura MT Script Capitals"/>
                <a:sym typeface="Wingdings 2"/>
              </a:rPr>
              <a:t></a:t>
            </a:r>
            <a:r>
              <a:rPr lang="en-US" sz="4800" dirty="0" smtClean="0"/>
              <a:t>(</a:t>
            </a:r>
            <a:r>
              <a:rPr lang="en-US" sz="4800" dirty="0" smtClean="0"/>
              <a:t>2,3-5b+2a)</a:t>
            </a:r>
            <a:endParaRPr lang="ru-RU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285728"/>
            <a:ext cx="3024187" cy="857256"/>
          </a:xfrm>
        </p:spPr>
        <p:txBody>
          <a:bodyPr/>
          <a:lstStyle/>
          <a:p>
            <a:pPr eaLnBrk="1" hangingPunct="1"/>
            <a:r>
              <a:rPr lang="ru-RU" dirty="0" smtClean="0"/>
              <a:t>Свойства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4422"/>
            <a:ext cx="8229600" cy="5383228"/>
          </a:xfrm>
        </p:spPr>
        <p:txBody>
          <a:bodyPr/>
          <a:lstStyle/>
          <a:p>
            <a:pPr marL="742950" indent="-742950" algn="ctr" eaLnBrk="1" hangingPunct="1">
              <a:buAutoNum type="arabicPeriod"/>
            </a:pPr>
            <a:r>
              <a:rPr lang="ru-RU" sz="4400" dirty="0" smtClean="0"/>
              <a:t>Если </a:t>
            </a:r>
            <a:r>
              <a:rPr lang="ru-RU" sz="4400" dirty="0" smtClean="0"/>
              <a:t>один многочлен отличается от другого лишь порядком членов</a:t>
            </a:r>
            <a:r>
              <a:rPr lang="en-US" sz="4400" dirty="0" smtClean="0"/>
              <a:t>, </a:t>
            </a:r>
            <a:r>
              <a:rPr lang="ru-RU" sz="4400" dirty="0" smtClean="0"/>
              <a:t>то такие два многочлена считают равными </a:t>
            </a:r>
            <a:endParaRPr lang="ru-RU" sz="4400" dirty="0" smtClean="0"/>
          </a:p>
          <a:p>
            <a:pPr marL="742950" indent="-742950" algn="ctr" eaLnBrk="1" hangingPunct="1">
              <a:buNone/>
            </a:pPr>
            <a:r>
              <a:rPr lang="ru-RU" sz="4400" dirty="0" smtClean="0"/>
              <a:t> </a:t>
            </a:r>
            <a:r>
              <a:rPr lang="en-US" sz="4400" dirty="0" smtClean="0"/>
              <a:t>a-2b=2b-a</a:t>
            </a:r>
            <a:endParaRPr lang="ru-RU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dirty="0" smtClean="0"/>
              <a:t>Свойства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None/>
            </a:pPr>
            <a:r>
              <a:rPr lang="en-US" sz="4400" dirty="0" smtClean="0"/>
              <a:t>2. </a:t>
            </a:r>
            <a:r>
              <a:rPr lang="ru-RU" sz="4400" dirty="0" smtClean="0"/>
              <a:t>Если многочлен получен из другого прибавлением числа нуль </a:t>
            </a:r>
            <a:r>
              <a:rPr lang="en-US" sz="4400" dirty="0" smtClean="0"/>
              <a:t>,</a:t>
            </a:r>
            <a:r>
              <a:rPr lang="ru-RU" sz="4400" dirty="0" smtClean="0"/>
              <a:t> то такие многочлены называют равными. </a:t>
            </a:r>
            <a:r>
              <a:rPr lang="en-US" sz="4400" dirty="0" smtClean="0"/>
              <a:t>a+b+0=</a:t>
            </a:r>
            <a:r>
              <a:rPr lang="en-US" sz="4400" dirty="0" err="1" smtClean="0"/>
              <a:t>a+b</a:t>
            </a:r>
            <a:endParaRPr lang="ru-RU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dirty="0" smtClean="0"/>
              <a:t>Свойства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None/>
            </a:pPr>
            <a:r>
              <a:rPr lang="en-US" sz="4400" dirty="0" smtClean="0"/>
              <a:t>3. </a:t>
            </a:r>
            <a:r>
              <a:rPr lang="ru-RU" sz="4400" dirty="0" smtClean="0"/>
              <a:t>Если многочлен получен из другого заменой подобных членов их суммой</a:t>
            </a:r>
            <a:r>
              <a:rPr lang="en-US" sz="4400" dirty="0" smtClean="0"/>
              <a:t>,</a:t>
            </a:r>
            <a:r>
              <a:rPr lang="ru-RU" sz="4400" dirty="0" smtClean="0"/>
              <a:t>  то такие два многочлена считают равными. </a:t>
            </a:r>
            <a:r>
              <a:rPr lang="en-US" sz="4400" dirty="0" smtClean="0"/>
              <a:t>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4400" dirty="0" err="1" smtClean="0"/>
              <a:t>a+cb-cb</a:t>
            </a:r>
            <a:r>
              <a:rPr lang="en-US" sz="4400" dirty="0" smtClean="0"/>
              <a:t>=a-1cb+(-1)</a:t>
            </a:r>
            <a:r>
              <a:rPr lang="en-US" sz="4400" dirty="0" err="1" smtClean="0"/>
              <a:t>cb</a:t>
            </a:r>
            <a:r>
              <a:rPr lang="en-US" sz="4400" dirty="0" smtClean="0"/>
              <a:t>=</a:t>
            </a:r>
            <a:endParaRPr lang="ru-RU" sz="4400" dirty="0" smtClean="0"/>
          </a:p>
          <a:p>
            <a:pPr algn="ctr" eaLnBrk="1" hangingPunct="1">
              <a:lnSpc>
                <a:spcPct val="90000"/>
              </a:lnSpc>
              <a:buNone/>
            </a:pPr>
            <a:r>
              <a:rPr lang="en-US" sz="4400" dirty="0" smtClean="0"/>
              <a:t>a</a:t>
            </a:r>
            <a:r>
              <a:rPr lang="en-US" sz="4400" dirty="0" smtClean="0"/>
              <a:t>+(1+(-1))</a:t>
            </a:r>
            <a:r>
              <a:rPr lang="en-US" sz="4400" dirty="0" err="1" smtClean="0"/>
              <a:t>cb</a:t>
            </a:r>
            <a:r>
              <a:rPr lang="en-US" sz="4400" dirty="0" smtClean="0"/>
              <a:t>=a+0</a:t>
            </a:r>
            <a:r>
              <a:rPr lang="en-US" sz="4400" dirty="0" smtClean="0">
                <a:sym typeface="Wingdings 2" pitchFamily="18" charset="2"/>
              </a:rPr>
              <a:t></a:t>
            </a:r>
            <a:r>
              <a:rPr lang="en-US" sz="4400" dirty="0" smtClean="0"/>
              <a:t>cb=a+0=a</a:t>
            </a:r>
            <a:endParaRPr lang="ru-RU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dirty="0" smtClean="0"/>
              <a:t>Библиография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None/>
            </a:pPr>
            <a:r>
              <a:rPr lang="ru-RU" sz="32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Алгебра. 7 класс: учеб. для </a:t>
            </a:r>
            <a:r>
              <a:rPr lang="ru-RU" sz="3200" b="1" dirty="0" err="1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общеобразоват</a:t>
            </a:r>
            <a:r>
              <a:rPr lang="ru-RU" sz="32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. учреждений </a:t>
            </a:r>
            <a:r>
              <a:rPr lang="en-US" sz="32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/ A45 [</a:t>
            </a:r>
            <a:r>
              <a:rPr lang="ru-RU" sz="32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С. М. Никольский, М.К. Потапов, Н.Н. Решетников, А. В. </a:t>
            </a:r>
            <a:r>
              <a:rPr lang="ru-RU" sz="3200" b="1" dirty="0" err="1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Шевкин</a:t>
            </a:r>
            <a:r>
              <a:rPr lang="en-US" sz="32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]</a:t>
            </a:r>
            <a:r>
              <a:rPr lang="ru-RU" sz="32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 Gothic" pitchFamily="34" charset="0"/>
              </a:rPr>
              <a:t>. 9-е изд. – М.: Просвещение, 2009. – 272 с.: ил.</a:t>
            </a: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ть">
  <a:themeElements>
    <a:clrScheme name="Сеть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Сеть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2"/>
          </a:buClr>
          <a:buSzPct val="70000"/>
          <a:buFont typeface="Wingdings" pitchFamily="2" charset="2"/>
          <a:buChar char="l"/>
          <a:tabLst/>
          <a:defRPr kumimoji="0" lang="ru-RU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2"/>
          </a:buClr>
          <a:buSzPct val="70000"/>
          <a:buFont typeface="Wingdings" pitchFamily="2" charset="2"/>
          <a:buChar char="l"/>
          <a:tabLst/>
          <a:defRPr kumimoji="0" lang="ru-RU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151</TotalTime>
  <Words>213</Words>
  <Application>Microsoft Office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Wingdings</vt:lpstr>
      <vt:lpstr>Calibri</vt:lpstr>
      <vt:lpstr>Wingdings 2</vt:lpstr>
      <vt:lpstr>Сеть</vt:lpstr>
      <vt:lpstr>Многочлены</vt:lpstr>
      <vt:lpstr>Определение</vt:lpstr>
      <vt:lpstr>Примеры</vt:lpstr>
      <vt:lpstr>Свойства</vt:lpstr>
      <vt:lpstr>Свойства</vt:lpstr>
      <vt:lpstr>Свойства</vt:lpstr>
      <vt:lpstr>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Многочлены</dc:title>
  <dc:creator>Windows User</dc:creator>
  <cp:lastModifiedBy>Lena</cp:lastModifiedBy>
  <cp:revision>6</cp:revision>
  <dcterms:created xsi:type="dcterms:W3CDTF">2015-12-25T15:44:28Z</dcterms:created>
  <dcterms:modified xsi:type="dcterms:W3CDTF">2016-01-05T20:01:59Z</dcterms:modified>
</cp:coreProperties>
</file>