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287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532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46734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2507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81084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5817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98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33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948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590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314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99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586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44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39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1020F-9377-4BF9-85E8-5F61A3AC900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6274D1-1666-40D4-A50B-7AE7A5671F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117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online.ru/blog/kvadratnye-i-bikvadratnye-uravnenij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7986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вадратные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уравнения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5535" y="4108863"/>
            <a:ext cx="6661666" cy="2422565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Работу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выполнили: Волк Роман и Шабанов Андрей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ученики 8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А класса МБОУ СШ №1,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г. Архангельск, Архангельская область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Руководитель: Куприянович Марина Олеговна, 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учитель математики высшей квалификационной категории, 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г. Архангельск, Архангельская область, 2016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171799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Определение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1424" cy="2770126"/>
          </a:xfrm>
        </p:spPr>
        <p:txBody>
          <a:bodyPr>
            <a:normAutofit fontScale="70000" lnSpcReduction="20000"/>
          </a:bodyPr>
          <a:lstStyle/>
          <a:p>
            <a:r>
              <a:rPr lang="ru-RU" sz="3200" dirty="0" smtClean="0"/>
              <a:t>КВАДРАТНОЕ УРАВНЕНИЕ</a:t>
            </a:r>
          </a:p>
          <a:p>
            <a:pPr>
              <a:buNone/>
            </a:pPr>
            <a:r>
              <a:rPr lang="ru-RU" sz="3200" dirty="0" smtClean="0"/>
              <a:t>алгебраическое </a:t>
            </a:r>
            <a:r>
              <a:rPr lang="ru-RU" sz="3200" dirty="0"/>
              <a:t>уравнение вида </a:t>
            </a:r>
            <a:r>
              <a:rPr lang="ru-RU" sz="3200" dirty="0" smtClean="0"/>
              <a:t>ax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 </a:t>
            </a:r>
            <a:r>
              <a:rPr lang="ru-RU" sz="3200" dirty="0"/>
              <a:t>+ </a:t>
            </a:r>
            <a:r>
              <a:rPr lang="ru-RU" sz="3200" dirty="0" err="1" smtClean="0"/>
              <a:t>bx</a:t>
            </a:r>
            <a:r>
              <a:rPr lang="ru-RU" sz="3200" dirty="0" smtClean="0"/>
              <a:t> </a:t>
            </a:r>
            <a:r>
              <a:rPr lang="ru-RU" sz="3200" dirty="0"/>
              <a:t>+ c = </a:t>
            </a:r>
            <a:r>
              <a:rPr lang="ru-RU" sz="3200" dirty="0" smtClean="0"/>
              <a:t>0, где </a:t>
            </a:r>
            <a:r>
              <a:rPr lang="ru-RU" sz="3200" dirty="0" err="1" smtClean="0"/>
              <a:t>а,в,с</a:t>
            </a:r>
            <a:r>
              <a:rPr lang="ru-RU" sz="3200" dirty="0" smtClean="0"/>
              <a:t> – числа, </a:t>
            </a:r>
          </a:p>
          <a:p>
            <a:pPr>
              <a:buNone/>
            </a:pPr>
            <a:r>
              <a:rPr lang="ru-RU" sz="3200" dirty="0" err="1" smtClean="0"/>
              <a:t>х</a:t>
            </a:r>
            <a:r>
              <a:rPr lang="ru-RU" sz="3200" dirty="0" smtClean="0"/>
              <a:t> - переменная </a:t>
            </a:r>
          </a:p>
          <a:p>
            <a:r>
              <a:rPr lang="ru-RU" sz="3200" dirty="0" smtClean="0"/>
              <a:t>Способы решения: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По формулам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Теорема Виета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Выделением полного квадрата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99808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6919" y="624110"/>
            <a:ext cx="9877693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История появления уравнений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43147" y="1318162"/>
            <a:ext cx="11067803" cy="5142016"/>
          </a:xfrm>
        </p:spPr>
        <p:txBody>
          <a:bodyPr>
            <a:noAutofit/>
          </a:bodyPr>
          <a:lstStyle/>
          <a:p>
            <a:r>
              <a:rPr lang="ru-RU" sz="2000" dirty="0"/>
              <a:t>Впервые </a:t>
            </a:r>
            <a:r>
              <a:rPr lang="ru-RU" sz="2000" b="1" dirty="0"/>
              <a:t>квадратные уравнения</a:t>
            </a:r>
            <a:r>
              <a:rPr lang="ru-RU" sz="2000" dirty="0"/>
              <a:t> сумели решить математики древнего</a:t>
            </a:r>
            <a:r>
              <a:rPr lang="ru-RU" sz="2000" dirty="0">
                <a:solidFill>
                  <a:srgbClr val="FF0000"/>
                </a:solidFill>
              </a:rPr>
              <a:t> Египта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Вавилоняне </a:t>
            </a:r>
            <a:r>
              <a:rPr lang="ru-RU" sz="2000" dirty="0"/>
              <a:t>умели решать неполные квадратные уравнения, так же частные виды полных квадратных уравнений </a:t>
            </a:r>
            <a:r>
              <a:rPr lang="ru-RU" sz="2000" dirty="0">
                <a:solidFill>
                  <a:srgbClr val="FF0000"/>
                </a:solidFill>
              </a:rPr>
              <a:t>около 2 тысяч лет до нашей эры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Древнегреческие </a:t>
            </a:r>
            <a:r>
              <a:rPr lang="ru-RU" sz="2000" dirty="0"/>
              <a:t>математики умели решать некоторые виды квадратных уравнений, сводя их к геометрическим </a:t>
            </a:r>
            <a:r>
              <a:rPr lang="ru-RU" sz="2000" dirty="0" smtClean="0"/>
              <a:t>построениям.</a:t>
            </a:r>
          </a:p>
          <a:p>
            <a:r>
              <a:rPr lang="ru-RU" sz="2000" dirty="0" smtClean="0"/>
              <a:t>Примеры </a:t>
            </a:r>
            <a:r>
              <a:rPr lang="ru-RU" sz="2000" dirty="0"/>
              <a:t>решения уравнений без использования геометрических знаний дает </a:t>
            </a:r>
            <a:r>
              <a:rPr lang="ru-RU" sz="2000" dirty="0">
                <a:solidFill>
                  <a:srgbClr val="FF0000"/>
                </a:solidFill>
              </a:rPr>
              <a:t>Диофант Александрийский </a:t>
            </a:r>
            <a:r>
              <a:rPr lang="ru-RU" sz="2000" dirty="0"/>
              <a:t>(3 век). Диофант в своих книгах «Арифметика» изложил способ решения полных квадратных уравнений, однако эти книги не сохранились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>
                <a:solidFill>
                  <a:srgbClr val="FF0000"/>
                </a:solidFill>
              </a:rPr>
              <a:t>Европе</a:t>
            </a:r>
            <a:r>
              <a:rPr lang="ru-RU" sz="2000" dirty="0"/>
              <a:t> формулы для решения квадратных уравнений были впервые изложены итальянским математиком </a:t>
            </a:r>
            <a:r>
              <a:rPr lang="ru-RU" sz="2000" dirty="0">
                <a:solidFill>
                  <a:srgbClr val="FF0000"/>
                </a:solidFill>
              </a:rPr>
              <a:t>Леонардо Фибоначчи в 1202 году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5507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Правило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решения уравнений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8568" y="1599210"/>
            <a:ext cx="8915400" cy="3777622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Общее правило решения квадратных уравнений, преобразованных в вид </a:t>
            </a:r>
            <a:r>
              <a:rPr lang="ru-RU" sz="2800" b="1" dirty="0"/>
              <a:t>х</a:t>
            </a:r>
            <a:r>
              <a:rPr lang="ru-RU" sz="2800" b="1" baseline="30000" dirty="0"/>
              <a:t>2</a:t>
            </a:r>
            <a:r>
              <a:rPr lang="ru-RU" sz="2800" b="1" dirty="0"/>
              <a:t> + </a:t>
            </a:r>
            <a:r>
              <a:rPr lang="ru-RU" sz="2800" b="1" dirty="0" err="1"/>
              <a:t>bх</a:t>
            </a:r>
            <a:r>
              <a:rPr lang="ru-RU" sz="2800" b="1" dirty="0"/>
              <a:t> = с</a:t>
            </a:r>
            <a:r>
              <a:rPr lang="ru-RU" sz="2800" dirty="0"/>
              <a:t>, было описано немецким математиком 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М</a:t>
            </a:r>
            <a:r>
              <a:rPr lang="ru-RU" sz="2800" dirty="0">
                <a:solidFill>
                  <a:srgbClr val="FF0000"/>
                </a:solidFill>
              </a:rPr>
              <a:t>. Штифелем</a:t>
            </a:r>
            <a:r>
              <a:rPr lang="ru-RU" sz="2800" dirty="0"/>
              <a:t>. Он и сформулировал в </a:t>
            </a:r>
            <a:r>
              <a:rPr lang="ru-RU" sz="2800" dirty="0">
                <a:solidFill>
                  <a:srgbClr val="FF0000"/>
                </a:solidFill>
              </a:rPr>
              <a:t>1544</a:t>
            </a:r>
            <a:r>
              <a:rPr lang="ru-RU" sz="2800" dirty="0"/>
              <a:t> году общее правило решения квадратных уравнений, приведенных к единому каноническому виду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/>
              <a:t>х</a:t>
            </a:r>
            <a:r>
              <a:rPr lang="ru-RU" sz="2800" b="1" baseline="30000" dirty="0"/>
              <a:t>2</a:t>
            </a:r>
            <a:r>
              <a:rPr lang="ru-RU" sz="2800" b="1" dirty="0"/>
              <a:t> + </a:t>
            </a:r>
            <a:r>
              <a:rPr lang="ru-RU" sz="2800" b="1" dirty="0" err="1"/>
              <a:t>bх</a:t>
            </a:r>
            <a:r>
              <a:rPr lang="ru-RU" sz="2800" b="1" dirty="0"/>
              <a:t> + с = 0</a:t>
            </a:r>
            <a:r>
              <a:rPr lang="ru-RU" sz="2800" dirty="0"/>
              <a:t> при всевозможных вариациях знаков и коэффициентов b и с</a:t>
            </a:r>
            <a:r>
              <a:rPr lang="ru-RU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434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624110"/>
            <a:ext cx="8716489" cy="78905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Работа Виета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036" y="1448790"/>
            <a:ext cx="10174576" cy="446243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Франсуа Виет </a:t>
            </a:r>
            <a:r>
              <a:rPr lang="ru-RU" sz="2400" dirty="0"/>
              <a:t>вывел формулы квадратного уравнения в общем виде, однако он работал только с положительными </a:t>
            </a:r>
            <a:r>
              <a:rPr lang="ru-RU" sz="2400" dirty="0" smtClean="0"/>
              <a:t>числами.</a:t>
            </a:r>
            <a:endParaRPr lang="ru-RU" sz="2400" dirty="0" smtClean="0"/>
          </a:p>
          <a:p>
            <a:r>
              <a:rPr lang="ru-RU" sz="2400" dirty="0"/>
              <a:t>Выводом формулы решения квадратных уравнений общего вида занимался Виет. Одно свое утверждение он высказывал лишь для положительных корней (отрицательных чисел он не </a:t>
            </a:r>
            <a:r>
              <a:rPr lang="ru-RU" sz="2400" dirty="0" smtClean="0"/>
              <a:t>признавал</a:t>
            </a:r>
            <a:r>
              <a:rPr lang="ru-RU" sz="2400" dirty="0" smtClean="0"/>
              <a:t>)</a:t>
            </a:r>
            <a:endParaRPr lang="ru-RU" sz="2400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Франсуа Виет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58889" y="4061869"/>
            <a:ext cx="1523990" cy="202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542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758" y="230188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Примеры решения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>
          <a:xfrm>
            <a:off x="2731325" y="1223158"/>
            <a:ext cx="6626431" cy="4709297"/>
            <a:chOff x="3571868" y="0"/>
            <a:chExt cx="4234993" cy="4902364"/>
          </a:xfrm>
        </p:grpSpPr>
        <p:pic>
          <p:nvPicPr>
            <p:cNvPr id="5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1868" y="0"/>
              <a:ext cx="2283858" cy="452249"/>
            </a:xfrm>
            <a:prstGeom prst="rect">
              <a:avLst/>
            </a:prstGeom>
            <a:noFill/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14744" y="500042"/>
              <a:ext cx="2121710" cy="428628"/>
            </a:xfrm>
            <a:prstGeom prst="rect">
              <a:avLst/>
            </a:prstGeom>
            <a:noFill/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14744" y="857232"/>
              <a:ext cx="2678926" cy="428628"/>
            </a:xfrm>
            <a:prstGeom prst="rect">
              <a:avLst/>
            </a:prstGeom>
            <a:noFill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6182" y="1214422"/>
              <a:ext cx="2071701" cy="493262"/>
            </a:xfrm>
            <a:prstGeom prst="rect">
              <a:avLst/>
            </a:prstGeom>
            <a:noFill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6182" y="1643050"/>
              <a:ext cx="3536181" cy="471491"/>
            </a:xfrm>
            <a:prstGeom prst="rect">
              <a:avLst/>
            </a:prstGeom>
            <a:noFill/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6182" y="2214554"/>
              <a:ext cx="4000528" cy="804230"/>
            </a:xfrm>
            <a:prstGeom prst="rect">
              <a:avLst/>
            </a:prstGeom>
            <a:noFill/>
          </p:spPr>
        </p:pic>
        <p:pic>
          <p:nvPicPr>
            <p:cNvPr id="11" name="Picture 1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57620" y="3357562"/>
              <a:ext cx="3949241" cy="785818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3571868" y="4357694"/>
              <a:ext cx="1022645" cy="5446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accent2">
                      <a:lumMod val="50000"/>
                    </a:schemeClr>
                  </a:solidFill>
                  <a:latin typeface="Calibri Light" pitchFamily="34" charset="0"/>
                </a:rPr>
                <a:t>Ответ:4;2</a:t>
              </a:r>
              <a:endParaRPr lang="ru-RU" sz="2800" dirty="0">
                <a:solidFill>
                  <a:schemeClr val="accent2">
                    <a:lumMod val="50000"/>
                  </a:schemeClr>
                </a:solidFill>
                <a:latin typeface="Calibri Ligh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8779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Библиография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668" y="1425039"/>
            <a:ext cx="9948944" cy="4486183"/>
          </a:xfrm>
        </p:spPr>
        <p:txBody>
          <a:bodyPr/>
          <a:lstStyle/>
          <a:p>
            <a:pPr>
              <a:buAutoNum type="arabicPeriod"/>
            </a:pPr>
            <a:r>
              <a:rPr lang="en-US" sz="3200" dirty="0" smtClean="0">
                <a:hlinkClick r:id="rId2"/>
              </a:rPr>
              <a:t>http://www.tutoronline.ru/blog/kvadratnye-i-bikvadratnye-uravnenija</a:t>
            </a:r>
            <a:endParaRPr lang="ru-RU" sz="3200" dirty="0" smtClean="0"/>
          </a:p>
          <a:p>
            <a:pPr>
              <a:buFont typeface="Wingdings 3" charset="2"/>
              <a:buAutoNum type="arabicPeriod"/>
            </a:pPr>
            <a:r>
              <a:rPr lang="ru-RU" sz="3200" dirty="0" smtClean="0"/>
              <a:t>Алгебра. 8 класс: учеб. для </a:t>
            </a:r>
            <a:r>
              <a:rPr lang="ru-RU" sz="3200" dirty="0" err="1" smtClean="0"/>
              <a:t>общеобразоват</a:t>
            </a:r>
            <a:r>
              <a:rPr lang="ru-RU" sz="3200" dirty="0" smtClean="0"/>
              <a:t>. учреждений / С.М. Никольский , М.К.Потапов, Н.Н.Решетников , </a:t>
            </a:r>
            <a:r>
              <a:rPr lang="ru-RU" sz="3200" dirty="0" err="1" smtClean="0"/>
              <a:t>А.В.Шевкин</a:t>
            </a:r>
            <a:r>
              <a:rPr lang="ru-RU" sz="3200" dirty="0" smtClean="0"/>
              <a:t>. - 7-е изд., </a:t>
            </a:r>
            <a:r>
              <a:rPr lang="ru-RU" sz="3200" dirty="0" err="1" smtClean="0"/>
              <a:t>дораб</a:t>
            </a:r>
            <a:r>
              <a:rPr lang="ru-RU" sz="3200" dirty="0" smtClean="0"/>
              <a:t>. - М.: Просвещение, 2010. -287 с. : ил. </a:t>
            </a:r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959297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192</Words>
  <Application>Microsoft Office PowerPoint</Application>
  <PresentationFormat>Произвольный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Квадратные уравнения</vt:lpstr>
      <vt:lpstr>Определение</vt:lpstr>
      <vt:lpstr>История появления уравнений</vt:lpstr>
      <vt:lpstr>Правило решения уравнений</vt:lpstr>
      <vt:lpstr>Работа Виета</vt:lpstr>
      <vt:lpstr>Примеры решения 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Биквадратные уравнения</dc:title>
  <dc:creator>1</dc:creator>
  <cp:lastModifiedBy>Lena</cp:lastModifiedBy>
  <cp:revision>12</cp:revision>
  <dcterms:created xsi:type="dcterms:W3CDTF">2015-12-25T10:30:12Z</dcterms:created>
  <dcterms:modified xsi:type="dcterms:W3CDTF">2016-01-05T21:13:11Z</dcterms:modified>
</cp:coreProperties>
</file>