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84784"/>
            <a:ext cx="6781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ПРЕЗЕНТАЦИЯ НА ТЕМУ: </a:t>
            </a:r>
            <a:br>
              <a:rPr lang="ru-RU" sz="3600" dirty="0" smtClean="0"/>
            </a:br>
            <a:r>
              <a:rPr lang="ru-RU" sz="3600" dirty="0" smtClean="0"/>
              <a:t>«РАЗВИТИЕ </a:t>
            </a:r>
            <a:r>
              <a:rPr lang="ru-RU" sz="3600" dirty="0"/>
              <a:t>ОБРАЗОВАНИЯ В </a:t>
            </a:r>
            <a:r>
              <a:rPr lang="ru-RU" sz="3600" dirty="0" smtClean="0"/>
              <a:t>КИТАЕ»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35414" y="442883"/>
            <a:ext cx="5606257" cy="586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ФГБОУ </a:t>
            </a:r>
            <a:r>
              <a:rPr lang="ru-RU" sz="2800" b="1" dirty="0"/>
              <a:t>ВПО «МАГУ»</a:t>
            </a:r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7705" y="2491975"/>
            <a:ext cx="70683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Автор материала: Рябцова Нина Александровна,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Студентка 2 курса, Студентка 2 курса направления подготовки «педагогическое образование: </a:t>
            </a:r>
          </a:p>
          <a:p>
            <a:pPr algn="r"/>
            <a:r>
              <a:rPr lang="ru-RU" sz="1600" dirty="0"/>
              <a:t>Дополнительное образование (дизайн и компьютерная графика, дизайн интерьера)</a:t>
            </a:r>
          </a:p>
          <a:p>
            <a:endParaRPr lang="ru-RU" sz="1600" dirty="0" smtClean="0"/>
          </a:p>
          <a:p>
            <a:pPr algn="r"/>
            <a:r>
              <a:rPr lang="ru-RU" sz="1600" dirty="0" smtClean="0"/>
              <a:t>Преподаватель</a:t>
            </a:r>
            <a:r>
              <a:rPr lang="ru-RU" sz="1600" dirty="0" smtClean="0"/>
              <a:t>: </a:t>
            </a:r>
            <a:r>
              <a:rPr lang="ru-RU" sz="1600" dirty="0" smtClean="0"/>
              <a:t>Татьяна </a:t>
            </a:r>
            <a:r>
              <a:rPr lang="ru-RU" sz="1600" dirty="0"/>
              <a:t>Владимировна Панченко,</a:t>
            </a:r>
          </a:p>
          <a:p>
            <a:pPr algn="r"/>
            <a:r>
              <a:rPr lang="ru-RU" sz="1600" dirty="0"/>
              <a:t>кандидат педагогических наук, доцент кафедры педагогики</a:t>
            </a:r>
          </a:p>
          <a:p>
            <a:pPr algn="r"/>
            <a:r>
              <a:rPr lang="ru-RU" sz="1600" dirty="0"/>
              <a:t>Мурманского государственного гуманитарного университета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89281" y="5335441"/>
            <a:ext cx="119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Мурманск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79421" y="576569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2015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56467" y="1021378"/>
            <a:ext cx="3492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Учебная дисциплина: Педагогика</a:t>
            </a:r>
          </a:p>
        </p:txBody>
      </p:sp>
    </p:spTree>
    <p:extLst>
      <p:ext uri="{BB962C8B-B14F-4D97-AF65-F5344CB8AC3E}">
        <p14:creationId xmlns:p14="http://schemas.microsoft.com/office/powerpoint/2010/main" val="14966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05064"/>
            <a:ext cx="7992888" cy="19442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Сторонники философской школы </a:t>
            </a:r>
            <a:r>
              <a:rPr lang="ru-RU" dirty="0" err="1"/>
              <a:t>моистов</a:t>
            </a:r>
            <a:r>
              <a:rPr lang="ru-RU" dirty="0"/>
              <a:t> в противоположность </a:t>
            </a:r>
            <a:r>
              <a:rPr lang="ru-RU" dirty="0" err="1"/>
              <a:t>конфуцианцам</a:t>
            </a:r>
            <a:r>
              <a:rPr lang="ru-RU" dirty="0"/>
              <a:t>, пропагандировали практические знания и овладение ремеслами, т.е. выступали за то, чтобы образование носило практический характер, было приближено к реальной жизни. Однако их взгляды не получили в дальнейшем распространения и конфуцианский подход к образованию занял доминирующее положение.</a:t>
            </a:r>
          </a:p>
        </p:txBody>
      </p:sp>
      <p:pic>
        <p:nvPicPr>
          <p:cNvPr id="2050" name="Picture 2" descr="C:\Users\Нинуш\Desktop\seCYbuFnR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8" y="476672"/>
            <a:ext cx="78488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4968552" cy="56166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IV и III вв. до н.э. в Китае происходили многочисленные войны между различными царствами и княжествами. Победителем в этих войнах стало царство </a:t>
            </a:r>
            <a:r>
              <a:rPr lang="ru-RU" dirty="0" err="1"/>
              <a:t>Цинь</a:t>
            </a:r>
            <a:r>
              <a:rPr lang="ru-RU" dirty="0"/>
              <a:t>, которое уничтожило полную самостоятельность других царств и в 221 г. до н.э. объединило страну. Так, впервые в китайской истории было создано первое централизованное феодальное государство, которое включало огромную территорию от Южной Манчжурии до Сычуани и </a:t>
            </a:r>
            <a:r>
              <a:rPr lang="ru-RU" dirty="0" err="1"/>
              <a:t>Гуандуна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Образовательная политика при </a:t>
            </a:r>
            <a:r>
              <a:rPr lang="ru-RU" dirty="0" err="1"/>
              <a:t>Цинь</a:t>
            </a:r>
            <a:r>
              <a:rPr lang="ru-RU" dirty="0"/>
              <a:t> Ши-</a:t>
            </a:r>
            <a:r>
              <a:rPr lang="ru-RU" dirty="0" err="1"/>
              <a:t>хуанди</a:t>
            </a:r>
            <a:r>
              <a:rPr lang="ru-RU" dirty="0"/>
              <a:t> основывалась на принципах школы легистов (законников). Эти принципы сводились в основном к двум положениям: «закон является основой образования», а учитель должен быть чиновником.</a:t>
            </a:r>
          </a:p>
          <a:p>
            <a:endParaRPr lang="ru-RU" dirty="0"/>
          </a:p>
          <a:p>
            <a:r>
              <a:rPr lang="ru-RU" dirty="0"/>
              <a:t>Для развития образования в Китае в период правления </a:t>
            </a:r>
            <a:r>
              <a:rPr lang="ru-RU" dirty="0" err="1"/>
              <a:t>Цинь</a:t>
            </a:r>
            <a:r>
              <a:rPr lang="ru-RU" dirty="0"/>
              <a:t> большое значение имела реформа иероглифической письменности. В процессе этой реформы было проведено упрощение иероглифов, а затем их унификация.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Нинуш\Desktop\Qinshihu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9816"/>
            <a:ext cx="316319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2000" y="685800"/>
            <a:ext cx="4386064" cy="54795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124 г. до н.э. была выдвинута программа расширения сети школ и других учебных заведений, конфуцианство было признано как официальная (ортодоксальная) идеология государства. С тех пор конфуцианство в Китае стало не только официальной идеологией, но и легло в основу всей китайской традиционной системы воспитания и обучения вплоть до начала XX в.</a:t>
            </a:r>
          </a:p>
          <a:p>
            <a:endParaRPr lang="ru-RU" dirty="0"/>
          </a:p>
          <a:p>
            <a:r>
              <a:rPr lang="ru-RU" dirty="0"/>
              <a:t>По приказу императора У-</a:t>
            </a:r>
            <a:r>
              <a:rPr lang="ru-RU" dirty="0" err="1"/>
              <a:t>Ди</a:t>
            </a:r>
            <a:r>
              <a:rPr lang="ru-RU" dirty="0"/>
              <a:t> (156-87 гг. до н.э.) в столице империи </a:t>
            </a:r>
            <a:r>
              <a:rPr lang="ru-RU" dirty="0" err="1"/>
              <a:t>Чанань</a:t>
            </a:r>
            <a:r>
              <a:rPr lang="ru-RU" dirty="0"/>
              <a:t> была основана высшая императорская школа «</a:t>
            </a:r>
            <a:r>
              <a:rPr lang="ru-RU" dirty="0" err="1"/>
              <a:t>Тайсюэ</a:t>
            </a:r>
            <a:r>
              <a:rPr lang="ru-RU" dirty="0"/>
              <a:t>», которая явилась одним из древних в Китае и во всем мире прообразом государственного университета. Здесь могли учиться только сыновья аристократов и чиновников.</a:t>
            </a:r>
          </a:p>
        </p:txBody>
      </p:sp>
      <p:pic>
        <p:nvPicPr>
          <p:cNvPr id="2050" name="Picture 2" descr="C:\Users\Нинуш\Desktop\Han_Wud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51" y="980728"/>
            <a:ext cx="31441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Школа «</a:t>
            </a:r>
            <a:r>
              <a:rPr lang="ru-RU" dirty="0" err="1"/>
              <a:t>тайсюэ</a:t>
            </a:r>
            <a:r>
              <a:rPr lang="ru-RU" dirty="0"/>
              <a:t>» положила начало созданию новой системы образования в китайском феодальном обществе на принципах конфуцианской официальной идеологии. При ней была учреждена своего рода академия «</a:t>
            </a:r>
            <a:r>
              <a:rPr lang="ru-RU" dirty="0" err="1"/>
              <a:t>Бошигуань</a:t>
            </a:r>
            <a:r>
              <a:rPr lang="ru-RU" dirty="0"/>
              <a:t>», представлявшая собой совет ученых, которые должны были отвечать за работу в области образования. В этом учебном заведении главным образом изучались конфуцианские классические книги, составляющие конфуцианское Пятикнижие «У-Цзин»: И Цзин (Книга перемен), Шу Цзин (Книга истории), Ши Цзин (Книга стихов и песен), </a:t>
            </a:r>
            <a:r>
              <a:rPr lang="ru-RU" dirty="0" err="1"/>
              <a:t>Чунь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(Весна и осень) и Ли </a:t>
            </a:r>
            <a:r>
              <a:rPr lang="ru-RU" dirty="0" err="1"/>
              <a:t>Цзи</a:t>
            </a:r>
            <a:r>
              <a:rPr lang="ru-RU" dirty="0"/>
              <a:t> (Книга этикета, церемоний и обрядов). Изучение этих книг было рассчитано на 10 лет, после чего присуждалась ученая степень «доктора пяти классиков».</a:t>
            </a:r>
          </a:p>
          <a:p>
            <a:endParaRPr lang="ru-RU" dirty="0"/>
          </a:p>
          <a:p>
            <a:r>
              <a:rPr lang="ru-RU" dirty="0"/>
              <a:t>Высшая школа «</a:t>
            </a:r>
            <a:r>
              <a:rPr lang="ru-RU" dirty="0" err="1"/>
              <a:t>Тайсюэ</a:t>
            </a:r>
            <a:r>
              <a:rPr lang="ru-RU" dirty="0"/>
              <a:t>» была вершиной образовательной системы в </a:t>
            </a:r>
            <a:r>
              <a:rPr lang="ru-RU" dirty="0" err="1"/>
              <a:t>ханьском</a:t>
            </a:r>
            <a:r>
              <a:rPr lang="ru-RU" dirty="0"/>
              <a:t> Китае. Она была не только учебным, но и научно-исследовательским центром.</a:t>
            </a:r>
          </a:p>
        </p:txBody>
      </p:sp>
    </p:spTree>
    <p:extLst>
      <p:ext uri="{BB962C8B-B14F-4D97-AF65-F5344CB8AC3E}">
        <p14:creationId xmlns:p14="http://schemas.microsoft.com/office/powerpoint/2010/main" val="40264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25446"/>
            <a:ext cx="8208912" cy="228347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период династии </a:t>
            </a:r>
            <a:r>
              <a:rPr lang="ru-RU" dirty="0" err="1"/>
              <a:t>Тан</a:t>
            </a:r>
            <a:r>
              <a:rPr lang="ru-RU" dirty="0"/>
              <a:t> было много известных ученых, писателей, поэтов и художников, а также педагогов и работников образования. К их числу прежде всего относится </a:t>
            </a:r>
            <a:r>
              <a:rPr lang="ru-RU" dirty="0" err="1"/>
              <a:t>Хань</a:t>
            </a:r>
            <a:r>
              <a:rPr lang="ru-RU" dirty="0"/>
              <a:t> </a:t>
            </a:r>
            <a:r>
              <a:rPr lang="ru-RU" dirty="0" err="1"/>
              <a:t>Юй</a:t>
            </a:r>
            <a:r>
              <a:rPr lang="ru-RU" dirty="0"/>
              <a:t> (763-824) - публицист, государственный деятель и педагог, автор известного трактата «О человеке», в котором рассматриваются вопросы взаимоотношений природы и человека. Он работал в Императорском университете, который выполнял функции министерства образования в Китае и уделял большое внимание вопросам воспитания и обучения. </a:t>
            </a:r>
            <a:r>
              <a:rPr lang="ru-RU" dirty="0" err="1"/>
              <a:t>Хань</a:t>
            </a:r>
            <a:r>
              <a:rPr lang="ru-RU" dirty="0"/>
              <a:t> </a:t>
            </a:r>
            <a:r>
              <a:rPr lang="ru-RU" dirty="0" err="1"/>
              <a:t>Юй</a:t>
            </a:r>
            <a:r>
              <a:rPr lang="ru-RU" dirty="0"/>
              <a:t> - автор трактатов «Как стать учителем» и «Как преуспеть в учебе».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127" y="2852936"/>
            <a:ext cx="6067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Хань</a:t>
            </a:r>
            <a:r>
              <a:rPr lang="ru-RU" dirty="0"/>
              <a:t> </a:t>
            </a:r>
            <a:r>
              <a:rPr lang="ru-RU" dirty="0" err="1"/>
              <a:t>Юй</a:t>
            </a:r>
            <a:r>
              <a:rPr lang="ru-RU" dirty="0"/>
              <a:t> отмечал большую роль, которую играет учитель в обществе. Долг учителя пропагандировать конфуцианское учение и мораль. Он отмечал, что в древние времена ученые всегда были учителями. Учитель воплощает мудрость и передает знания, разрешает проблемы и рассеивает сомнения. Учитель - это знания, если нет знания, то нет и учителя. Квалифицированным учителем может быть тот, кто выполняет три задачи: пропагандирует конфуцианскую доктрину; передает знания; рассеивает сомнения и решает проблемы.</a:t>
            </a:r>
          </a:p>
        </p:txBody>
      </p:sp>
      <p:pic>
        <p:nvPicPr>
          <p:cNvPr id="3074" name="Picture 2" descr="C:\Users\Нинуш\Desktop\150px-Han_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94605"/>
            <a:ext cx="1800200" cy="36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54795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907 г. династия </a:t>
            </a:r>
            <a:r>
              <a:rPr lang="ru-RU" dirty="0" err="1"/>
              <a:t>Тан</a:t>
            </a:r>
            <a:r>
              <a:rPr lang="ru-RU" dirty="0"/>
              <a:t> пала под ударами крестьянских восстаний. В Китае наступил смутный период, который закончился в 960 г. с воцарением династии </a:t>
            </a:r>
            <a:r>
              <a:rPr lang="ru-RU" dirty="0" err="1"/>
              <a:t>Сун</a:t>
            </a:r>
            <a:r>
              <a:rPr lang="ru-RU" dirty="0"/>
              <a:t> (960-1279). В этот период китайское общество вступило в поздний период феодализма. Становление династии </a:t>
            </a:r>
            <a:r>
              <a:rPr lang="ru-RU" dirty="0" err="1"/>
              <a:t>Сун</a:t>
            </a:r>
            <a:r>
              <a:rPr lang="ru-RU" dirty="0"/>
              <a:t> сопровождалось укреплением государства, централизацией управления, стабилизацией денежно-финансовой системы, ростом экономики и развитием сельского хозяйства.</a:t>
            </a:r>
          </a:p>
          <a:p>
            <a:r>
              <a:rPr lang="ru-RU" dirty="0"/>
              <a:t>Особенно большое развитие при династии </a:t>
            </a:r>
            <a:r>
              <a:rPr lang="ru-RU" dirty="0" err="1"/>
              <a:t>Сун</a:t>
            </a:r>
            <a:r>
              <a:rPr lang="ru-RU" dirty="0"/>
              <a:t> получили частные школы. В начальных школах обучали грамоте (чтению и письму) и давали элементарные знания по арифметике, литературе, истории и географии. Эти школы создавались в деревнях и небольших городках и содержались за счет общин. Существовали семейные частные школы, которые содержались богатыми людьми. По окончании начальных школ старшие по возрасту учащиеся получали классическое образование на более высоком уровне в школах-академиях.</a:t>
            </a:r>
          </a:p>
        </p:txBody>
      </p:sp>
    </p:spTree>
    <p:extLst>
      <p:ext uri="{BB962C8B-B14F-4D97-AF65-F5344CB8AC3E}">
        <p14:creationId xmlns:p14="http://schemas.microsoft.com/office/powerpoint/2010/main" val="15422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563694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</a:t>
            </a:r>
            <a:r>
              <a:rPr lang="ru-RU" sz="2900" dirty="0"/>
              <a:t>1368-1644 гг. в Китае правила династия Мин. Минская администрация возродила деятельность императорской академии, а также учредила высшую школу «</a:t>
            </a:r>
            <a:r>
              <a:rPr lang="ru-RU" sz="2900" dirty="0" err="1"/>
              <a:t>Цзунсюэ</a:t>
            </a:r>
            <a:r>
              <a:rPr lang="ru-RU" sz="2900" dirty="0"/>
              <a:t>» специально для обучения детей из императорской фамилии. В императорской академии для изучения предлагалось около 30 различных курсов, которые базировались на конфуцианском </a:t>
            </a:r>
            <a:r>
              <a:rPr lang="ru-RU" sz="2900" dirty="0" err="1"/>
              <a:t>четверокнижии</a:t>
            </a:r>
            <a:r>
              <a:rPr lang="ru-RU" sz="2900" dirty="0"/>
              <a:t> «</a:t>
            </a:r>
            <a:r>
              <a:rPr lang="ru-RU" sz="2900" dirty="0" err="1"/>
              <a:t>Сышу</a:t>
            </a:r>
            <a:r>
              <a:rPr lang="ru-RU" sz="2900" dirty="0"/>
              <a:t>» и комментариях </a:t>
            </a:r>
            <a:r>
              <a:rPr lang="ru-RU" sz="2900" dirty="0" err="1"/>
              <a:t>Чжу</a:t>
            </a:r>
            <a:r>
              <a:rPr lang="ru-RU" sz="2900" dirty="0"/>
              <a:t> Си тс нему. Здесь были курсы по технике написания экзаменационных сочинений и каллиграфии. Сюда же добавлялись «Пять классических книг» («</a:t>
            </a:r>
            <a:r>
              <a:rPr lang="ru-RU" sz="2900" dirty="0" err="1"/>
              <a:t>Уцзян</a:t>
            </a:r>
            <a:r>
              <a:rPr lang="ru-RU" sz="2900" dirty="0"/>
              <a:t>») и «Тринадцать классиков». При династии Мин существенное изменение было внесено в систему императорских государственных экзаменов 1487 г. Оно состояло в том, что при написании экзаменационных сочинений был введен особый стиль «Багу», что в переводе означает «восемь частей» или «шаблон». Таким образом, непременным условием при написании экзаменационного сочинения было использование </a:t>
            </a:r>
            <a:r>
              <a:rPr lang="ru-RU" sz="2900" dirty="0" err="1"/>
              <a:t>восьмичлен-ного</a:t>
            </a:r>
            <a:r>
              <a:rPr lang="ru-RU" sz="2900" dirty="0"/>
              <a:t> стиля «</a:t>
            </a:r>
            <a:r>
              <a:rPr lang="ru-RU" sz="2900" dirty="0" err="1"/>
              <a:t>багувэнь</a:t>
            </a:r>
            <a:r>
              <a:rPr lang="ru-RU" sz="2900" dirty="0"/>
              <a:t>», который предусматривал написание сочинения из восьми частей по строгому шаблону с определенным числом иероглифов на основе использования приема: тезис - антитезис. </a:t>
            </a:r>
          </a:p>
        </p:txBody>
      </p:sp>
    </p:spTree>
    <p:extLst>
      <p:ext uri="{BB962C8B-B14F-4D97-AF65-F5344CB8AC3E}">
        <p14:creationId xmlns:p14="http://schemas.microsoft.com/office/powerpoint/2010/main" val="39679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5904656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Темы сочинений носили чисто абстрактный (схоластический) характер брались из </a:t>
            </a:r>
            <a:r>
              <a:rPr lang="ru-RU" dirty="0" err="1"/>
              <a:t>четверокнижия</a:t>
            </a:r>
            <a:r>
              <a:rPr lang="ru-RU" dirty="0"/>
              <a:t> «</a:t>
            </a:r>
            <a:r>
              <a:rPr lang="ru-RU" dirty="0" err="1"/>
              <a:t>Сышу</a:t>
            </a:r>
            <a:r>
              <a:rPr lang="ru-RU" dirty="0"/>
              <a:t>» и обсуждались на основе комментариев к конфуцианскому </a:t>
            </a:r>
            <a:r>
              <a:rPr lang="ru-RU" dirty="0" err="1"/>
              <a:t>четверокнижию</a:t>
            </a:r>
            <a:r>
              <a:rPr lang="ru-RU" dirty="0"/>
              <a:t>, написанным </a:t>
            </a:r>
            <a:r>
              <a:rPr lang="ru-RU" dirty="0" err="1"/>
              <a:t>Чжу</a:t>
            </a:r>
            <a:r>
              <a:rPr lang="ru-RU" dirty="0"/>
              <a:t> Си. Введение этого стиля подавляло творческую мысль, всякое проявление инициативы и самостоятельности со стороны учащихся. Это своего рода нововведение было направлено против интересов народа. С введением восьмичленно-</a:t>
            </a:r>
            <a:r>
              <a:rPr lang="ru-RU" dirty="0" err="1"/>
              <a:t>го</a:t>
            </a:r>
            <a:r>
              <a:rPr lang="ru-RU" dirty="0"/>
              <a:t> стиля при написании экзаменационных сочинений отпала необходимость изучать конкретные науки (арифметика, астрономия, история, география), получать полезные в практической жизни знания. Более того отпала и необходимость в изучении некоторых классических книг. Образовательная система Китая окончательно превратилась в придаток системы государственных экзаменов, точнее в придаток стиля «</a:t>
            </a:r>
            <a:r>
              <a:rPr lang="ru-RU" dirty="0" err="1"/>
              <a:t>багувэнь</a:t>
            </a:r>
            <a:r>
              <a:rPr lang="ru-RU" dirty="0"/>
              <a:t>», стиля схоластики и застоя. Стиль «</a:t>
            </a:r>
            <a:r>
              <a:rPr lang="ru-RU" dirty="0" err="1"/>
              <a:t>багувэнь</a:t>
            </a:r>
            <a:r>
              <a:rPr lang="ru-RU" dirty="0"/>
              <a:t>» доминировал не только над системой экзаменов, но и над всей образовательной системой в течение 400 лет (1487-1898).</a:t>
            </a:r>
          </a:p>
        </p:txBody>
      </p:sp>
      <p:pic>
        <p:nvPicPr>
          <p:cNvPr id="3074" name="Picture 2" descr="C:\Users\Нинуш\Desktop\Zhu_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6451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08720"/>
            <a:ext cx="7543800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годы правления </a:t>
            </a:r>
            <a:r>
              <a:rPr lang="ru-RU" dirty="0" err="1"/>
              <a:t>манчжурской</a:t>
            </a:r>
            <a:r>
              <a:rPr lang="ru-RU" dirty="0"/>
              <a:t> династии Цин (1644-1911) положение в сфере образования в Китае оставалось примерно таким же, как и в годы правления династии Мин. Маньчжуры сохранили государственную систему императорских экзаменов с ее стилем «</a:t>
            </a:r>
            <a:r>
              <a:rPr lang="ru-RU" dirty="0" err="1"/>
              <a:t>багувэнь</a:t>
            </a:r>
            <a:r>
              <a:rPr lang="ru-RU" dirty="0"/>
              <a:t>» и прежнюю школьную систему. Для представителей </a:t>
            </a:r>
            <a:r>
              <a:rPr lang="ru-RU" dirty="0" err="1"/>
              <a:t>манчжурской</a:t>
            </a:r>
            <a:r>
              <a:rPr lang="ru-RU" dirty="0"/>
              <a:t> знати были созданы «</a:t>
            </a:r>
            <a:r>
              <a:rPr lang="ru-RU" dirty="0" err="1"/>
              <a:t>восьмизнаменные</a:t>
            </a:r>
            <a:r>
              <a:rPr lang="ru-RU" dirty="0"/>
              <a:t>» школы. Термин «</a:t>
            </a:r>
            <a:r>
              <a:rPr lang="ru-RU" dirty="0" err="1"/>
              <a:t>Баци</a:t>
            </a:r>
            <a:r>
              <a:rPr lang="ru-RU" dirty="0"/>
              <a:t>» (восемь знамен) был символом маньчжурской армии. Маньчжуры сохранили в прежнем виде образовательную систему, что привело в итоге к ее полному застою. Это отрицательно сказалось на развитии китайского общества, способствовало консервации феодальных отношений и явилось одной из причин отставания Китая от стран Западной Европы и Америки в XIX 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0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70168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276872"/>
            <a:ext cx="7050360" cy="280831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ru.wikipedia.org/wiki/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://studopedia.ru/1_29543_razvitie-obrazovaniya-v-kitae.html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history-of-world.ru</a:t>
            </a:r>
            <a:endParaRPr lang="en-US" dirty="0"/>
          </a:p>
          <a:p>
            <a:r>
              <a:rPr lang="en-US" dirty="0"/>
              <a:t>http://www.newacropol.ru/Alexandria/philosophy/Philosofs/Konphutsii/Konphucii_biograf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928" y="334438"/>
            <a:ext cx="8224041" cy="2415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Китай - страна древней цивилизации - имеет издавна развитую культуру и образовательную систему. </a:t>
            </a:r>
            <a:r>
              <a:rPr lang="ru-RU" sz="2800" dirty="0" smtClean="0"/>
              <a:t>Согласно </a:t>
            </a:r>
            <a:r>
              <a:rPr lang="ru-RU" sz="2800" dirty="0"/>
              <a:t>историческим свидетельствам в Древнем Китае существовали специальные места «Сян», где воспитывали детей и подростков. Появление этих </a:t>
            </a:r>
            <a:r>
              <a:rPr lang="ru-RU" sz="2800" dirty="0" smtClean="0"/>
              <a:t>первых </a:t>
            </a:r>
            <a:r>
              <a:rPr lang="ru-RU" sz="2800" dirty="0"/>
              <a:t>школ </a:t>
            </a:r>
            <a:r>
              <a:rPr lang="ru-RU" sz="2800" dirty="0" smtClean="0"/>
              <a:t>относится </a:t>
            </a:r>
            <a:r>
              <a:rPr lang="ru-RU" sz="2800" dirty="0"/>
              <a:t>к 3000 г. до н.э.</a:t>
            </a:r>
          </a:p>
        </p:txBody>
      </p:sp>
      <p:pic>
        <p:nvPicPr>
          <p:cNvPr id="2050" name="Picture 2" descr="C:\Users\Нинуш\Desktop\Palastexamen-SongDynas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3" y="2746680"/>
            <a:ext cx="78488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620688"/>
            <a:ext cx="4320480" cy="5472608"/>
          </a:xfrm>
        </p:spPr>
        <p:txBody>
          <a:bodyPr/>
          <a:lstStyle/>
          <a:p>
            <a:r>
              <a:rPr lang="ru-RU" dirty="0"/>
              <a:t>В эпоху Шан (1766-1122 гг. до н.э.) в Китае существовала довольно развитая иероглифическая письменность, о чем свидетельствуют дошедшие до нас надписи на гадательных костях и черепашьих панцирях, которые относятся к XIV-XII вв. до н.э. В них содержится около 3 000 различных иероглифов.</a:t>
            </a:r>
          </a:p>
        </p:txBody>
      </p:sp>
      <p:pic>
        <p:nvPicPr>
          <p:cNvPr id="1026" name="Picture 2" descr="C:\Users\Нинуш\Desktop\20050830194113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1764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85800"/>
            <a:ext cx="3888432" cy="53354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древнейшем литературном памятнике Древнего Китая «Книге стихов и песен» (Шицзин), относящемся к XI-VII вв. до н.э., имеется описание учебных заведений периода династии Шан. В эту же эпоху в Китае появилось первое высшее учебное заведение — своего рода университет «Да Сюэ». Видимо, «Да Сюэ» является одним из самых ранних высших учебных заведений в мире.</a:t>
            </a:r>
          </a:p>
        </p:txBody>
      </p:sp>
      <p:pic>
        <p:nvPicPr>
          <p:cNvPr id="2050" name="Picture 2" descr="C:\Users\Нинуш\Desktop\kangx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19" y="489937"/>
            <a:ext cx="3545873" cy="54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эпоху расцвета китайского рабовладельческого общества (1122-771 гг. до н.э.) наблюдалось интенсивное развитие образования. Учебные заведения делились на два основных типа: одни создавались в столице под управлением правительства, другие управлялись местными органами власти.</a:t>
            </a:r>
          </a:p>
          <a:p>
            <a:endParaRPr lang="ru-RU" dirty="0"/>
          </a:p>
          <a:p>
            <a:r>
              <a:rPr lang="ru-RU" dirty="0"/>
              <a:t>Столичные учебные заведения подразделялись на две ступени: начальные и высшие школы. В древней классической книге «Ли Цзи» (Книге обрядов и этикета) содержится описание этих школ. Дети из благородных семей в возрасте 13 лет поступали в начальные школы «Сяо сюэ» и обучались в них в течение 7 лет. В возрасте 20 лет они могли продолжать образование в высших школах «Да Сюэ» с 9-летним сроком обучения.</a:t>
            </a:r>
          </a:p>
          <a:p>
            <a:endParaRPr lang="ru-RU" dirty="0"/>
          </a:p>
          <a:p>
            <a:r>
              <a:rPr lang="ru-RU" dirty="0"/>
              <a:t>Основным содержанием воспитания и обучения в период рабовладельческого общества было изучение этикета и норм поведения, счета, письма, а также овладение различными умениями и навыками. Именно в этот период широкое распространение получает термин «Лю И» (шесть искусств). Шесть искусств - это перечень учебных предметов: мораль и этика, церемонии и обряды; музыка; счет (арифметика); чтение и письмо; стрельба из лука; управление лошадью и боевой колесницей.</a:t>
            </a:r>
          </a:p>
        </p:txBody>
      </p:sp>
    </p:spTree>
    <p:extLst>
      <p:ext uri="{BB962C8B-B14F-4D97-AF65-F5344CB8AC3E}">
        <p14:creationId xmlns:p14="http://schemas.microsoft.com/office/powerpoint/2010/main" val="34964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3600400" cy="55446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Процесс перехода от рабовладения к феодализму в Китае начался в 771-249 гг. до н.э. Период раннего феодального общества характеризуется возникновением ряда философских школ и направлений, расцветом философской мысли. В период Восточного Чжоу жил Конфуций (551-479 гг. до н.э.).</a:t>
            </a:r>
          </a:p>
        </p:txBody>
      </p:sp>
      <p:pic>
        <p:nvPicPr>
          <p:cNvPr id="3074" name="Picture 2" descr="C:\Users\Нинуш\Desktop\x_8ae022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752528" cy="37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42" y="476672"/>
            <a:ext cx="86465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История образования эпохи феодализма подразделяется на три периода: ранний, средний и поздний.</a:t>
            </a:r>
            <a:br>
              <a:rPr lang="ru-RU" dirty="0"/>
            </a:br>
            <a:r>
              <a:rPr lang="ru-RU" dirty="0"/>
              <a:t>Педагогическая мысль в тот период существовала и развивалась в рамках различных философских школ и течений:</a:t>
            </a:r>
          </a:p>
          <a:p>
            <a:endParaRPr lang="ru-RU" dirty="0" smtClean="0"/>
          </a:p>
        </p:txBody>
      </p:sp>
      <p:pic>
        <p:nvPicPr>
          <p:cNvPr id="1026" name="Picture 2" descr="C:\Users\Нинуш\Desktop\3df72609ef942e0205dd067983533c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55" y="2336839"/>
            <a:ext cx="4695128" cy="35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336839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Даоская</a:t>
            </a:r>
            <a:r>
              <a:rPr lang="ru-RU" dirty="0"/>
              <a:t> школа (</a:t>
            </a:r>
            <a:r>
              <a:rPr lang="ru-RU" dirty="0" err="1"/>
              <a:t>Даоцзя</a:t>
            </a:r>
            <a:r>
              <a:rPr lang="ru-RU" dirty="0"/>
              <a:t>), родоначальником которой принято считать </a:t>
            </a:r>
            <a:r>
              <a:rPr lang="ru-RU" dirty="0" err="1"/>
              <a:t>Лао-цзы</a:t>
            </a:r>
            <a:r>
              <a:rPr lang="ru-RU" dirty="0"/>
              <a:t> (род. </a:t>
            </a:r>
            <a:r>
              <a:rPr lang="ru-RU" dirty="0" err="1"/>
              <a:t>ок</a:t>
            </a:r>
            <a:r>
              <a:rPr lang="ru-RU" dirty="0"/>
              <a:t>. 590 г. до н.э.).</a:t>
            </a:r>
          </a:p>
          <a:p>
            <a:endParaRPr lang="ru-RU" dirty="0"/>
          </a:p>
          <a:p>
            <a:r>
              <a:rPr lang="ru-RU" dirty="0"/>
              <a:t>2. Конфуцианская школа (</a:t>
            </a:r>
            <a:r>
              <a:rPr lang="ru-RU" dirty="0" err="1"/>
              <a:t>Жуцзя</a:t>
            </a:r>
            <a:r>
              <a:rPr lang="ru-RU" dirty="0"/>
              <a:t>), основанная Кун-</a:t>
            </a:r>
            <a:r>
              <a:rPr lang="ru-RU" dirty="0" err="1"/>
              <a:t>цзы</a:t>
            </a:r>
            <a:r>
              <a:rPr lang="ru-RU" dirty="0"/>
              <a:t> (Конфуцием) (551-479 гг. до н.э.).</a:t>
            </a:r>
          </a:p>
          <a:p>
            <a:endParaRPr lang="ru-RU" dirty="0"/>
          </a:p>
          <a:p>
            <a:r>
              <a:rPr lang="ru-RU" dirty="0"/>
              <a:t>3. Школа </a:t>
            </a:r>
            <a:r>
              <a:rPr lang="ru-RU" dirty="0" err="1"/>
              <a:t>моистов</a:t>
            </a:r>
            <a:r>
              <a:rPr lang="ru-RU" dirty="0"/>
              <a:t> (</a:t>
            </a:r>
            <a:r>
              <a:rPr lang="ru-RU" dirty="0" err="1"/>
              <a:t>Моцзя</a:t>
            </a:r>
            <a:r>
              <a:rPr lang="ru-RU" dirty="0"/>
              <a:t>), основателем которой был ученый и философ Мо-</a:t>
            </a:r>
            <a:r>
              <a:rPr lang="ru-RU" dirty="0" err="1"/>
              <a:t>цзы</a:t>
            </a:r>
            <a:r>
              <a:rPr lang="ru-RU" dirty="0"/>
              <a:t> (</a:t>
            </a:r>
            <a:r>
              <a:rPr lang="ru-RU" dirty="0" err="1"/>
              <a:t>Моди</a:t>
            </a:r>
            <a:r>
              <a:rPr lang="ru-RU" dirty="0"/>
              <a:t>) (479-381 гг. до н.э.).</a:t>
            </a:r>
          </a:p>
        </p:txBody>
      </p:sp>
    </p:spTree>
    <p:extLst>
      <p:ext uri="{BB962C8B-B14F-4D97-AF65-F5344CB8AC3E}">
        <p14:creationId xmlns:p14="http://schemas.microsoft.com/office/powerpoint/2010/main" val="29935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764704"/>
            <a:ext cx="4248472" cy="5263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Наиболее влиятельными принято считать конфуцианскую и </a:t>
            </a:r>
            <a:r>
              <a:rPr lang="ru-RU" dirty="0" smtClean="0"/>
              <a:t>моистскую </a:t>
            </a:r>
            <a:r>
              <a:rPr lang="ru-RU" dirty="0"/>
              <a:t>школы, которые противостояли друг другу. Конфуцианская школа занимала ведущие позиции в сфере культуры и образования. Во многом она определила пути образования в Китае в тот период и последующие века. Конфуций создал этико-политическое учение, которое оказало огромное влияние на все китайское общество. Его педагогические идеи легли в основу всей феодальной системы образования в Китае.</a:t>
            </a:r>
          </a:p>
        </p:txBody>
      </p:sp>
      <p:pic>
        <p:nvPicPr>
          <p:cNvPr id="1026" name="Picture 2" descr="C:\Users\Нинуш\Desktop\konfu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24" y="1052736"/>
            <a:ext cx="3928508" cy="447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056784" cy="5040560"/>
          </a:xfrm>
        </p:spPr>
        <p:txBody>
          <a:bodyPr>
            <a:noAutofit/>
          </a:bodyPr>
          <a:lstStyle/>
          <a:p>
            <a:r>
              <a:rPr lang="ru-RU" sz="1800" dirty="0"/>
              <a:t>В основе образования, по Конфуцию, должно лежать морально-нравственное воспитание. Овладение знаниями должно быть подчинено задачам морального воспитания с целью воспитания высоконравственной личности в духе гуманности и добродетели. </a:t>
            </a:r>
            <a:r>
              <a:rPr lang="ru-RU" sz="1800" dirty="0" smtClean="0"/>
              <a:t>Содержание </a:t>
            </a:r>
            <a:r>
              <a:rPr lang="ru-RU" sz="1800" dirty="0"/>
              <a:t>морального воспитания составляют: этикет, церемонии и обряды, поэзия, </a:t>
            </a:r>
            <a:r>
              <a:rPr lang="ru-RU" sz="1800" dirty="0" smtClean="0"/>
              <a:t>музыка.</a:t>
            </a:r>
          </a:p>
          <a:p>
            <a:endParaRPr lang="ru-RU" sz="1800" dirty="0"/>
          </a:p>
          <a:p>
            <a:r>
              <a:rPr lang="ru-RU" sz="1800" dirty="0"/>
              <a:t>Важным принципом нравственного воспитания у Конфуция был принцип компромисса, осуществляемый путем координации разнообразных отношений людей в обществе. Этот принцип обозначал гармонию в обществе. Для этого каждый должен иметь свои цели в жизни и стремиться к их реализации, что требует серьезной и упорной учебы с целью совершенствования. При этом следует исправлять допущенные ошибки и продолжать учебу и совершенствование.</a:t>
            </a:r>
          </a:p>
          <a:p>
            <a:endParaRPr lang="ru-RU" sz="1800" dirty="0"/>
          </a:p>
          <a:p>
            <a:r>
              <a:rPr lang="ru-RU" sz="1800" dirty="0"/>
              <a:t>Процесс обучения по Конфуцию должен быть связан с размышлением. Оно в процессе воспитания способствует не только достижению высоких идеалов и моральных качеств, умеренности, но и расширению знаний.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365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174</TotalTime>
  <Words>1904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ПРЕЗЕНТАЦИЯ НА ТЕМУ:  «РАЗВИТИЕ ОБРАЗОВАНИЯ В КИТАЕ»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ОБРАЗОВАНИЯ В КИТАЕ</dc:title>
  <dc:creator>Нинуш</dc:creator>
  <cp:lastModifiedBy>Нинуш</cp:lastModifiedBy>
  <cp:revision>18</cp:revision>
  <dcterms:created xsi:type="dcterms:W3CDTF">2015-09-16T14:13:47Z</dcterms:created>
  <dcterms:modified xsi:type="dcterms:W3CDTF">2016-01-10T12:40:35Z</dcterms:modified>
</cp:coreProperties>
</file>