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60" r:id="rId5"/>
    <p:sldId id="267" r:id="rId6"/>
    <p:sldId id="261" r:id="rId7"/>
    <p:sldId id="263" r:id="rId8"/>
    <p:sldId id="265" r:id="rId9"/>
    <p:sldId id="266" r:id="rId10"/>
    <p:sldId id="268" r:id="rId11"/>
    <p:sldId id="269" r:id="rId12"/>
    <p:sldId id="270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A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5311-7D23-4AFD-85C0-E943D117AD3A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0EA6-3DF4-40DB-8B69-AF627A118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5311-7D23-4AFD-85C0-E943D117AD3A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0EA6-3DF4-40DB-8B69-AF627A118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5311-7D23-4AFD-85C0-E943D117AD3A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0EA6-3DF4-40DB-8B69-AF627A118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5311-7D23-4AFD-85C0-E943D117AD3A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0EA6-3DF4-40DB-8B69-AF627A118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5311-7D23-4AFD-85C0-E943D117AD3A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0EA6-3DF4-40DB-8B69-AF627A118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5311-7D23-4AFD-85C0-E943D117AD3A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0EA6-3DF4-40DB-8B69-AF627A118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5311-7D23-4AFD-85C0-E943D117AD3A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0EA6-3DF4-40DB-8B69-AF627A118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5311-7D23-4AFD-85C0-E943D117AD3A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0EA6-3DF4-40DB-8B69-AF627A118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5311-7D23-4AFD-85C0-E943D117AD3A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0EA6-3DF4-40DB-8B69-AF627A118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5311-7D23-4AFD-85C0-E943D117AD3A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60EA6-3DF4-40DB-8B69-AF627A118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5311-7D23-4AFD-85C0-E943D117AD3A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260EA6-3DF4-40DB-8B69-AF627A118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9B5311-7D23-4AFD-85C0-E943D117AD3A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260EA6-3DF4-40DB-8B69-AF627A118F7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hyperlink" Target="http://www.calend.ru/holidays/0/0/1804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andex.ru/images/search?img_url=http://s2.dmcdn.net/FYRiQ.jpg&amp;text=%D0%B2%D0%B0%D1%80%D0%B8%D0%B0%D0%BD%D1%82%D1%8B%20%20%D1%81%D0%BF%D0%B0%D1%81%D0%B8%D0%B1%D0%BE%20%D0%BD%D0%B0%20%D0%B0%D0%BD%D0%B3%D0%BB%D0%B8%D0%B9%D1%81%D0%BA%D0%BE%D0%BC%20%D1%8F%D0%B7%D1%8B%D0%BA%D0%B5&amp;noreask=1&amp;pos=18&amp;lr=2&amp;rpt=simage" TargetMode="External"/><Relationship Id="rId5" Type="http://schemas.openxmlformats.org/officeDocument/2006/relationships/hyperlink" Target="http://speak4fun.ru/spasibo-po-angliyski/" TargetMode="External"/><Relationship Id="rId4" Type="http://schemas.openxmlformats.org/officeDocument/2006/relationships/hyperlink" Target="http://mil-skype.livejournal.com/5658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7744" y="1052736"/>
            <a:ext cx="506196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Любимая фраза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англичан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94668" y="5229200"/>
            <a:ext cx="36493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2016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6" name="Picture 4" descr="http://www.lilesnet.com/friends/joint-birthdays/2014-09-john-linda-shaun/pix-thank_you_comment_graphic_0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620982">
            <a:off x="29831" y="299392"/>
            <a:ext cx="2898127" cy="2159908"/>
          </a:xfrm>
          <a:prstGeom prst="rect">
            <a:avLst/>
          </a:prstGeom>
          <a:noFill/>
        </p:spPr>
      </p:pic>
      <p:pic>
        <p:nvPicPr>
          <p:cNvPr id="7" name="Picture 12" descr="http://peacelovewings.com/wp-content/uploads/2013/10/Thank-You-1024x8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509120"/>
            <a:ext cx="2687724" cy="2194275"/>
          </a:xfrm>
          <a:prstGeom prst="ellipse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483768" y="357301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January 11 -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International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j-lt"/>
              </a:rPr>
              <a:t>Thank You Day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Bcy;&amp;ucy;&amp;dcy;&amp;iecy;&amp;mcy; &amp;bcy;&amp;lcy;&amp;acy;&amp;gcy;&amp;ocy;&amp;dcy;&amp;acy;&amp;rcy;&amp;icy;&amp;tcy;&amp;softcy; &amp;ocy;&amp;tcy; &amp;chcy;&amp;icy;&amp;scy;&amp;tcy;&amp;ocy;&amp;gcy;&amp;ocy; &amp;scy;&amp;iecy;&amp;rcy;&amp;dcy;&amp;tscy;&amp;acy;! (&amp;Fcy;&amp;ocy;&amp;tcy;&amp;ocy;: Rawpixel, Shutterstock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-315416"/>
            <a:ext cx="2952328" cy="149978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83568" y="948690"/>
            <a:ext cx="75608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Вот </a:t>
            </a:r>
            <a:r>
              <a:rPr lang="ru-RU" b="1" dirty="0" smtClean="0">
                <a:solidFill>
                  <a:srgbClr val="C00000"/>
                </a:solidFill>
              </a:rPr>
              <a:t>еще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несколько вариантов </a:t>
            </a:r>
            <a:r>
              <a:rPr lang="ru-RU" b="1" dirty="0">
                <a:solidFill>
                  <a:srgbClr val="C00000"/>
                </a:solidFill>
              </a:rPr>
              <a:t>того, за что мы можем благодарить. 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THANK YOU FOR THE…/</a:t>
            </a:r>
            <a:r>
              <a:rPr lang="ru-RU" b="1" dirty="0" smtClean="0">
                <a:solidFill>
                  <a:srgbClr val="002060"/>
                </a:solidFill>
              </a:rPr>
              <a:t>YOUR…             </a:t>
            </a:r>
            <a:r>
              <a:rPr lang="ru-RU" dirty="0" smtClean="0">
                <a:solidFill>
                  <a:srgbClr val="002060"/>
                </a:solidFill>
              </a:rPr>
              <a:t>Спасибо за……..  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                                        -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FRIENDSHIP         </a:t>
            </a:r>
            <a:r>
              <a:rPr lang="ru-RU" dirty="0" smtClean="0">
                <a:solidFill>
                  <a:srgbClr val="002060"/>
                </a:solidFill>
              </a:rPr>
              <a:t>- дружбу  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                           </a:t>
            </a:r>
            <a:r>
              <a:rPr lang="ru-RU" dirty="0" smtClean="0">
                <a:solidFill>
                  <a:srgbClr val="002060"/>
                </a:solidFill>
              </a:rPr>
              <a:t>        </a:t>
            </a:r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FRIENDLY </a:t>
            </a:r>
            <a:r>
              <a:rPr lang="ru-RU" b="1" dirty="0" smtClean="0">
                <a:solidFill>
                  <a:srgbClr val="002060"/>
                </a:solidFill>
              </a:rPr>
              <a:t>HELP         </a:t>
            </a:r>
            <a:r>
              <a:rPr lang="ru-RU" dirty="0" smtClean="0">
                <a:solidFill>
                  <a:srgbClr val="002060"/>
                </a:solidFill>
              </a:rPr>
              <a:t>- дружескую помощь 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                                   </a:t>
            </a:r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ru-RU" dirty="0">
                <a:solidFill>
                  <a:srgbClr val="002060"/>
                </a:solidFill>
              </a:rPr>
              <a:t>  </a:t>
            </a:r>
            <a:r>
              <a:rPr lang="ru-RU" b="1" dirty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INVITATION           </a:t>
            </a:r>
            <a:r>
              <a:rPr lang="ru-RU" dirty="0" smtClean="0">
                <a:solidFill>
                  <a:srgbClr val="002060"/>
                </a:solidFill>
              </a:rPr>
              <a:t>- приглашение    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                                             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FLOWERS          </a:t>
            </a:r>
            <a:r>
              <a:rPr lang="ru-RU" dirty="0" smtClean="0">
                <a:solidFill>
                  <a:srgbClr val="002060"/>
                </a:solidFill>
              </a:rPr>
              <a:t>- цветы 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                            </a:t>
            </a:r>
            <a:r>
              <a:rPr lang="en-US" dirty="0" smtClean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- </a:t>
            </a:r>
            <a:r>
              <a:rPr lang="en-US" b="1" dirty="0" smtClean="0">
                <a:solidFill>
                  <a:srgbClr val="002060"/>
                </a:solidFill>
              </a:rPr>
              <a:t>A </a:t>
            </a:r>
            <a:r>
              <a:rPr lang="ru-RU" b="1" dirty="0" smtClean="0">
                <a:solidFill>
                  <a:srgbClr val="002060"/>
                </a:solidFill>
              </a:rPr>
              <a:t>LOVELY GIFT</a:t>
            </a:r>
            <a:r>
              <a:rPr lang="en-US" b="1" dirty="0" smtClean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- приятный подарок   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                                     </a:t>
            </a:r>
            <a:r>
              <a:rPr lang="ru-RU" b="1" dirty="0">
                <a:solidFill>
                  <a:srgbClr val="002060"/>
                </a:solidFill>
              </a:rPr>
              <a:t>  </a:t>
            </a: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ru-RU" b="1" dirty="0">
                <a:solidFill>
                  <a:srgbClr val="002060"/>
                </a:solidFill>
              </a:rPr>
              <a:t>  - </a:t>
            </a:r>
            <a:r>
              <a:rPr lang="ru-RU" b="1" dirty="0" smtClean="0">
                <a:solidFill>
                  <a:srgbClr val="002060"/>
                </a:solidFill>
              </a:rPr>
              <a:t>ATTENTION</a:t>
            </a:r>
            <a:r>
              <a:rPr lang="en-US" b="1" dirty="0" smtClean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- внимание       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                               </a:t>
            </a:r>
            <a:r>
              <a:rPr lang="ru-RU" b="1" dirty="0">
                <a:solidFill>
                  <a:srgbClr val="002060"/>
                </a:solidFill>
              </a:rPr>
              <a:t>   </a:t>
            </a: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HOSPITALITY</a:t>
            </a:r>
            <a:r>
              <a:rPr lang="en-US" b="1" dirty="0" smtClean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- гостеприимство   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                                      </a:t>
            </a:r>
            <a:r>
              <a:rPr lang="ru-RU" b="1" dirty="0">
                <a:solidFill>
                  <a:srgbClr val="002060"/>
                </a:solidFill>
              </a:rPr>
              <a:t>- WARM </a:t>
            </a:r>
            <a:r>
              <a:rPr lang="ru-RU" b="1" dirty="0" smtClean="0">
                <a:solidFill>
                  <a:srgbClr val="002060"/>
                </a:solidFill>
              </a:rPr>
              <a:t>RECEPTION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- теплый прием  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Bcy;&amp;ucy;&amp;dcy;&amp;iecy;&amp;mcy; &amp;bcy;&amp;lcy;&amp;acy;&amp;gcy;&amp;ocy;&amp;dcy;&amp;acy;&amp;rcy;&amp;icy;&amp;tcy;&amp;softcy; &amp;ocy;&amp;tcy; &amp;chcy;&amp;icy;&amp;scy;&amp;tcy;&amp;ocy;&amp;gcy;&amp;ocy; &amp;scy;&amp;iecy;&amp;rcy;&amp;dcy;&amp;tscy;&amp;acy;! (&amp;Fcy;&amp;ocy;&amp;tcy;&amp;ocy;: Rawpixel, Shutterstock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-315416"/>
            <a:ext cx="3888432" cy="197532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187624" y="2348880"/>
            <a:ext cx="698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Чтобы не оказаться в неловкой ситуации, когда вас благодарят, а вы не знаете, что сказать в ответ, выучите следующие фразы. </a:t>
            </a:r>
            <a:endParaRPr lang="ru-RU" sz="2400" b="1" dirty="0" smtClean="0">
              <a:solidFill>
                <a:srgbClr val="002060"/>
              </a:solidFill>
              <a:latin typeface="+mj-lt"/>
            </a:endParaRPr>
          </a:p>
          <a:p>
            <a:endParaRPr lang="ru-RU" sz="2400" b="1" dirty="0" smtClean="0">
              <a:solidFill>
                <a:srgbClr val="002060"/>
              </a:solidFill>
              <a:latin typeface="+mj-lt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Самый 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стандартный вариант </a:t>
            </a:r>
            <a:r>
              <a:rPr lang="ru-RU" sz="2400" b="1" i="1" dirty="0">
                <a:solidFill>
                  <a:srgbClr val="C00000"/>
                </a:solidFill>
                <a:latin typeface="+mj-lt"/>
              </a:rPr>
              <a:t>«пожалуйста» </a:t>
            </a:r>
            <a:endParaRPr lang="ru-RU" sz="2400" b="1" i="1" dirty="0" smtClean="0">
              <a:solidFill>
                <a:srgbClr val="C00000"/>
              </a:solidFill>
              <a:latin typeface="+mj-lt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на 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английском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 - </a:t>
            </a:r>
            <a:r>
              <a:rPr lang="ru-RU" sz="2400" b="1" i="1" dirty="0" smtClean="0">
                <a:solidFill>
                  <a:srgbClr val="C00000"/>
                </a:solidFill>
                <a:latin typeface="+mj-lt"/>
              </a:rPr>
              <a:t>you </a:t>
            </a:r>
            <a:r>
              <a:rPr lang="ru-RU" sz="2400" b="1" i="1" dirty="0">
                <a:solidFill>
                  <a:srgbClr val="C00000"/>
                </a:solidFill>
                <a:latin typeface="+mj-lt"/>
              </a:rPr>
              <a:t>are welcome </a:t>
            </a:r>
            <a:endParaRPr lang="ru-RU" sz="2400" b="1" i="1" dirty="0" smtClean="0">
              <a:solidFill>
                <a:srgbClr val="C00000"/>
              </a:solidFill>
              <a:latin typeface="+mj-lt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или сокращённо you`re welcome), но помимо него можно также сказать: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Bcy;&amp;ucy;&amp;dcy;&amp;iecy;&amp;mcy; &amp;bcy;&amp;lcy;&amp;acy;&amp;gcy;&amp;ocy;&amp;dcy;&amp;acy;&amp;rcy;&amp;icy;&amp;tcy;&amp;softcy; &amp;ocy;&amp;tcy; &amp;chcy;&amp;icy;&amp;scy;&amp;tcy;&amp;ocy;&amp;gcy;&amp;ocy; &amp;scy;&amp;iecy;&amp;rcy;&amp;dcy;&amp;tscy;&amp;acy;! (&amp;Fcy;&amp;ocy;&amp;tcy;&amp;ocy;: Rawpixel, Shutterstock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-315416"/>
            <a:ext cx="3888432" cy="197532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051720" y="1484784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b="1" i="1" dirty="0">
                <a:solidFill>
                  <a:srgbClr val="002060"/>
                </a:solidFill>
                <a:latin typeface="+mj-lt"/>
              </a:rPr>
              <a:t>Any time.</a:t>
            </a:r>
          </a:p>
          <a:p>
            <a:pPr lvl="0" algn="ctr"/>
            <a:r>
              <a:rPr lang="ru-RU" sz="2400" b="1" i="1" dirty="0">
                <a:solidFill>
                  <a:srgbClr val="002060"/>
                </a:solidFill>
                <a:latin typeface="+mj-lt"/>
              </a:rPr>
              <a:t>Glad to help.</a:t>
            </a:r>
          </a:p>
          <a:p>
            <a:pPr lvl="0" algn="ctr"/>
            <a:r>
              <a:rPr lang="ru-RU" sz="2400" b="1" i="1" dirty="0">
                <a:solidFill>
                  <a:srgbClr val="002060"/>
                </a:solidFill>
                <a:latin typeface="+mj-lt"/>
              </a:rPr>
              <a:t>Don’t mention it.</a:t>
            </a:r>
          </a:p>
          <a:p>
            <a:pPr lvl="0" algn="ctr"/>
            <a:r>
              <a:rPr lang="ru-RU" sz="2400" b="1" i="1" dirty="0">
                <a:solidFill>
                  <a:srgbClr val="002060"/>
                </a:solidFill>
                <a:latin typeface="+mj-lt"/>
              </a:rPr>
              <a:t>My pleasure.</a:t>
            </a:r>
          </a:p>
          <a:p>
            <a:pPr lvl="0" algn="ctr"/>
            <a:r>
              <a:rPr lang="ru-RU" sz="2400" b="1" i="1" dirty="0">
                <a:solidFill>
                  <a:srgbClr val="002060"/>
                </a:solidFill>
                <a:latin typeface="+mj-lt"/>
              </a:rPr>
              <a:t>No worries.</a:t>
            </a:r>
          </a:p>
          <a:p>
            <a:pPr lvl="0" algn="ctr"/>
            <a:r>
              <a:rPr lang="ru-RU" sz="2400" b="1" i="1" dirty="0">
                <a:solidFill>
                  <a:srgbClr val="002060"/>
                </a:solidFill>
                <a:latin typeface="+mj-lt"/>
              </a:rPr>
              <a:t>No problem.</a:t>
            </a:r>
          </a:p>
          <a:p>
            <a:pPr lvl="0" algn="ctr"/>
            <a:r>
              <a:rPr lang="ru-RU" sz="2400" b="1" i="1" dirty="0">
                <a:solidFill>
                  <a:srgbClr val="002060"/>
                </a:solidFill>
                <a:latin typeface="+mj-lt"/>
              </a:rPr>
              <a:t>That’s all right.</a:t>
            </a:r>
          </a:p>
          <a:p>
            <a:pPr lvl="0" algn="ctr"/>
            <a:r>
              <a:rPr lang="ru-RU" sz="2400" b="1" i="1" dirty="0">
                <a:solidFill>
                  <a:srgbClr val="002060"/>
                </a:solidFill>
                <a:latin typeface="+mj-lt"/>
              </a:rPr>
              <a:t>Not at all.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5656" y="4437112"/>
            <a:ext cx="68407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Большая </a:t>
            </a:r>
            <a:r>
              <a:rPr lang="ru-RU" b="1" dirty="0">
                <a:solidFill>
                  <a:srgbClr val="002060"/>
                </a:solidFill>
              </a:rPr>
              <a:t>часть может соответствовать </a:t>
            </a:r>
            <a:r>
              <a:rPr lang="ru-RU" b="1" dirty="0" smtClean="0">
                <a:solidFill>
                  <a:srgbClr val="002060"/>
                </a:solidFill>
              </a:rPr>
              <a:t>русским фразам :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«Пожалуйста»,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 «В </a:t>
            </a:r>
            <a:r>
              <a:rPr lang="ru-RU" b="1" dirty="0">
                <a:solidFill>
                  <a:srgbClr val="7030A0"/>
                </a:solidFill>
              </a:rPr>
              <a:t>любое время</a:t>
            </a:r>
            <a:r>
              <a:rPr lang="ru-RU" b="1" dirty="0" smtClean="0">
                <a:solidFill>
                  <a:srgbClr val="7030A0"/>
                </a:solidFill>
              </a:rPr>
              <a:t>»,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«</a:t>
            </a:r>
            <a:r>
              <a:rPr lang="ru-RU" b="1" dirty="0">
                <a:solidFill>
                  <a:srgbClr val="7030A0"/>
                </a:solidFill>
              </a:rPr>
              <a:t>Рад помочь</a:t>
            </a:r>
            <a:r>
              <a:rPr lang="ru-RU" b="1" dirty="0" smtClean="0">
                <a:solidFill>
                  <a:srgbClr val="7030A0"/>
                </a:solidFill>
              </a:rPr>
              <a:t>»,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«</a:t>
            </a:r>
            <a:r>
              <a:rPr lang="ru-RU" b="1" dirty="0">
                <a:solidFill>
                  <a:srgbClr val="7030A0"/>
                </a:solidFill>
              </a:rPr>
              <a:t>Не стоит благодарностей</a:t>
            </a:r>
            <a:r>
              <a:rPr lang="ru-RU" b="1" dirty="0" smtClean="0">
                <a:solidFill>
                  <a:srgbClr val="7030A0"/>
                </a:solidFill>
              </a:rPr>
              <a:t>»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«</a:t>
            </a:r>
            <a:r>
              <a:rPr lang="ru-RU" b="1" dirty="0">
                <a:solidFill>
                  <a:srgbClr val="7030A0"/>
                </a:solidFill>
              </a:rPr>
              <a:t>Без проблем</a:t>
            </a:r>
            <a:r>
              <a:rPr lang="ru-RU" b="1" dirty="0" smtClean="0">
                <a:solidFill>
                  <a:srgbClr val="7030A0"/>
                </a:solidFill>
              </a:rPr>
              <a:t>»,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«</a:t>
            </a:r>
            <a:r>
              <a:rPr lang="ru-RU" b="1" dirty="0">
                <a:solidFill>
                  <a:srgbClr val="7030A0"/>
                </a:solidFill>
              </a:rPr>
              <a:t>Не стоит беспокойств».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Bcy;&amp;ucy;&amp;dcy;&amp;iecy;&amp;mcy; &amp;bcy;&amp;lcy;&amp;acy;&amp;gcy;&amp;ocy;&amp;dcy;&amp;acy;&amp;rcy;&amp;icy;&amp;tcy;&amp;softcy; &amp;ocy;&amp;tcy; &amp;chcy;&amp;icy;&amp;scy;&amp;tcy;&amp;ocy;&amp;gcy;&amp;ocy; &amp;scy;&amp;iecy;&amp;rcy;&amp;dcy;&amp;tscy;&amp;acy;! (&amp;Fcy;&amp;ocy;&amp;tcy;&amp;ocy;: Rawpixel, Shutterstock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4438649"/>
            <a:ext cx="4762500" cy="2419351"/>
          </a:xfrm>
          <a:prstGeom prst="rect">
            <a:avLst/>
          </a:prstGeom>
          <a:noFill/>
        </p:spPr>
      </p:pic>
      <p:pic>
        <p:nvPicPr>
          <p:cNvPr id="3" name="Picture 8" descr="http://media.showmeapp.com/files/159185/pictures/thumbs/1640140/last_thumb14102237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10" r="14232"/>
          <a:stretch>
            <a:fillRect/>
          </a:stretch>
        </p:blipFill>
        <p:spPr bwMode="auto">
          <a:xfrm>
            <a:off x="6300192" y="0"/>
            <a:ext cx="2160240" cy="22768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95736" y="2204864"/>
            <a:ext cx="1366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</a:t>
            </a:r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899592" y="26369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>
                <a:hlinkClick r:id="rId4"/>
              </a:rPr>
              <a:t>http://mil-skype.livejournal.com/5658.html</a:t>
            </a:r>
            <a:r>
              <a:rPr lang="ru-RU" dirty="0"/>
              <a:t> </a:t>
            </a:r>
          </a:p>
          <a:p>
            <a:r>
              <a:rPr lang="ru-RU" u="sng" dirty="0">
                <a:hlinkClick r:id="rId5"/>
              </a:rPr>
              <a:t>http://speak4fun.ru/spasibo-po-angliyski/</a:t>
            </a:r>
            <a:r>
              <a:rPr lang="ru-RU" dirty="0"/>
              <a:t> 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55576" y="3356992"/>
            <a:ext cx="690445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https://yandex.ru/images/search?img_url=http%3A%2F%2Fs2.dmcdn.net%2FFYRiQ.jpg&amp;text=%D0%B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2%D0%B0%D1%80%D0%B8%D0%B0%D0%BD%D1%82%D1%8B%20%20%D1%81%D0%BF%D0%B0%D1%81%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hlinkClick r:id="rId6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D0%B8%D0%B1%D0%BE%20%D0%BD%D0%B0%20%D0%B0%D0%BD%D0%B3%D0%BB%D0%B8%D0%B9%D1%81%D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0%BA%D0%BE%D0%BC%20%D1%8F%D0%B7%D1%8B%D0%BA%D0%B5&amp;noreask=1&amp;pos=18&amp;lr=2&amp;rpt=simage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7"/>
              </a:rPr>
              <a:t>http://www.calend.ru/holidays/0/0/1804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s://im0-tub-ru.yandex.net/i?id=75f694170251aa5589ce1a61c307e72c&amp;n=33&amp;h=190&amp;w=48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48680"/>
            <a:ext cx="4572000" cy="159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lilesnet.com/friends/joint-birthdays/2014-09-john-linda-shaun/pix-thank_you_comment_graphic_0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475693">
            <a:off x="136349" y="630742"/>
            <a:ext cx="2627155" cy="195795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23728" y="404664"/>
            <a:ext cx="72008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</a:rPr>
              <a:t>11 </a:t>
            </a:r>
            <a:r>
              <a:rPr lang="ru-RU" sz="2800" b="1" i="1" dirty="0" smtClean="0">
                <a:solidFill>
                  <a:srgbClr val="002060"/>
                </a:solidFill>
              </a:rPr>
              <a:t>января</a:t>
            </a:r>
            <a:endParaRPr lang="en-US" sz="28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самая «вежливая» дата в году —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 в этот день отмечается </a:t>
            </a:r>
            <a:r>
              <a:rPr lang="ru-RU" sz="2800" b="1" i="1" dirty="0" smtClean="0">
                <a:solidFill>
                  <a:srgbClr val="C00000"/>
                </a:solidFill>
              </a:rPr>
              <a:t>Международный день «Спасибо» International Thank You Day</a:t>
            </a:r>
            <a:r>
              <a:rPr lang="ru-RU" sz="2800" b="1" i="1" dirty="0" smtClean="0">
                <a:solidFill>
                  <a:srgbClr val="002060"/>
                </a:solidFill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  <a:p>
            <a:pPr algn="ctr"/>
            <a:endParaRPr lang="ru-RU" dirty="0"/>
          </a:p>
        </p:txBody>
      </p:sp>
      <p:pic>
        <p:nvPicPr>
          <p:cNvPr id="7" name="Picture 2" descr="C&amp;pcy;&amp;acy;&amp;scy;&amp;icy;&amp;bcy;&amp;o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5C5C5"/>
              </a:clrFrom>
              <a:clrTo>
                <a:srgbClr val="C5C5C5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20254573">
            <a:off x="606924" y="3143760"/>
            <a:ext cx="4084381" cy="3050568"/>
          </a:xfrm>
          <a:prstGeom prst="rect">
            <a:avLst/>
          </a:prstGeom>
          <a:noFill/>
        </p:spPr>
      </p:pic>
      <p:pic>
        <p:nvPicPr>
          <p:cNvPr id="8" name="Picture 12" descr="http://peacelovewings.com/wp-content/uploads/2013/10/Thank-You-1024x8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284984"/>
            <a:ext cx="3393334" cy="2770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276872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Вежливость – признак воспитанности, поэтому знать,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как сказать «спасибо» по-английски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очень важно,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а знать различные варианты фраз,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 при помощи которых можно поблагодарить человека –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значит показать, что вы можете хорошо владеть языком.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4" name="Picture 8" descr="http://media.showmeapp.com/files/159185/pictures/thumbs/1640140/last_thumb14102237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10" r="14232"/>
          <a:stretch>
            <a:fillRect/>
          </a:stretch>
        </p:blipFill>
        <p:spPr bwMode="auto">
          <a:xfrm>
            <a:off x="2915816" y="0"/>
            <a:ext cx="2160240" cy="2276872"/>
          </a:xfrm>
          <a:prstGeom prst="rect">
            <a:avLst/>
          </a:prstGeom>
          <a:noFill/>
        </p:spPr>
      </p:pic>
      <p:pic>
        <p:nvPicPr>
          <p:cNvPr id="5" name="Picture 8" descr="http://i1018.photobucket.com/albums/af309/trent-bishop/Gifs/Thanks-5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733256"/>
            <a:ext cx="2752725" cy="676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media.showmeapp.com/files/159185/pictures/thumbs/1640140/last_thumb14102237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10" r="14232"/>
          <a:stretch>
            <a:fillRect/>
          </a:stretch>
        </p:blipFill>
        <p:spPr bwMode="auto">
          <a:xfrm>
            <a:off x="3203848" y="0"/>
            <a:ext cx="1152128" cy="12143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052736"/>
            <a:ext cx="7751160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Самый стандартный и распространённый способ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поблагодарить </a:t>
            </a:r>
            <a:r>
              <a:rPr lang="ru-RU" sz="2400" b="1" dirty="0">
                <a:solidFill>
                  <a:srgbClr val="002060"/>
                </a:solidFill>
              </a:rPr>
              <a:t>человека </a:t>
            </a:r>
            <a:r>
              <a:rPr lang="ru-RU" sz="2400" b="1" dirty="0" smtClean="0">
                <a:solidFill>
                  <a:srgbClr val="002060"/>
                </a:solidFill>
              </a:rPr>
              <a:t> на английском языке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Thank </a:t>
            </a:r>
            <a:r>
              <a:rPr lang="ru-RU" sz="2400" b="1" i="1" dirty="0">
                <a:solidFill>
                  <a:srgbClr val="C00000"/>
                </a:solidFill>
              </a:rPr>
              <a:t>you — «спасибо» 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Также </a:t>
            </a:r>
            <a:r>
              <a:rPr lang="ru-RU" sz="2400" b="1" dirty="0">
                <a:solidFill>
                  <a:srgbClr val="002060"/>
                </a:solidFill>
              </a:rPr>
              <a:t>мы можем сказать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</a:p>
          <a:p>
            <a:pPr lvl="0" algn="ctr"/>
            <a:r>
              <a:rPr lang="ru-RU" sz="2400" b="1" i="1" dirty="0" smtClean="0">
                <a:solidFill>
                  <a:srgbClr val="002060"/>
                </a:solidFill>
              </a:rPr>
              <a:t>Thanks </a:t>
            </a:r>
            <a:r>
              <a:rPr lang="ru-RU" sz="2400" b="1" i="1" dirty="0">
                <a:solidFill>
                  <a:srgbClr val="002060"/>
                </a:solidFill>
              </a:rPr>
              <a:t>a lot!</a:t>
            </a:r>
          </a:p>
          <a:p>
            <a:pPr algn="ctr"/>
            <a:r>
              <a:rPr lang="ru-RU" sz="2400" b="1" i="1" dirty="0">
                <a:solidFill>
                  <a:srgbClr val="002060"/>
                </a:solidFill>
              </a:rPr>
              <a:t>Thank you so much</a:t>
            </a:r>
            <a:r>
              <a:rPr lang="ru-RU" sz="2400" b="1" i="1" dirty="0" smtClean="0">
                <a:solidFill>
                  <a:srgbClr val="002060"/>
                </a:solidFill>
              </a:rPr>
              <a:t>! 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I can’t thank you enough!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Thanks!</a:t>
            </a:r>
          </a:p>
          <a:p>
            <a:pPr lvl="0" algn="ctr"/>
            <a:r>
              <a:rPr lang="ru-RU" sz="2400" b="1" i="1" dirty="0" smtClean="0">
                <a:solidFill>
                  <a:srgbClr val="002060"/>
                </a:solidFill>
              </a:rPr>
              <a:t>Thanks </a:t>
            </a:r>
            <a:r>
              <a:rPr lang="ru-RU" sz="2400" b="1" i="1" dirty="0">
                <a:solidFill>
                  <a:srgbClr val="002060"/>
                </a:solidFill>
              </a:rPr>
              <a:t>a bunch!</a:t>
            </a:r>
          </a:p>
          <a:p>
            <a:pPr lvl="0" algn="ctr"/>
            <a:r>
              <a:rPr lang="ru-RU" sz="2400" b="1" i="1" dirty="0">
                <a:solidFill>
                  <a:srgbClr val="002060"/>
                </a:solidFill>
              </a:rPr>
              <a:t>Many thanks!</a:t>
            </a:r>
          </a:p>
          <a:p>
            <a:pPr algn="ctr"/>
            <a:endParaRPr lang="ru-RU" dirty="0"/>
          </a:p>
        </p:txBody>
      </p:sp>
      <p:pic>
        <p:nvPicPr>
          <p:cNvPr id="6" name="Picture 14" descr="http://emeraldempowerment.com/wp-content/uploads/2013/11/Thank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2348880"/>
            <a:ext cx="2520280" cy="2100233"/>
          </a:xfrm>
          <a:prstGeom prst="rect">
            <a:avLst/>
          </a:prstGeom>
          <a:noFill/>
        </p:spPr>
      </p:pic>
      <p:pic>
        <p:nvPicPr>
          <p:cNvPr id="8" name="Picture 4" descr="https://im0-tub-ru.yandex.net/i?id=75f694170251aa5589ce1a61c307e72c&amp;n=33&amp;h=190&amp;w=48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267325"/>
            <a:ext cx="4572000" cy="159067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932040" y="5373216"/>
            <a:ext cx="38198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 последних вариант а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больше подходят </a:t>
            </a:r>
            <a:r>
              <a:rPr lang="ru-RU" b="1" dirty="0"/>
              <a:t>для разговора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дружеской беседе </a:t>
            </a:r>
            <a:endParaRPr lang="ru-RU" b="1" dirty="0" smtClean="0"/>
          </a:p>
          <a:p>
            <a:r>
              <a:rPr lang="ru-RU" b="1" dirty="0" smtClean="0"/>
              <a:t>с </a:t>
            </a:r>
            <a:r>
              <a:rPr lang="ru-RU" b="1" dirty="0"/>
              <a:t>хорошо знакомыми </a:t>
            </a:r>
            <a:r>
              <a:rPr lang="ru-RU" b="1" dirty="0" smtClean="0"/>
              <a:t>людьми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Bcy;&amp;ucy;&amp;dcy;&amp;iecy;&amp;mcy; &amp;bcy;&amp;lcy;&amp;acy;&amp;gcy;&amp;ocy;&amp;dcy;&amp;acy;&amp;rcy;&amp;icy;&amp;tcy;&amp;softcy; &amp;ocy;&amp;tcy; &amp;chcy;&amp;icy;&amp;scy;&amp;tcy;&amp;ocy;&amp;gcy;&amp;ocy; &amp;scy;&amp;iecy;&amp;rcy;&amp;dcy;&amp;tscy;&amp;acy;! (&amp;Fcy;&amp;ocy;&amp;tcy;&amp;ocy;: Rawpixel, Shutterstock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-315416"/>
            <a:ext cx="3888432" cy="197532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83568" y="1844824"/>
            <a:ext cx="70567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 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Thank you for nothing.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                        </a:t>
            </a:r>
            <a:endParaRPr lang="en-US" sz="2400" b="1" dirty="0" smtClean="0">
              <a:solidFill>
                <a:srgbClr val="002060"/>
              </a:solidFill>
              <a:latin typeface="+mj-lt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 </a:t>
            </a:r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Спасибо и на том</a:t>
            </a:r>
            <a:r>
              <a:rPr lang="ru-RU" sz="2400" b="1" i="1" dirty="0">
                <a:solidFill>
                  <a:srgbClr val="7030A0"/>
                </a:solidFill>
                <a:latin typeface="+mj-lt"/>
              </a:rPr>
              <a:t> </a:t>
            </a:r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(</a:t>
            </a:r>
            <a:r>
              <a:rPr lang="ru-RU" sz="2400" b="1" i="1" dirty="0">
                <a:solidFill>
                  <a:srgbClr val="7030A0"/>
                </a:solidFill>
                <a:latin typeface="+mj-lt"/>
              </a:rPr>
              <a:t>иронический </a:t>
            </a:r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ответ</a:t>
            </a:r>
            <a:r>
              <a:rPr lang="en-US" sz="2400" b="1" i="1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на отказ)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+mj-lt"/>
              </a:rPr>
            </a:br>
            <a:r>
              <a:rPr lang="ru-RU" sz="2400" b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+mj-lt"/>
              </a:rPr>
            </a:b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Thank you awfully!</a:t>
            </a:r>
            <a:endParaRPr lang="ru-RU" sz="2400" b="1" dirty="0" smtClean="0">
              <a:solidFill>
                <a:srgbClr val="002060"/>
              </a:solidFill>
              <a:latin typeface="+mj-lt"/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Огромное </a:t>
            </a:r>
            <a:r>
              <a:rPr lang="ru-RU" sz="2400" b="1" i="1" dirty="0">
                <a:solidFill>
                  <a:srgbClr val="7030A0"/>
                </a:solidFill>
                <a:latin typeface="+mj-lt"/>
              </a:rPr>
              <a:t>спасибо! 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                         </a:t>
            </a:r>
            <a:br>
              <a:rPr lang="ru-RU" sz="2400" b="1" dirty="0">
                <a:solidFill>
                  <a:srgbClr val="002060"/>
                </a:solidFill>
                <a:latin typeface="+mj-lt"/>
              </a:rPr>
            </a:br>
            <a:r>
              <a:rPr lang="ru-RU" sz="2400" b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+mj-lt"/>
              </a:rPr>
            </a:br>
            <a:r>
              <a:rPr lang="ru-RU" sz="2400" b="1" dirty="0">
                <a:solidFill>
                  <a:srgbClr val="002060"/>
                </a:solidFill>
                <a:latin typeface="+mj-lt"/>
              </a:rPr>
              <a:t> 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Thank you in advance.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                          </a:t>
            </a:r>
            <a:endParaRPr lang="ru-RU" sz="2400" b="1" dirty="0" smtClean="0">
              <a:solidFill>
                <a:srgbClr val="002060"/>
              </a:solidFill>
              <a:latin typeface="+mj-lt"/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Заранее спасибо  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    </a:t>
            </a:r>
          </a:p>
        </p:txBody>
      </p:sp>
      <p:pic>
        <p:nvPicPr>
          <p:cNvPr id="4" name="Picture 8" descr="http://i1018.photobucket.com/albums/af309/trent-bishop/Gifs/Thanks-5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157192"/>
            <a:ext cx="2752725" cy="676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Bcy;&amp;ucy;&amp;dcy;&amp;iecy;&amp;mcy; &amp;bcy;&amp;lcy;&amp;acy;&amp;gcy;&amp;ocy;&amp;dcy;&amp;acy;&amp;rcy;&amp;icy;&amp;tcy;&amp;softcy; &amp;ocy;&amp;tcy; &amp;chcy;&amp;icy;&amp;scy;&amp;tcy;&amp;ocy;&amp;gcy;&amp;ocy; &amp;scy;&amp;iecy;&amp;rcy;&amp;dcy;&amp;tscy;&amp;acy;! (&amp;Fcy;&amp;ocy;&amp;tcy;&amp;ocy;: Rawpixel, Shutterstock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-315416"/>
            <a:ext cx="3888432" cy="19753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556792"/>
            <a:ext cx="7871001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Также вы можете выразить благодарность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при </a:t>
            </a:r>
            <a:r>
              <a:rPr lang="ru-RU" sz="2400" b="1" i="1" dirty="0">
                <a:solidFill>
                  <a:srgbClr val="002060"/>
                </a:solidFill>
              </a:rPr>
              <a:t>помощ</a:t>
            </a:r>
            <a:r>
              <a:rPr lang="ru-RU" sz="2400" b="1" dirty="0">
                <a:solidFill>
                  <a:srgbClr val="002060"/>
                </a:solidFill>
              </a:rPr>
              <a:t>и других слов,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вот </a:t>
            </a:r>
            <a:r>
              <a:rPr lang="ru-RU" sz="2400" b="1" dirty="0">
                <a:solidFill>
                  <a:srgbClr val="002060"/>
                </a:solidFill>
              </a:rPr>
              <a:t>как пишется ещё один вариант «спасибо»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на </a:t>
            </a:r>
            <a:r>
              <a:rPr lang="ru-RU" sz="2400" b="1" dirty="0">
                <a:solidFill>
                  <a:srgbClr val="002060"/>
                </a:solidFill>
              </a:rPr>
              <a:t>английском — </a:t>
            </a:r>
            <a:r>
              <a:rPr lang="ru-RU" sz="2400" b="1" dirty="0">
                <a:solidFill>
                  <a:srgbClr val="C00000"/>
                </a:solidFill>
              </a:rPr>
              <a:t>grateful</a:t>
            </a:r>
            <a:r>
              <a:rPr lang="ru-RU" sz="2400" b="1" dirty="0">
                <a:solidFill>
                  <a:srgbClr val="002060"/>
                </a:solidFill>
              </a:rPr>
              <a:t>,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а </a:t>
            </a:r>
            <a:r>
              <a:rPr lang="ru-RU" sz="2400" b="1" dirty="0">
                <a:solidFill>
                  <a:srgbClr val="002060"/>
                </a:solidFill>
              </a:rPr>
              <a:t>также схожее со стандартным словом — </a:t>
            </a:r>
            <a:r>
              <a:rPr lang="ru-RU" sz="2400" b="1" dirty="0">
                <a:solidFill>
                  <a:srgbClr val="C00000"/>
                </a:solidFill>
              </a:rPr>
              <a:t>thankful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Когда мы указываем за что благодарим</a:t>
            </a:r>
            <a:r>
              <a:rPr lang="ru-RU" sz="24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то используем предлог </a:t>
            </a:r>
            <a:r>
              <a:rPr lang="ru-RU" sz="2400" b="1" i="1" dirty="0">
                <a:solidFill>
                  <a:srgbClr val="C00000"/>
                </a:solidFill>
              </a:rPr>
              <a:t>for</a:t>
            </a:r>
            <a:r>
              <a:rPr lang="ru-RU" sz="24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а показать, кому выражается благодарность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поможет </a:t>
            </a:r>
            <a:r>
              <a:rPr lang="ru-RU" sz="2400" b="1" dirty="0">
                <a:solidFill>
                  <a:srgbClr val="002060"/>
                </a:solidFill>
              </a:rPr>
              <a:t>предлог </a:t>
            </a:r>
            <a:r>
              <a:rPr lang="ru-RU" sz="2400" b="1" i="1" dirty="0">
                <a:solidFill>
                  <a:srgbClr val="C00000"/>
                </a:solidFill>
              </a:rPr>
              <a:t>to</a:t>
            </a:r>
            <a:r>
              <a:rPr lang="ru-RU" sz="2400" b="1" dirty="0">
                <a:solidFill>
                  <a:srgbClr val="002060"/>
                </a:solidFill>
              </a:rPr>
              <a:t>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Также </a:t>
            </a:r>
            <a:r>
              <a:rPr lang="ru-RU" sz="2400" b="1" dirty="0">
                <a:solidFill>
                  <a:srgbClr val="002060"/>
                </a:solidFill>
              </a:rPr>
              <a:t>можно сказать, как вы цените что-либо,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в </a:t>
            </a:r>
            <a:r>
              <a:rPr lang="ru-RU" sz="2400" b="1" dirty="0">
                <a:solidFill>
                  <a:srgbClr val="002060"/>
                </a:solidFill>
              </a:rPr>
              <a:t>этом пригодится глагол </a:t>
            </a:r>
            <a:r>
              <a:rPr lang="ru-RU" sz="2400" b="1" i="1" dirty="0">
                <a:solidFill>
                  <a:srgbClr val="C00000"/>
                </a:solidFill>
              </a:rPr>
              <a:t>appreciate.</a:t>
            </a:r>
          </a:p>
          <a:p>
            <a:endParaRPr lang="ru-RU" dirty="0"/>
          </a:p>
        </p:txBody>
      </p:sp>
      <p:pic>
        <p:nvPicPr>
          <p:cNvPr id="6" name="Picture 8" descr="http://i1018.photobucket.com/albums/af309/trent-bishop/Gifs/Thanks-5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89044">
            <a:off x="6352351" y="5469613"/>
            <a:ext cx="2752725" cy="676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Bcy;&amp;ucy;&amp;dcy;&amp;iecy;&amp;mcy; &amp;bcy;&amp;lcy;&amp;acy;&amp;gcy;&amp;ocy;&amp;dcy;&amp;acy;&amp;rcy;&amp;icy;&amp;tcy;&amp;softcy; &amp;ocy;&amp;tcy; &amp;chcy;&amp;icy;&amp;scy;&amp;tcy;&amp;ocy;&amp;gcy;&amp;ocy; &amp;scy;&amp;iecy;&amp;rcy;&amp;dcy;&amp;tscy;&amp;acy;! (&amp;Fcy;&amp;ocy;&amp;tcy;&amp;ocy;: Rawpixel, Shutterstock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0"/>
            <a:ext cx="4762500" cy="17281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628800"/>
            <a:ext cx="774545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Примеры</a:t>
            </a:r>
          </a:p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Давайте посмотрим, как и за что можно поблагодарить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2400" b="1" dirty="0">
                <a:solidFill>
                  <a:srgbClr val="C00000"/>
                </a:solidFill>
                <a:latin typeface="+mj-lt"/>
              </a:rPr>
              <a:t>Thank you so much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for your kindness!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–</a:t>
            </a:r>
            <a:endParaRPr lang="ru-RU" sz="2400" b="1" dirty="0" smtClean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+mj-lt"/>
              </a:rPr>
              <a:t>Спасибо большое за вашу доброту</a:t>
            </a:r>
            <a:r>
              <a:rPr lang="en-US" sz="2400" b="1" i="1" dirty="0" smtClean="0">
                <a:solidFill>
                  <a:srgbClr val="7030A0"/>
                </a:solidFill>
                <a:latin typeface="+mj-lt"/>
              </a:rPr>
              <a:t>!</a:t>
            </a:r>
            <a:endParaRPr lang="ru-RU" sz="2400" b="1" i="1" dirty="0" smtClean="0">
              <a:solidFill>
                <a:srgbClr val="7030A0"/>
              </a:solidFill>
              <a:latin typeface="+mj-lt"/>
            </a:endParaRPr>
          </a:p>
          <a:p>
            <a:pPr lvl="0"/>
            <a:endParaRPr lang="ru-RU" sz="2400" b="1" dirty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ru-RU" sz="2400" b="1" dirty="0">
                <a:solidFill>
                  <a:srgbClr val="C00000"/>
                </a:solidFill>
                <a:latin typeface="+mj-lt"/>
              </a:rPr>
              <a:t>Many thanks 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for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this 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gift!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–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+mj-lt"/>
              </a:rPr>
              <a:t>Премного благодарностей за </a:t>
            </a:r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этот </a:t>
            </a:r>
            <a:r>
              <a:rPr lang="ru-RU" sz="2400" b="1" i="1" dirty="0">
                <a:solidFill>
                  <a:srgbClr val="7030A0"/>
                </a:solidFill>
                <a:latin typeface="+mj-lt"/>
              </a:rPr>
              <a:t>подарка</a:t>
            </a:r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!</a:t>
            </a:r>
          </a:p>
          <a:p>
            <a:pPr lvl="0"/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4612487"/>
            <a:ext cx="689137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can’t thаnk you enough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 being so generous!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меня не хватает слов, чтобы отблагодарить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 вашу щедрость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8" descr="http://i1018.photobucket.com/albums/af309/trent-bishop/Gifs/Thanks-5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65072">
            <a:off x="6095249" y="5358323"/>
            <a:ext cx="2752725" cy="676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Bcy;&amp;ucy;&amp;dcy;&amp;iecy;&amp;mcy; &amp;bcy;&amp;lcy;&amp;acy;&amp;gcy;&amp;ocy;&amp;dcy;&amp;acy;&amp;rcy;&amp;icy;&amp;tcy;&amp;softcy; &amp;ocy;&amp;tcy; &amp;chcy;&amp;icy;&amp;scy;&amp;tcy;&amp;ocy;&amp;gcy;&amp;ocy; &amp;scy;&amp;iecy;&amp;rcy;&amp;dcy;&amp;tscy;&amp;acy;! (&amp;Fcy;&amp;ocy;&amp;tcy;&amp;ocy;: Rawpixel, Shutterstock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-315416"/>
            <a:ext cx="3888432" cy="19753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772816"/>
            <a:ext cx="926555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>
                <a:solidFill>
                  <a:srgbClr val="C00000"/>
                </a:solidFill>
                <a:latin typeface="+mj-lt"/>
              </a:rPr>
              <a:t>Thanks a bunch for 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visiting me last week!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–</a:t>
            </a:r>
          </a:p>
          <a:p>
            <a:pPr lvl="0"/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+mj-lt"/>
              </a:rPr>
              <a:t>Большое спасибо за то, что навестил меня на прошлой неделе</a:t>
            </a:r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!</a:t>
            </a:r>
          </a:p>
          <a:p>
            <a:pPr lvl="0"/>
            <a:endParaRPr lang="ru-RU" sz="2400" b="1" dirty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2400" b="1" dirty="0">
                <a:solidFill>
                  <a:srgbClr val="C00000"/>
                </a:solidFill>
                <a:latin typeface="+mj-lt"/>
              </a:rPr>
              <a:t>I am thankful to you for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you support and kind words! – </a:t>
            </a:r>
            <a:endParaRPr lang="ru-RU" sz="2400" b="1" dirty="0" smtClean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Я </a:t>
            </a:r>
            <a:r>
              <a:rPr lang="ru-RU" sz="2400" b="1" i="1" dirty="0">
                <a:solidFill>
                  <a:srgbClr val="7030A0"/>
                </a:solidFill>
                <a:latin typeface="+mj-lt"/>
              </a:rPr>
              <a:t>благодарен тебе за твою поддержку и добрые слова</a:t>
            </a:r>
            <a:r>
              <a:rPr lang="en-US" sz="2400" b="1" i="1" dirty="0">
                <a:solidFill>
                  <a:srgbClr val="7030A0"/>
                </a:solidFill>
                <a:latin typeface="+mj-lt"/>
              </a:rPr>
              <a:t>!</a:t>
            </a:r>
            <a:endParaRPr lang="ru-RU" sz="2400" b="1" i="1" dirty="0">
              <a:solidFill>
                <a:srgbClr val="7030A0"/>
              </a:solidFill>
              <a:latin typeface="+mj-lt"/>
            </a:endParaRPr>
          </a:p>
          <a:p>
            <a:pPr lvl="0"/>
            <a:endParaRPr lang="ru-RU" sz="2400" b="1" dirty="0" smtClean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I </a:t>
            </a:r>
            <a:r>
              <a:rPr lang="en-US" sz="2400" b="1" dirty="0">
                <a:solidFill>
                  <a:srgbClr val="C00000"/>
                </a:solidFill>
                <a:latin typeface="+mj-lt"/>
              </a:rPr>
              <a:t>am thankful for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accepting me as a part of this team.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</a:rPr>
              <a:t>–</a:t>
            </a:r>
            <a:endParaRPr lang="ru-RU" sz="2400" b="1" dirty="0" smtClean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2400" b="1" i="1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latin typeface="+mj-lt"/>
              </a:rPr>
              <a:t>Я благодарен за то</a:t>
            </a:r>
            <a:r>
              <a:rPr lang="en-US" sz="2400" b="1" i="1" dirty="0">
                <a:solidFill>
                  <a:srgbClr val="7030A0"/>
                </a:solidFill>
                <a:latin typeface="+mj-lt"/>
              </a:rPr>
              <a:t>, </a:t>
            </a:r>
            <a:r>
              <a:rPr lang="ru-RU" sz="2400" b="1" i="1" dirty="0">
                <a:solidFill>
                  <a:srgbClr val="7030A0"/>
                </a:solidFill>
                <a:latin typeface="+mj-lt"/>
              </a:rPr>
              <a:t>что меня приняли как часть этой команды</a:t>
            </a:r>
            <a:r>
              <a:rPr lang="en-US" sz="2400" b="1" i="1" dirty="0">
                <a:solidFill>
                  <a:srgbClr val="7030A0"/>
                </a:solidFill>
                <a:latin typeface="+mj-lt"/>
              </a:rPr>
              <a:t>. </a:t>
            </a:r>
            <a:endParaRPr lang="ru-RU" sz="2400" b="1" i="1" dirty="0">
              <a:solidFill>
                <a:srgbClr val="7030A0"/>
              </a:solidFill>
              <a:latin typeface="+mj-lt"/>
            </a:endParaRPr>
          </a:p>
          <a:p>
            <a:endParaRPr lang="ru-RU" dirty="0"/>
          </a:p>
        </p:txBody>
      </p:sp>
      <p:pic>
        <p:nvPicPr>
          <p:cNvPr id="5" name="Picture 8" descr="http://i1018.photobucket.com/albums/af309/trent-bishop/Gifs/Thanks-5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373216"/>
            <a:ext cx="2752725" cy="676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Bcy;&amp;ucy;&amp;dcy;&amp;iecy;&amp;mcy; &amp;bcy;&amp;lcy;&amp;acy;&amp;gcy;&amp;ocy;&amp;dcy;&amp;acy;&amp;rcy;&amp;icy;&amp;tcy;&amp;softcy; &amp;ocy;&amp;tcy; &amp;chcy;&amp;icy;&amp;scy;&amp;tcy;&amp;ocy;&amp;gcy;&amp;ocy; &amp;scy;&amp;iecy;&amp;rcy;&amp;dcy;&amp;tscy;&amp;acy;! (&amp;Fcy;&amp;ocy;&amp;tcy;&amp;ocy;: Rawpixel, Shutterstock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-315416"/>
            <a:ext cx="3888432" cy="19753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1844824"/>
            <a:ext cx="443121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>
                <a:solidFill>
                  <a:srgbClr val="C00000"/>
                </a:solidFill>
                <a:latin typeface="+mj-lt"/>
              </a:rPr>
              <a:t>I am grateful 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for your help! – </a:t>
            </a:r>
            <a:endParaRPr lang="ru-RU" sz="2400" b="1" dirty="0" smtClean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Я </a:t>
            </a:r>
            <a:r>
              <a:rPr lang="ru-RU" sz="2400" b="1" i="1" dirty="0">
                <a:solidFill>
                  <a:srgbClr val="7030A0"/>
                </a:solidFill>
                <a:latin typeface="+mj-lt"/>
              </a:rPr>
              <a:t>благодарен за вашу помощь</a:t>
            </a:r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!</a:t>
            </a:r>
          </a:p>
          <a:p>
            <a:pPr lvl="0"/>
            <a:endParaRPr lang="ru-RU" sz="2400" b="1" dirty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I </a:t>
            </a:r>
            <a:r>
              <a:rPr lang="en-US" sz="2400" b="1" dirty="0">
                <a:solidFill>
                  <a:srgbClr val="C00000"/>
                </a:solidFill>
                <a:latin typeface="+mj-lt"/>
              </a:rPr>
              <a:t>appreciate </a:t>
            </a:r>
            <a:r>
              <a:rPr lang="en-US" sz="2400" b="1" dirty="0">
                <a:solidFill>
                  <a:srgbClr val="002060"/>
                </a:solidFill>
                <a:latin typeface="+mj-lt"/>
              </a:rPr>
              <a:t>your attention! – </a:t>
            </a:r>
            <a:endParaRPr lang="ru-RU" sz="2400" b="1" dirty="0" smtClean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Я </a:t>
            </a:r>
            <a:r>
              <a:rPr lang="ru-RU" sz="2400" b="1" i="1" dirty="0">
                <a:solidFill>
                  <a:srgbClr val="7030A0"/>
                </a:solidFill>
                <a:latin typeface="+mj-lt"/>
              </a:rPr>
              <a:t>цену ваше внимание</a:t>
            </a:r>
            <a:r>
              <a:rPr lang="en-US" sz="2400" b="1" i="1" dirty="0">
                <a:solidFill>
                  <a:srgbClr val="7030A0"/>
                </a:solidFill>
                <a:latin typeface="+mj-lt"/>
              </a:rPr>
              <a:t>!</a:t>
            </a:r>
            <a:endParaRPr lang="ru-RU" sz="2400" b="1" i="1" dirty="0">
              <a:solidFill>
                <a:srgbClr val="7030A0"/>
              </a:solidFill>
              <a:latin typeface="+mj-lt"/>
            </a:endParaRPr>
          </a:p>
          <a:p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1043608" y="4005064"/>
            <a:ext cx="63367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hank you. That’s very kind of you.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  <a:p>
            <a:endParaRPr lang="ru-RU" sz="2400" b="1" dirty="0" smtClean="0">
              <a:solidFill>
                <a:srgbClr val="C00000"/>
              </a:solidFill>
              <a:latin typeface="+mj-lt"/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  <a:latin typeface="+mj-lt"/>
              </a:rPr>
              <a:t>Благодарю. Это очень любезно с Вашей стороны.</a:t>
            </a:r>
            <a:r>
              <a:rPr lang="en-US" sz="2400" b="1" i="1" dirty="0" smtClean="0">
                <a:solidFill>
                  <a:srgbClr val="7030A0"/>
                </a:solidFill>
                <a:latin typeface="+mj-lt"/>
              </a:rPr>
              <a:t> </a:t>
            </a:r>
            <a:endParaRPr lang="en-US" sz="2400" i="1" dirty="0">
              <a:solidFill>
                <a:srgbClr val="7030A0"/>
              </a:solidFill>
            </a:endParaRPr>
          </a:p>
          <a:p>
            <a:r>
              <a:rPr lang="ru-RU" sz="2400" dirty="0"/>
              <a:t>                            </a:t>
            </a:r>
            <a:endParaRPr lang="ru-RU" sz="24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468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15</cp:revision>
  <dcterms:created xsi:type="dcterms:W3CDTF">2016-01-10T20:17:43Z</dcterms:created>
  <dcterms:modified xsi:type="dcterms:W3CDTF">2016-01-11T08:05:30Z</dcterms:modified>
</cp:coreProperties>
</file>