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chportfolio.ru/articles/read/12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tyaz.ru/pars_docs/refs/86/85008/85008_html_m753ef385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7363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Тема: </a:t>
            </a:r>
            <a:r>
              <a:rPr lang="ru-RU" sz="2800" dirty="0" smtClean="0">
                <a:solidFill>
                  <a:srgbClr val="006600"/>
                </a:solidFill>
              </a:rPr>
              <a:t>«Использование </a:t>
            </a:r>
            <a:r>
              <a:rPr lang="ru-RU" sz="2800" dirty="0">
                <a:solidFill>
                  <a:srgbClr val="006600"/>
                </a:solidFill>
              </a:rPr>
              <a:t>интерактивных форм во внеурочной деятельности с детьми, имеющими особые образовательные способности  в условиях группы продлённого дня в режиме специальной (коррекционной) школы – интерната №4 города </a:t>
            </a:r>
            <a:r>
              <a:rPr lang="ru-RU" sz="2800" dirty="0" smtClean="0">
                <a:solidFill>
                  <a:srgbClr val="006600"/>
                </a:solidFill>
              </a:rPr>
              <a:t>Магнитогорска»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212976"/>
            <a:ext cx="4248471" cy="25922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6600"/>
                </a:solidFill>
              </a:rPr>
              <a:t>Автор – составитель: </a:t>
            </a:r>
            <a:r>
              <a:rPr lang="ru-RU" sz="2000" dirty="0" smtClean="0">
                <a:solidFill>
                  <a:srgbClr val="006600"/>
                </a:solidFill>
              </a:rPr>
              <a:t>Чубаева Наталья Николаевна, воспитатель группы продлённого дня, первой квалификационной категории, города </a:t>
            </a:r>
            <a:r>
              <a:rPr lang="ru-RU" sz="2000" dirty="0" smtClean="0">
                <a:solidFill>
                  <a:srgbClr val="006600"/>
                </a:solidFill>
              </a:rPr>
              <a:t>М</a:t>
            </a:r>
            <a:r>
              <a:rPr lang="ru-RU" sz="2000" dirty="0" smtClean="0">
                <a:solidFill>
                  <a:srgbClr val="006600"/>
                </a:solidFill>
              </a:rPr>
              <a:t>агнитогорска, Челябинской области, март 2015 год</a:t>
            </a:r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4" name="Picture 2" descr="C:\Users\user\Downloads\littlebab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3" y="3429000"/>
            <a:ext cx="4104456" cy="23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05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006600"/>
                </a:solidFill>
              </a:rPr>
              <a:t>Интерактивная дидактическая игра</a:t>
            </a:r>
            <a:r>
              <a:rPr lang="ru-RU" sz="2200" dirty="0">
                <a:solidFill>
                  <a:srgbClr val="006600"/>
                </a:solidFill>
              </a:rPr>
              <a:t> - современная и признанная форма обучения и воспитания, обладающая образовательной, развивающей и воспитывающей функциями, которые действуют в создании единого целого.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114800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Назначение: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6600"/>
                </a:solidFill>
              </a:rPr>
              <a:t>Интерактивные </a:t>
            </a:r>
            <a:r>
              <a:rPr lang="ru-RU" sz="2000" dirty="0">
                <a:solidFill>
                  <a:srgbClr val="006600"/>
                </a:solidFill>
              </a:rPr>
              <a:t>дидактические игры на занятиях, во время прогулок можно широко использовать как средство обучения, воспитания и развития. Основное обучающее воздействие принадлежит дидактическому материалу, игровым действиям, которые как бы автоматически ведут учебный процесс, направляя активность детей в определённое русло</a:t>
            </a:r>
            <a:r>
              <a:rPr lang="ru-RU" sz="2000" dirty="0" smtClean="0">
                <a:solidFill>
                  <a:srgbClr val="006600"/>
                </a:solidFill>
              </a:rPr>
              <a:t>. Для </a:t>
            </a:r>
            <a:r>
              <a:rPr lang="ru-RU" sz="2000" dirty="0">
                <a:solidFill>
                  <a:srgbClr val="006600"/>
                </a:solidFill>
              </a:rPr>
              <a:t>педагога результат игры всегда является показателем уровня достижений учащихся, или усвоения знаний, или в их применении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6600"/>
                </a:solidFill>
              </a:rPr>
              <a:t>Ситуативный практикум</a:t>
            </a:r>
            <a:r>
              <a:rPr lang="ru-RU" sz="2200" dirty="0">
                <a:solidFill>
                  <a:srgbClr val="006600"/>
                </a:solidFill>
              </a:rPr>
              <a:t> как форма воспитательного воздействия используется при проведении клубных часов, мероприятиях, направленных на закрепление полученных знаний. Чаще всего это анализ и разбор ситуаций в процессе организации и проведении этических и нравственных бесед. Анализ ситуаций способствует формированию у детей нравственных качеств и личностного «Я»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user\Downloads\123291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645024"/>
            <a:ext cx="47525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6600"/>
                </a:solidFill>
              </a:rPr>
              <a:t> </a:t>
            </a:r>
            <a:r>
              <a:rPr lang="ru-RU" sz="2200" b="1" dirty="0">
                <a:solidFill>
                  <a:srgbClr val="006600"/>
                </a:solidFill>
              </a:rPr>
              <a:t>«Звезда класса»</a:t>
            </a:r>
            <a:r>
              <a:rPr lang="ru-RU" sz="2200" dirty="0">
                <a:solidFill>
                  <a:srgbClr val="006600"/>
                </a:solidFill>
              </a:rPr>
              <a:t> - это такая форма организации воспитательного процесса, которая направлена на формирование личностного «Я» учащихся, активной жизненной позиции, повышение самооценки ребёнка, уровня его воспитанности</a:t>
            </a:r>
            <a:r>
              <a:rPr lang="ru-RU" sz="2900" dirty="0">
                <a:solidFill>
                  <a:srgbClr val="006600"/>
                </a:solidFill>
              </a:rPr>
              <a:t>.</a:t>
            </a:r>
            <a:r>
              <a:rPr lang="ru-RU" dirty="0">
                <a:solidFill>
                  <a:srgbClr val="006600"/>
                </a:solidFill>
              </a:rPr>
              <a:t/>
            </a:r>
            <a:br>
              <a:rPr lang="ru-RU" dirty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283968" y="305272"/>
            <a:ext cx="4402832" cy="6552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Требования: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6600"/>
                </a:solidFill>
              </a:rPr>
              <a:t>Звание «Звезда класса» присваивается при выполнении следующих требований: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- стремление получать хорошие оценки (успеваемость);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-отношение к учебной деятельности: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наличие и состояние дневника, тетрадей, учебников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– стремление выполнять правила поведения на уроке, в столовой, перемене, самоподготовке и в общественных местах;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- стремление дружно жить в коллективе;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- стремление выполнить качественно поручение;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- стремление активно участвовать в жизни класса и школы;</a:t>
            </a:r>
            <a:br>
              <a:rPr lang="ru-RU" sz="2000" dirty="0">
                <a:solidFill>
                  <a:srgbClr val="006600"/>
                </a:solidFill>
              </a:rPr>
            </a:br>
            <a:r>
              <a:rPr lang="ru-RU" sz="2000" dirty="0">
                <a:solidFill>
                  <a:srgbClr val="006600"/>
                </a:solidFill>
              </a:rPr>
              <a:t>- стремление соблюдать санитарно – гигиенические нормы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4. Вывод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Использование современных интерактивных технологий в ГПД помогает мне</a:t>
            </a:r>
            <a:r>
              <a:rPr lang="ru-RU" dirty="0">
                <a:solidFill>
                  <a:srgbClr val="006600"/>
                </a:solidFill>
              </a:rPr>
              <a:t>: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- сделать занятие или мероприятие интересным, с одной стороны, за счет новизны и необычности такой формы работы для обучающихся, а с другой, сделать его увлекательным и ярким, разнообразным по форме ;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- эффективно решать проблему наглядности в усвоении материала, расширить возможности визуализации изложенного материала, делая его более понятным и доступным для обучающихся, воспитанников;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- индивидуализировать процесс усвоения материала  за счет наличия разноуровневых заданий, за счет погружения материала в индивидуальном темпе, самостоятельно, используя удобные способы восприятия информации, что вызывает у них положительные эмоции и формирует положительные учебные мотивы;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- повысить самооценку воспитанников при ответе на вопросы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- самостоятельно исправлять допущенные ошибки;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1628801"/>
            <a:ext cx="3751486" cy="2160239"/>
          </a:xfrm>
        </p:spPr>
      </p:pic>
      <p:pic>
        <p:nvPicPr>
          <p:cNvPr id="4098" name="Picture 2" descr="C:\Users\user\Downloads\14116270423130gfuw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21907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006600"/>
                </a:solidFill>
              </a:rPr>
              <a:t>5. Источники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uchportfolio.ru/articles/read/1286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lityaz.ru/pars_docs/refs/86/85008/85008_html_m753ef385.jpg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8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Интерактивный</a:t>
            </a:r>
            <a:r>
              <a:rPr lang="ru-RU" dirty="0">
                <a:solidFill>
                  <a:srgbClr val="006600"/>
                </a:solidFill>
              </a:rPr>
              <a:t> – означает способность взаимодействовать или находится в режиме беседы, диалога с кем-либо (человеком) или чем-либо (например, компьютером). Следовательно, интерактивное обучение – это, прежде всего, диалоговое обучение, в ходе которого осуществляется взаимодействие преподавателя и обучающегося.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user\Downloads\14116270423130gfuw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024"/>
            <a:ext cx="21907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1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96030"/>
            <a:ext cx="3600400" cy="3280334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5472608" cy="4730203"/>
          </a:xfrm>
        </p:spPr>
        <p:txBody>
          <a:bodyPr>
            <a:noAutofit/>
          </a:bodyPr>
          <a:lstStyle/>
          <a:p>
            <a:r>
              <a:rPr lang="ru-RU" sz="2400" dirty="0"/>
              <a:t>      </a:t>
            </a:r>
            <a:r>
              <a:rPr lang="ru-RU" sz="2400" dirty="0">
                <a:solidFill>
                  <a:srgbClr val="006600"/>
                </a:solidFill>
              </a:rPr>
              <a:t>Суть использования интерактивных форм работы заключается в том, что образовательный процесс организован таким образом, что практически все обучающиеся оказываются вовлеченными в процесс познания, они имеют возможность понимать и рефлектировать по поводу того, что они знают и думают. </a:t>
            </a:r>
            <a:endParaRPr lang="ru-RU" sz="2400" dirty="0" smtClean="0">
              <a:solidFill>
                <a:srgbClr val="006600"/>
              </a:solidFill>
            </a:endParaRPr>
          </a:p>
          <a:p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6600"/>
                </a:solidFill>
              </a:rPr>
              <a:t>1. Суть интерактивных форм.</a:t>
            </a:r>
            <a:endParaRPr lang="ru-RU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600400" cy="346338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60512" y="1412776"/>
            <a:ext cx="5472608" cy="4730203"/>
          </a:xfrm>
        </p:spPr>
        <p:txBody>
          <a:bodyPr>
            <a:noAutofit/>
          </a:bodyPr>
          <a:lstStyle/>
          <a:p>
            <a:r>
              <a:rPr lang="ru-RU" sz="2400" dirty="0"/>
              <a:t> </a:t>
            </a:r>
            <a:r>
              <a:rPr lang="ru-RU" sz="2400" b="1" dirty="0" smtClean="0">
                <a:solidFill>
                  <a:srgbClr val="006600"/>
                </a:solidFill>
              </a:rPr>
              <a:t>Характеристика</a:t>
            </a:r>
            <a:r>
              <a:rPr lang="ru-RU" sz="2400" b="1" dirty="0">
                <a:solidFill>
                  <a:srgbClr val="006600"/>
                </a:solidFill>
              </a:rPr>
              <a:t>, сущностная особенность интерактивных форм </a:t>
            </a:r>
            <a:r>
              <a:rPr lang="ru-RU" sz="2400" dirty="0">
                <a:solidFill>
                  <a:srgbClr val="006600"/>
                </a:solidFill>
              </a:rPr>
              <a:t>– это высокий уровень взаимно направленной активности субъектов взаимодействия, эмоциональное, духовное единение участников. 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   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71184" cy="1162050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6600"/>
                </a:solidFill>
              </a:rPr>
              <a:t>2. </a:t>
            </a:r>
            <a:r>
              <a:rPr lang="ru-RU" sz="3200" b="1" dirty="0" smtClean="0">
                <a:solidFill>
                  <a:srgbClr val="006600"/>
                </a:solidFill>
              </a:rPr>
              <a:t>Использование интерактивных форм в МОУ «С(К)ОШИ №4» в рамках введения ФГОС НОО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6600"/>
                </a:solidFill>
              </a:rPr>
              <a:t>В связи с тем, что специальное (коррекционное)образовательное учреждение МОУ С(К)ОШИ №4 является учреждением круглосуточного пребывания  для обучающихся воспитанников с ОВЗ и осуществляет свою образовательную деятельность в рамках введения ФГОС НОО, то использование в работе таких форм, как интерактивные  является  немаловажным фактором в процессе  формирования, социализации и самоутверждения личности  ребёнка в социуме.</a:t>
            </a:r>
            <a:endParaRPr lang="ru-RU" sz="24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Autofit/>
          </a:bodyPr>
          <a:lstStyle/>
          <a:p>
            <a:pPr algn="l"/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4316288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6600"/>
                </a:solidFill>
              </a:rPr>
              <a:t>Клубный час</a:t>
            </a:r>
            <a:r>
              <a:rPr lang="ru-RU" sz="2000" dirty="0">
                <a:solidFill>
                  <a:srgbClr val="006600"/>
                </a:solidFill>
              </a:rPr>
              <a:t> - это форма организации внеурочной деятельности учащихся, направленная на рациональное использование свободного времени в целях разностороннего совершенствования личности школьников, развития их индивидуальных склонностей и способностей, удовлетворения разнообразных интересов учащихся в рамках часа интересного досуга. 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980728"/>
            <a:ext cx="4258816" cy="51454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b="1" dirty="0" smtClean="0"/>
              <a:t>Требования:</a:t>
            </a:r>
          </a:p>
          <a:p>
            <a:pPr marL="0" indent="0">
              <a:buNone/>
            </a:pPr>
            <a:r>
              <a:rPr lang="ru-RU" sz="8000" dirty="0" smtClean="0">
                <a:solidFill>
                  <a:srgbClr val="006600"/>
                </a:solidFill>
              </a:rPr>
              <a:t>-содержание </a:t>
            </a:r>
            <a:r>
              <a:rPr lang="ru-RU" sz="8000" dirty="0">
                <a:solidFill>
                  <a:srgbClr val="006600"/>
                </a:solidFill>
              </a:rPr>
              <a:t>клубного часа должно отличаться новизной, необычностью, привлекательностью для детей, вызывать у них активность, стремление побыстрее взяться за увлекательное дело;</a:t>
            </a:r>
            <a:br>
              <a:rPr lang="ru-RU" sz="8000" dirty="0">
                <a:solidFill>
                  <a:srgbClr val="006600"/>
                </a:solidFill>
              </a:rPr>
            </a:br>
            <a:r>
              <a:rPr lang="ru-RU" sz="8000" dirty="0" smtClean="0">
                <a:solidFill>
                  <a:srgbClr val="006600"/>
                </a:solidFill>
              </a:rPr>
              <a:t>- </a:t>
            </a:r>
            <a:r>
              <a:rPr lang="ru-RU" sz="8000" dirty="0">
                <a:solidFill>
                  <a:srgbClr val="006600"/>
                </a:solidFill>
              </a:rPr>
              <a:t>клубные часы должны быть своеобразной школой самовоспитания младших школьников, их познания самих себя и окружающих людей;</a:t>
            </a:r>
            <a:br>
              <a:rPr lang="ru-RU" sz="8000" dirty="0">
                <a:solidFill>
                  <a:srgbClr val="006600"/>
                </a:solidFill>
              </a:rPr>
            </a:br>
            <a:r>
              <a:rPr lang="ru-RU" sz="8000" dirty="0" smtClean="0">
                <a:solidFill>
                  <a:srgbClr val="006600"/>
                </a:solidFill>
              </a:rPr>
              <a:t>- клубный </a:t>
            </a:r>
            <a:r>
              <a:rPr lang="ru-RU" sz="8000" dirty="0">
                <a:solidFill>
                  <a:srgbClr val="006600"/>
                </a:solidFill>
              </a:rPr>
              <a:t>час предполагает свободное общение, творческое взаимодействие детей друг с другом, воспитателем и теми взрослыми, которые принимают участие в клубном занятии, что способствует воспитанию у младших школьников отношений дружбы и товарищества, навыков сотрудничества и культуры общения.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algn="l"/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316288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6600"/>
                </a:solidFill>
              </a:rPr>
              <a:t>Работа в паре реализуется</a:t>
            </a:r>
            <a:r>
              <a:rPr lang="ru-RU" sz="2000" dirty="0">
                <a:solidFill>
                  <a:srgbClr val="006600"/>
                </a:solidFill>
              </a:rPr>
              <a:t> следующим образом: дети  получают задание под одним и тем же номером: один ученик становится исполнителем — он должен выполнять это задание, а другой — контролером — должен проконтролировать ход и правильность полученного результата. При этом у контролера имеется подробная инструкция выполнения задания. При выполнении следующего задания дети меняются ролями: кто был исполнителем, становится контролером, а контролер — исполнителем.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548680"/>
            <a:ext cx="4402832" cy="55774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>
                <a:solidFill>
                  <a:srgbClr val="006600"/>
                </a:solidFill>
              </a:rPr>
              <a:t>Использование парной формы позволяет решить одну важную </a:t>
            </a:r>
            <a:r>
              <a:rPr lang="ru-RU" sz="8000" b="1" dirty="0">
                <a:solidFill>
                  <a:srgbClr val="006600"/>
                </a:solidFill>
              </a:rPr>
              <a:t>задачу: </a:t>
            </a:r>
            <a:r>
              <a:rPr lang="ru-RU" sz="8000" dirty="0">
                <a:solidFill>
                  <a:srgbClr val="006600"/>
                </a:solidFill>
              </a:rPr>
              <a:t>учащиеся, контролируя друг друга, постепенно научаются контролировать и себя, становятся более внимательными. Объясняется это тем, что внимание, являясь внутренним контролем, формируется на базе внешнего контроля. Работа в парах помогает организации общения, так как каждый ребенок имеет возможность говорить с заинтересованным собеседником, высказывать свою точку зрения, уметь договариваться в атмосфере доверия и доброжелательности, свободы и взаимопонимания, быть в сотворчестве равных и разных. Работа в паре  вызывает чувство защищенности, и даже самые робкие и тревожные дети преодолевают страх. Использование такой формы целесообразно в организации и проведении самоподготовки.</a:t>
            </a:r>
            <a:r>
              <a:rPr lang="ru-RU" sz="8000" dirty="0"/>
              <a:t/>
            </a:r>
            <a:br>
              <a:rPr lang="ru-RU" sz="8000" dirty="0"/>
            </a:br>
            <a:r>
              <a:rPr lang="ru-RU" sz="8000" dirty="0"/>
              <a:t/>
            </a:r>
            <a:br>
              <a:rPr lang="ru-RU" sz="80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4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Работа </a:t>
            </a:r>
            <a:r>
              <a:rPr lang="ru-RU" sz="2000" b="1" dirty="0">
                <a:solidFill>
                  <a:srgbClr val="006600"/>
                </a:solidFill>
              </a:rPr>
              <a:t>в группе.  </a:t>
            </a:r>
            <a:r>
              <a:rPr lang="ru-RU" sz="2000" dirty="0">
                <a:solidFill>
                  <a:srgbClr val="006600"/>
                </a:solidFill>
              </a:rPr>
              <a:t>Для организации групповой работы класс делится при выполнении задания на группы по 3 — 6 человек, чаще всего по 4 человека. Задание даётся всей  группе, а не отдельному ученику.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6600"/>
                </a:solidFill>
              </a:rPr>
              <a:t>Описание: </a:t>
            </a:r>
            <a:r>
              <a:rPr lang="ru-RU" sz="2000" dirty="0"/>
              <a:t>Чётное количество участников  обуславливается тем, что занятия могут проходить в форме соревнования двух команд. Командные соревнования позволяют актуализировать в детях мотив выигрыша и тем самым пробудить интерес к выполняемой деятельности. Формировать группы можно по разным признакам. </a:t>
            </a:r>
            <a:r>
              <a:rPr lang="ru-RU" sz="2000" dirty="0" smtClean="0"/>
              <a:t>Роли </a:t>
            </a:r>
            <a:r>
              <a:rPr lang="ru-RU" sz="2000" dirty="0"/>
              <a:t>учащихся при работе в группе могут распределяться по-разному:</a:t>
            </a:r>
            <a:br>
              <a:rPr lang="ru-RU" sz="2000" dirty="0"/>
            </a:br>
            <a:r>
              <a:rPr lang="ru-RU" sz="2000" dirty="0"/>
              <a:t>•все роли заранее распределены учителем;</a:t>
            </a:r>
            <a:br>
              <a:rPr lang="ru-RU" sz="2000" dirty="0"/>
            </a:br>
            <a:r>
              <a:rPr lang="ru-RU" sz="2000" dirty="0"/>
              <a:t>•роли участников </a:t>
            </a:r>
            <a:r>
              <a:rPr lang="ru-RU" sz="2000" dirty="0" smtClean="0"/>
              <a:t>смешаны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•участники группы сами выбирают себе </a:t>
            </a:r>
            <a:r>
              <a:rPr lang="ru-RU" sz="2000" dirty="0" smtClean="0"/>
              <a:t>роли. Эта </a:t>
            </a:r>
            <a:r>
              <a:rPr lang="ru-RU" sz="2000" dirty="0"/>
              <a:t>форма работа широко используется в проектной деятельности.</a:t>
            </a:r>
            <a:br>
              <a:rPr lang="ru-RU" sz="2000" dirty="0"/>
            </a:b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Мозговая атака</a:t>
            </a:r>
            <a:r>
              <a:rPr lang="ru-RU" dirty="0">
                <a:solidFill>
                  <a:srgbClr val="006600"/>
                </a:solidFill>
              </a:rPr>
              <a:t> – это форма, при которой принимается любой ответ учащихся на заданный вопрос. Важно не давать оценку высказываемым точкам зрения сразу, а принимать все и записывать мнение каждого на доске или листе бумаги. Участники должны знать, что от них не требуется обоснований или объяснений ответов.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«Мозговая атака» применяется, когда нужно выяснить информированность или отношение участников к определенному вопросу. 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</a:rPr>
              <a:t>Алгоритм проведения: </a:t>
            </a:r>
            <a:r>
              <a:rPr lang="ru-RU" dirty="0">
                <a:solidFill>
                  <a:srgbClr val="006600"/>
                </a:solidFill>
              </a:rPr>
              <a:t/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1. Задать участникам определенную тему или вопрос для обсуждения. 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2. Предложить высказать свои мысли по этому поводу. 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3. Записывать все прозвучавшие высказывания (принимать их все без </a:t>
            </a:r>
            <a:r>
              <a:rPr lang="ru-RU" dirty="0" smtClean="0">
                <a:solidFill>
                  <a:srgbClr val="006600"/>
                </a:solidFill>
              </a:rPr>
              <a:t>возражений</a:t>
            </a:r>
            <a:r>
              <a:rPr lang="ru-RU" dirty="0">
                <a:solidFill>
                  <a:srgbClr val="006600"/>
                </a:solidFill>
              </a:rPr>
              <a:t>). </a:t>
            </a:r>
            <a:endParaRPr lang="ru-RU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6600"/>
                </a:solidFill>
              </a:rPr>
              <a:t>4. Когда все идеи и суждения высказаны, нужно повторить, какое было дано задание, и перечислить все, что записано вами со слов участников. 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dirty="0">
                <a:solidFill>
                  <a:srgbClr val="006600"/>
                </a:solidFill>
              </a:rPr>
              <a:t>5. Завершить работу, спросив участников, какие, по их мнению, выводы можно сделать из получившихся результатов и как это может быть связано с темой занятия.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320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Тема: «Использование интерактивных форм во внеурочной деятельности с детьми, имеющими особые образовательные способности  в условиях группы продлённого дня в режиме специальной (коррекционной) школы – интерната №4 города Магнитогорска» </vt:lpstr>
      <vt:lpstr> </vt:lpstr>
      <vt:lpstr>1. Суть интерактивных форм.</vt:lpstr>
      <vt:lpstr>Презентация PowerPoint</vt:lpstr>
      <vt:lpstr>2. Использование интерактивных форм в МОУ «С(К)ОШИ №4» в рамках введения ФГОС НОО</vt:lpstr>
      <vt:lpstr>Презентация PowerPoint</vt:lpstr>
      <vt:lpstr>Презентация PowerPoint</vt:lpstr>
      <vt:lpstr> </vt:lpstr>
      <vt:lpstr> </vt:lpstr>
      <vt:lpstr> </vt:lpstr>
      <vt:lpstr> </vt:lpstr>
      <vt:lpstr> </vt:lpstr>
      <vt:lpstr>4. Вывод </vt:lpstr>
      <vt:lpstr> </vt:lpstr>
      <vt:lpstr> 5.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интерактивных форм во внеурочной деятельности с детьми, имеющими особые образовательные способности  в условиях группы продлённого дня в режиме специальной (коррекционной) школы – интерната №4 города Магнитогорска </dc:title>
  <dc:creator>user</dc:creator>
  <cp:lastModifiedBy>user</cp:lastModifiedBy>
  <cp:revision>10</cp:revision>
  <dcterms:created xsi:type="dcterms:W3CDTF">2016-01-01T18:06:14Z</dcterms:created>
  <dcterms:modified xsi:type="dcterms:W3CDTF">2016-01-12T18:37:39Z</dcterms:modified>
</cp:coreProperties>
</file>