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B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F68F-2258-4274-96A6-3718400A04B1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9A0-BFBC-488B-8743-BE0A0A733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F68F-2258-4274-96A6-3718400A04B1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9A0-BFBC-488B-8743-BE0A0A733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F68F-2258-4274-96A6-3718400A04B1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9A0-BFBC-488B-8743-BE0A0A733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F68F-2258-4274-96A6-3718400A04B1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9A0-BFBC-488B-8743-BE0A0A733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F68F-2258-4274-96A6-3718400A04B1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9A0-BFBC-488B-8743-BE0A0A733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F68F-2258-4274-96A6-3718400A04B1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9A0-BFBC-488B-8743-BE0A0A733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F68F-2258-4274-96A6-3718400A04B1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9A0-BFBC-488B-8743-BE0A0A733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F68F-2258-4274-96A6-3718400A04B1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9A0-BFBC-488B-8743-BE0A0A733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F68F-2258-4274-96A6-3718400A04B1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9A0-BFBC-488B-8743-BE0A0A733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F68F-2258-4274-96A6-3718400A04B1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9A0-BFBC-488B-8743-BE0A0A733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1F68F-2258-4274-96A6-3718400A04B1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C9A0-BFBC-488B-8743-BE0A0A733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1F68F-2258-4274-96A6-3718400A04B1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FC9A0-BFBC-488B-8743-BE0A0A733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s://ru.wikipedia.org/wiki/%D0%AE%D0%BB%D0%B8%D0%B0%D0%BD%D1%81%D0%BA%D0%B8%D0%B9_%D0%BA%D0%B0%D0%BB%D0%B5%D0%BD%D0%B4%D0%B0%D1%80%D1%8C" TargetMode="External"/><Relationship Id="rId7" Type="http://schemas.openxmlformats.org/officeDocument/2006/relationships/hyperlink" Target="https://ru.wikipedia.org/wiki/%D0%90%D1%81%D1%82%D1%80%D0%BE%D0%BD%D0%BE%D0%BC%D0%B8%D1%8F" TargetMode="External"/><Relationship Id="rId2" Type="http://schemas.openxmlformats.org/officeDocument/2006/relationships/hyperlink" Target="https://ru.wikipedia.org/wiki/%D0%A4%D0%B0%D0%B7%D1%8B_%D0%9B%D1%83%D0%BD%D1%8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D%D0%B5%D0%B4%D0%B5%D0%BB%D1%8F" TargetMode="External"/><Relationship Id="rId5" Type="http://schemas.openxmlformats.org/officeDocument/2006/relationships/hyperlink" Target="https://ru.wikipedia.org/wiki/%D0%92%D0%B8%D1%81%D0%BE%D0%BA%D0%BE%D1%81%D0%BD%D1%8B%D0%B9_%D0%B3%D0%BE%D0%B4" TargetMode="External"/><Relationship Id="rId4" Type="http://schemas.openxmlformats.org/officeDocument/2006/relationships/hyperlink" Target="https://ru.wikipedia.org/wiki/%D0%92%D1%80%D0%B5%D0%BC%D0%B5%D0%BD%D0%B0_%D0%B3%D0%BE%D0%B4%D0%B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istoryuroki.ru/video/schet-let-v-istorii.html" TargetMode="External"/><Relationship Id="rId2" Type="http://schemas.openxmlformats.org/officeDocument/2006/relationships/hyperlink" Target="http://digimage.com.ua/edinitsy-izmerenija-vremeni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wall321.com/download/view?resolution=2560x1600&amp;file=MTU3OXgxMTg0LzIwMTMwMTA5L2Nsb3VkcyBjbG9ja3Mgc2t5c2NhcGVzIDE1Nzl4MTE4NCB3YWxscGFwZXJfd3d3LndhbGwzMjEuY29tXzU1LmpwZw==&amp;name=Y2xvdWRzX2Nsb2Nrc19za3lzY2FwZXNfMTU3OXgxMTg0X3dhbGxwYXBlcg=="/>
          <p:cNvPicPr>
            <a:picLocks noChangeAspect="1" noChangeArrowheads="1"/>
          </p:cNvPicPr>
          <p:nvPr/>
        </p:nvPicPr>
        <p:blipFill>
          <a:blip r:embed="rId2" cstate="print"/>
          <a:srcRect l="12123"/>
          <a:stretch>
            <a:fillRect/>
          </a:stretch>
        </p:blipFill>
        <p:spPr bwMode="auto">
          <a:xfrm>
            <a:off x="-498544" y="0"/>
            <a:ext cx="964254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214346" y="71435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250BE5"/>
                </a:solidFill>
              </a:rPr>
              <a:t>Единицы </a:t>
            </a:r>
          </a:p>
          <a:p>
            <a:pPr algn="ctr"/>
            <a:r>
              <a:rPr lang="ru-RU" sz="4800" b="1" dirty="0" smtClean="0">
                <a:solidFill>
                  <a:srgbClr val="250BE5"/>
                </a:solidFill>
              </a:rPr>
              <a:t>измерения времени</a:t>
            </a:r>
            <a:endParaRPr lang="ru-RU" sz="4800" b="1" dirty="0">
              <a:solidFill>
                <a:srgbClr val="250BE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57950" y="4286256"/>
            <a:ext cx="27860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Работу выполнила:</a:t>
            </a:r>
            <a:endParaRPr lang="ru-RU" sz="1400" b="1" dirty="0" smtClean="0"/>
          </a:p>
          <a:p>
            <a:r>
              <a:rPr lang="ru-RU" sz="1400" b="1" dirty="0" smtClean="0"/>
              <a:t>Куликова Алина, ученица 5 </a:t>
            </a:r>
            <a:r>
              <a:rPr lang="ru-RU" sz="1400" b="1" dirty="0" smtClean="0"/>
              <a:t>б</a:t>
            </a:r>
            <a:r>
              <a:rPr lang="ru-RU" sz="1400" b="1" dirty="0" smtClean="0"/>
              <a:t> </a:t>
            </a:r>
            <a:r>
              <a:rPr lang="ru-RU" sz="1400" b="1" dirty="0" smtClean="0"/>
              <a:t>класса МБОУ </a:t>
            </a:r>
            <a:r>
              <a:rPr lang="ru-RU" sz="1400" b="1" dirty="0" smtClean="0"/>
              <a:t>СШ </a:t>
            </a:r>
            <a:r>
              <a:rPr lang="ru-RU" sz="1400" b="1" dirty="0" smtClean="0"/>
              <a:t>№</a:t>
            </a:r>
            <a:r>
              <a:rPr lang="ru-RU" sz="1400" b="1" dirty="0" smtClean="0"/>
              <a:t>1 </a:t>
            </a:r>
          </a:p>
          <a:p>
            <a:r>
              <a:rPr lang="ru-RU" sz="1400" b="1" dirty="0" smtClean="0"/>
              <a:t>г. Архангельска Архангельской области.</a:t>
            </a:r>
          </a:p>
          <a:p>
            <a:r>
              <a:rPr lang="ru-RU" sz="1400" b="1" dirty="0" smtClean="0"/>
              <a:t>Руководитель: </a:t>
            </a:r>
          </a:p>
          <a:p>
            <a:r>
              <a:rPr lang="ru-RU" sz="1400" b="1" dirty="0" smtClean="0"/>
              <a:t>Куприянович Марина Олеговна, учитель математики высшей квалификационной категории  МБОУ СШ № 1 г. Архангельска Архангельской области, 2016 год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276618"/>
            <a:ext cx="83164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Современные единицы измерения времени основаны на периодах обращения </a:t>
            </a:r>
            <a:r>
              <a:rPr lang="ru-RU" b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емли вокруг своей оси и вокруг Солнца,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также обращения Луны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вокруг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Земли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http://blgy.ru/images/biology5/pic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984776" cy="4939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980728"/>
            <a:ext cx="8605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250BE5"/>
                </a:solidFill>
              </a:rPr>
              <a:t>Сутки – единица измерения времени приблизительно равна периоду обращения Земли вокруг  своей оси. </a:t>
            </a:r>
            <a:endParaRPr lang="ru-RU" sz="2800" dirty="0">
              <a:solidFill>
                <a:srgbClr val="250BE5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188640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Сутки, час, минуты и секунды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420888"/>
            <a:ext cx="59046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250BE5"/>
                </a:solidFill>
                <a:latin typeface="Segoe Print" pitchFamily="2" charset="0"/>
              </a:rPr>
              <a:t>1 сутки = 24 часа = 1440 минуты = 86400 секунд</a:t>
            </a:r>
          </a:p>
          <a:p>
            <a:endParaRPr lang="ru-RU" sz="2800" dirty="0" smtClean="0">
              <a:solidFill>
                <a:srgbClr val="250BE5"/>
              </a:solidFill>
              <a:latin typeface="Segoe Print" pitchFamily="2" charset="0"/>
            </a:endParaRPr>
          </a:p>
          <a:p>
            <a:r>
              <a:rPr lang="ru-RU" sz="2800" dirty="0" smtClean="0">
                <a:solidFill>
                  <a:srgbClr val="250BE5"/>
                </a:solidFill>
                <a:latin typeface="Segoe Print" pitchFamily="2" charset="0"/>
              </a:rPr>
              <a:t>1 час = 60 мин. = 3600 с.</a:t>
            </a:r>
          </a:p>
          <a:p>
            <a:endParaRPr lang="ru-RU" sz="2800" dirty="0" smtClean="0">
              <a:solidFill>
                <a:srgbClr val="250BE5"/>
              </a:solidFill>
              <a:latin typeface="Segoe Print" pitchFamily="2" charset="0"/>
            </a:endParaRPr>
          </a:p>
          <a:p>
            <a:r>
              <a:rPr lang="ru-RU" sz="2800" dirty="0" smtClean="0">
                <a:solidFill>
                  <a:srgbClr val="250BE5"/>
                </a:solidFill>
                <a:latin typeface="Segoe Print" pitchFamily="2" charset="0"/>
              </a:rPr>
              <a:t>1 мин. = 60 секунд</a:t>
            </a:r>
          </a:p>
          <a:p>
            <a:endParaRPr lang="ru-RU" sz="2800" dirty="0">
              <a:solidFill>
                <a:srgbClr val="250BE5"/>
              </a:solidFill>
              <a:latin typeface="Segoe Print" pitchFamily="2" charset="0"/>
            </a:endParaRPr>
          </a:p>
        </p:txBody>
      </p:sp>
      <p:pic>
        <p:nvPicPr>
          <p:cNvPr id="16386" name="Picture 2" descr="http://www.dreamoffice.com.ua/files/originals/01h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20888"/>
            <a:ext cx="324036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79929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Год , месяц , неделя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 rot="10800000" flipV="1">
            <a:off x="611560" y="893618"/>
            <a:ext cx="7776864" cy="20313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250BE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Год приблизительно равен периоду обращения Земли вокруг Солнца, месяц — периоду полной смены 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250BE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2" tooltip="Фазы Луны"/>
              </a:rPr>
              <a:t>фаз Луны</a:t>
            </a:r>
            <a:endParaRPr kumimoji="0" lang="ru-RU" sz="900" b="0" i="0" strike="noStrike" cap="none" normalizeH="0" baseline="0" dirty="0" smtClean="0">
              <a:ln>
                <a:noFill/>
              </a:ln>
              <a:solidFill>
                <a:srgbClr val="250BE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250BE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250BE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3" tooltip="Юлианский календарь"/>
              </a:rPr>
              <a:t>календаре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250BE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за основу принят год равный 365 суткам. Для синхронизации календарных 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250BE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4" tooltip="Времена года"/>
              </a:rPr>
              <a:t>времён года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250BE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 астрономическими в календаре используется 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250BE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5" tooltip="Високосный год"/>
              </a:rPr>
              <a:t>високосные года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250BE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продолжительностью 366 дней.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250BE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Год делится на двенадцать календарных месяцев разной продолжительности (от 28 до 31 дня).</a:t>
            </a:r>
            <a:endParaRPr kumimoji="0" lang="ru-RU" sz="900" b="0" i="0" strike="noStrike" cap="none" normalizeH="0" baseline="0" dirty="0" smtClean="0">
              <a:ln>
                <a:noFill/>
              </a:ln>
              <a:solidFill>
                <a:srgbClr val="250BE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250BE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6" tooltip="Неделя"/>
              </a:rPr>
              <a:t>Неделя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250BE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состоящая из 7 дней, не привязана к какому-либо 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250BE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  <a:hlinkClick r:id="rId7" tooltip="Астрономия"/>
              </a:rPr>
              <a:t>астрономическому событию</a:t>
            </a:r>
            <a:r>
              <a:rPr kumimoji="0" lang="ru-RU" sz="1400" b="0" i="0" strike="noStrike" cap="none" normalizeH="0" baseline="0" dirty="0" smtClean="0">
                <a:ln>
                  <a:noFill/>
                </a:ln>
                <a:solidFill>
                  <a:srgbClr val="250BE5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однако широко используется как единица времени. 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rgbClr val="250BE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717032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250BE5"/>
                </a:solidFill>
                <a:latin typeface="Segoe Print" pitchFamily="2" charset="0"/>
              </a:rPr>
              <a:t>1 год = 12 месяцев = 365 (366) дней </a:t>
            </a:r>
          </a:p>
          <a:p>
            <a:endParaRPr lang="ru-RU" sz="2800" dirty="0" smtClean="0">
              <a:solidFill>
                <a:srgbClr val="250BE5"/>
              </a:solidFill>
              <a:latin typeface="Segoe Print" pitchFamily="2" charset="0"/>
            </a:endParaRPr>
          </a:p>
          <a:p>
            <a:r>
              <a:rPr lang="ru-RU" sz="2800" dirty="0" smtClean="0">
                <a:solidFill>
                  <a:srgbClr val="250BE5"/>
                </a:solidFill>
                <a:latin typeface="Segoe Print" pitchFamily="2" charset="0"/>
              </a:rPr>
              <a:t>1 неделя =7 дней</a:t>
            </a:r>
          </a:p>
          <a:p>
            <a:endParaRPr lang="ru-RU" sz="2800" dirty="0">
              <a:solidFill>
                <a:srgbClr val="250BE5"/>
              </a:solidFill>
              <a:latin typeface="Segoe Print" pitchFamily="2" charset="0"/>
            </a:endParaRPr>
          </a:p>
        </p:txBody>
      </p:sp>
      <p:pic>
        <p:nvPicPr>
          <p:cNvPr id="19464" name="Picture 8" descr="http://4.bp.blogspot.com/-7QHUbmlVAJ0/VgZvwJ1ulwI/AAAAAAAARPI/zThcGHYiLj0/s1600/calendar20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00063" y="2996952"/>
            <a:ext cx="4943937" cy="3497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116632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Век, тысячелетие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435" name="Picture 3" descr="http://historyuroki.ru/wp-content/uploads/2015/01/%D1%82%D0%B0%D0%B1%D0%BB%D0%B8%D1%86%D0%B0-%D1%81%D0%BE%D0%BE%D1%82%D0%BD%D0%BE%D1%88%D0%B5%D0%BD%D0%B8%D0%B9-%D0%B3%D0%BE%D0%B4-%D0%B2%D0%B5%D0%B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151" y="1772816"/>
            <a:ext cx="6372225" cy="47720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836712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Век (столетие) </a:t>
            </a:r>
            <a:r>
              <a:rPr lang="ru-RU" sz="2400" dirty="0" smtClean="0"/>
              <a:t>равен</a:t>
            </a:r>
            <a:r>
              <a:rPr lang="ru-RU" sz="2400" dirty="0"/>
              <a:t> </a:t>
            </a:r>
            <a:r>
              <a:rPr lang="ru-RU" sz="2400" dirty="0" smtClean="0"/>
              <a:t>100 годам. </a:t>
            </a:r>
          </a:p>
          <a:p>
            <a:pPr algn="ctr"/>
            <a:r>
              <a:rPr lang="ru-RU" sz="2400" dirty="0" smtClean="0"/>
              <a:t>Десять </a:t>
            </a:r>
            <a:r>
              <a:rPr lang="ru-RU" sz="2400" dirty="0"/>
              <a:t>веков составляют </a:t>
            </a:r>
            <a:r>
              <a:rPr lang="ru-RU" sz="2400" u="sng" dirty="0" smtClean="0"/>
              <a:t>тысячелетие.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268760"/>
            <a:ext cx="8215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hlinkClick r:id="rId2"/>
              </a:rPr>
              <a:t>БИБЛИОГРАФИЯ</a:t>
            </a:r>
          </a:p>
          <a:p>
            <a:pPr algn="ctr"/>
            <a:endParaRPr lang="ru-RU" dirty="0" smtClean="0">
              <a:hlinkClick r:id="rId2"/>
            </a:endParaRPr>
          </a:p>
          <a:p>
            <a:pPr algn="ctr"/>
            <a:endParaRPr lang="ru-RU" dirty="0" smtClean="0">
              <a:hlinkClick r:id="rId2"/>
            </a:endParaRPr>
          </a:p>
          <a:p>
            <a:pPr algn="ctr"/>
            <a:r>
              <a:rPr lang="en-US" sz="3600" dirty="0" smtClean="0">
                <a:hlinkClick r:id="rId2"/>
              </a:rPr>
              <a:t>http://digimage.com.ua/edinitsy-izmerenija-vremeni</a:t>
            </a:r>
            <a:endParaRPr lang="ru-RU" sz="3600" dirty="0" smtClean="0"/>
          </a:p>
          <a:p>
            <a:pPr algn="ctr"/>
            <a:r>
              <a:rPr lang="en-US" sz="3600" dirty="0" smtClean="0">
                <a:hlinkClick r:id="rId3"/>
              </a:rPr>
              <a:t>http://historyuroki.ru/video/schet-let-v-istorii.html</a:t>
            </a:r>
            <a:endParaRPr lang="ru-RU" sz="3600" dirty="0" smtClean="0"/>
          </a:p>
          <a:p>
            <a:pPr algn="ctr"/>
            <a:r>
              <a:rPr lang="en-US" sz="3600" dirty="0" smtClean="0">
                <a:hlinkClick r:id="rId4"/>
              </a:rPr>
              <a:t>https://ru.wikipedia.org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178</TotalTime>
  <Words>230</Words>
  <Application>Microsoft Office PowerPoint</Application>
  <PresentationFormat>Экран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Жексон</dc:creator>
  <cp:lastModifiedBy>Lena</cp:lastModifiedBy>
  <cp:revision>21</cp:revision>
  <dcterms:created xsi:type="dcterms:W3CDTF">2016-01-12T16:19:41Z</dcterms:created>
  <dcterms:modified xsi:type="dcterms:W3CDTF">2016-01-14T21:37:49Z</dcterms:modified>
</cp:coreProperties>
</file>