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56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7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84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82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938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66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8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87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54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67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90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0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34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33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9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0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9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C625-F3C0-43F6-A10B-D9CC53A53F4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7676-D1C6-4D79-8785-B0B577607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13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=8&amp;text=%D1%86%D0%B5%D0%BD%D1%82%D0%BD%D0%B5%D1%80&amp;img_url=http://sunthaigroup.ru/d/695776/d/41512.2.jpg&amp;pos=268&amp;rpt=simage&amp;_=1452618587660" TargetMode="External"/><Relationship Id="rId3" Type="http://schemas.openxmlformats.org/officeDocument/2006/relationships/hyperlink" Target="http://stopudov.info/menu/category/4/" TargetMode="External"/><Relationship Id="rId7" Type="http://schemas.openxmlformats.org/officeDocument/2006/relationships/hyperlink" Target="https://yandex.ru/images/search?text=%D0%BF%D1%83%D0%B4&amp;img_url=http://cs1.livemaster.ru/storage/b6/4f/e13ad5703704aac9123e5864b3--svadebnyj-salon-meshochek-pud-soli.jpg&amp;pos=26&amp;rpt=simage&amp;_=1452619021982" TargetMode="External"/><Relationship Id="rId2" Type="http://schemas.openxmlformats.org/officeDocument/2006/relationships/hyperlink" Target="https://ru.wikipedia.org/wiki/%D0%95%D0%B4%D0%B8%D0%BD%D0%B8%D1%86%D1%8B_%D0%B8%D0%B7%D0%BC%D0%B5%D1%80%D0%B5%D0%BD%D0%B8%D1%8F_%D0%BC%D0%B0%D1%81%D1%81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A%D0%B0%D1%80%D0%B0%D1%82&amp;img_url=http://ts1.mm.bing.net/th?id=JN.%2Bdw0cTXLLzYt1owMyASHNA&amp;pos=1&amp;rpt=simage&amp;_=1452619193999" TargetMode="External"/><Relationship Id="rId5" Type="http://schemas.openxmlformats.org/officeDocument/2006/relationships/hyperlink" Target="https://yandex.ru/images/search?img_url=http://900igr.net/datas/fizika/Massa/0051-051-Mir-planet.jpg&amp;_=1452615547738&amp;p=2&amp;nomisspell=1&amp;text=%D1%8D%D1%82%D0%B0%D0%BB%D0%BE%D0%BD%20%D0%BC%D0%B0%D1%81%D1%81%D1%8B&amp;pos=67&amp;rpt=simage" TargetMode="External"/><Relationship Id="rId4" Type="http://schemas.openxmlformats.org/officeDocument/2006/relationships/hyperlink" Target="https://yandex.ru/images/search?text=%D1%83%D0%BD%D1%86%D0%B8%D1%8F%20%D0%B2%20%D0%B3%D1%80%D0%B0%D0%BC%D0%BC%D0%B0%D1%85&amp;img_url=http://cdn.bolshoyvopros.ru/files/users/images/99/d5/99d55c1fefa6fcc983f5eb7b05859ab6.jpg&amp;" TargetMode="External"/><Relationship Id="rId9" Type="http://schemas.openxmlformats.org/officeDocument/2006/relationships/hyperlink" Target="https://yandex.ru/images/search?p=1&amp;text=%D0%B2%D0%BE%D0%B4%D0%B0&amp;img_url=http://hdwallpapers360.com/wp-content/uploads/blue-water-drop-wallpapers.jpg&amp;pos=36&amp;rpt=simage&amp;_=14526178143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C%D0%B5%D1%82%D1%80%D0%B8%D1%87%D0%B5%D1%81%D0%BA%D0%B0%D1%8F_%D1%81%D0%B8%D1%81%D1%82%D0%B5%D0%BC%D0%B0_%D0%BC%D0%B5%D1%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2663" y="0"/>
            <a:ext cx="8459337" cy="1825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ЕДИНИЦЫ ИЗМЕРЕНИЯ </a:t>
            </a:r>
            <a:r>
              <a:rPr lang="ru-RU" sz="4000" dirty="0" smtClean="0"/>
              <a:t>МАССЫ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6460" y="3125337"/>
            <a:ext cx="5545540" cy="229964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Работу </a:t>
            </a:r>
            <a:r>
              <a:rPr lang="ru-RU" dirty="0" smtClean="0"/>
              <a:t>выполнила: Антрушина Анастасия, ученица 5 «Б» класса МБОУ СШ №1 г. Архангельска, Архангельской области.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Руководитель: Куприянович Марина Олеговна, учитель математики высей квалификационной категории </a:t>
            </a:r>
            <a:r>
              <a:rPr lang="ru-RU" dirty="0" smtClean="0"/>
              <a:t>МБОУ СШ №1 г. Архангельска, Архангельской </a:t>
            </a:r>
            <a:r>
              <a:rPr lang="ru-RU" dirty="0" smtClean="0"/>
              <a:t>области, 2016 год.</a:t>
            </a:r>
            <a:endParaRPr lang="ru-RU" dirty="0" smtClean="0"/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083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369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за </a:t>
            </a:r>
            <a:r>
              <a:rPr lang="ru-RU" sz="6600" dirty="0" smtClean="0"/>
              <a:t>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2692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269" y="723430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 smtClean="0">
                <a:hlinkClick r:id="rId2"/>
              </a:rPr>
              <a:t>https://ru.wikipedia.org/wiki/%D0%95%D0%B4%D0%B8%D0%BD%D0%B8%D1%86%D1%8B_%D0%B8%D0%B7%D0%BC%D0%B5%D1%80%D0%B5%D0%BD%D0%B8%D1%8F_%D0%BC%D0%B0%D1%81%D1%81%D1%8B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http://stopudov.info/menu/category/4/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https://yandex.ru/images/search?text=%D1%83%D0%BD%D1%86%D0%B8%D1%8F%20%D0%B2%20%D0%B3%D1%80%D0%B0%D0%BC%D0%BC%D0%B0%D1%85&amp;img_url=http%3A%2F%2Fcdn.bolshoyvopros.ru%2Ffiles%2Fusers%2Fimages%2F99%2Fd5%2F99d55c1fefa6fcc983f5eb7b05859ab6.jpg&amp;</a:t>
            </a:r>
            <a:endParaRPr lang="ru-RU" sz="1600" dirty="0"/>
          </a:p>
          <a:p>
            <a:r>
              <a:rPr lang="en-US" sz="1600" dirty="0" smtClean="0">
                <a:hlinkClick r:id="rId5"/>
              </a:rPr>
              <a:t>https://yandex.ru/images/search?img_url=http%3A%2F%2F900igr.net%2Fdatas%2Ffizika%2FMassa%2F0051-051-Mir-planet.jpg&amp;_=1452615547738&amp;p=2&amp;nomisspell=1&amp;text=%D1%8D%D1%82%D0%B0%D0%BB%D0%BE%D0%BD%20%D0%BC%D0%B0%D1%81%D1%81%D1%8B&amp;pos=67&amp;rpt=simage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https://yandex.ru/images/search?text=%D0%BA%D0%B0%D1%80%D0%B0%D1%82&amp;img_url=http%3A%2F%2Fts1.mm.bing.net%2Fth%3Fid%3DJN.%252Bdw0cTXLLzYt1owMyASHNA&amp;pos=1&amp;rpt=simage&amp;_=1452619193999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https://yandex.ru/images/search?text=%D0%BF%D1%83%D0%B4&amp;img_url=http%3A%2F%2Fcs1.livemaster.ru%2Fstorage%2Fb6%2F4f%2Fe13ad5703704aac9123e5864b3--svadebnyj-salon-meshochek-pud-soli.jpg&amp;pos=26&amp;rpt=simage&amp;_=1452619021982</a:t>
            </a:r>
            <a:endParaRPr lang="ru-RU" sz="1600" dirty="0"/>
          </a:p>
          <a:p>
            <a:r>
              <a:rPr lang="en-US" sz="1600" dirty="0" smtClean="0">
                <a:hlinkClick r:id="rId8"/>
              </a:rPr>
              <a:t>https://yandex.ru/images/search?p=8&amp;text=%D1%86%D0%B5%D0%BD%D1%82%D0%BD%D0%B5%D1%80&amp;img_url=http%3A%2F%2Fsunthaigroup.ru%2Fd%2F695776%2Fd%2F41512.2.jpg&amp;pos=268&amp;rpt=simage&amp;_=1452618587660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https://yandex.ru/images/search?p=1&amp;text=%D0%B2%D0%BE%D0%B4%D0%B0&amp;img_url=http%3A%2F%2Fhdwallpapers360.com%2Fwp-content%2Fuploads%2Fblue-water-drop-wallpapers.jpg&amp;pos=36&amp;rpt=simage&amp;_=1452617814342</a:t>
            </a:r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7423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s00.infourok.ru/images/doc/266/271042/img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36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1189"/>
            <a:ext cx="4490113" cy="2292824"/>
          </a:xfrm>
        </p:spPr>
        <p:txBody>
          <a:bodyPr/>
          <a:lstStyle/>
          <a:p>
            <a:pPr lvl="0"/>
            <a:r>
              <a:rPr lang="ru-RU" dirty="0"/>
              <a:t>Исторически многие меры веса были кратны </a:t>
            </a:r>
            <a:r>
              <a:rPr lang="ru-RU" u="sng" dirty="0" smtClean="0"/>
              <a:t>эталону</a:t>
            </a:r>
            <a:r>
              <a:rPr lang="ru-RU" dirty="0"/>
              <a:t> — массе </a:t>
            </a:r>
            <a:r>
              <a:rPr lang="ru-RU" dirty="0" smtClean="0"/>
              <a:t>зерна </a:t>
            </a:r>
            <a:r>
              <a:rPr lang="ru-RU" dirty="0"/>
              <a:t>различных растений: </a:t>
            </a:r>
            <a:r>
              <a:rPr lang="ru-RU" u="sng" dirty="0" smtClean="0"/>
              <a:t>пшеницы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u="sng" dirty="0" smtClean="0"/>
              <a:t>ячменя</a:t>
            </a:r>
            <a:r>
              <a:rPr lang="ru-RU" dirty="0" smtClean="0"/>
              <a:t>, </a:t>
            </a:r>
            <a:r>
              <a:rPr lang="ru-RU" dirty="0"/>
              <a:t>некоторых </a:t>
            </a:r>
            <a:r>
              <a:rPr lang="ru-RU" u="sng" dirty="0" smtClean="0"/>
              <a:t>бобовых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u="sng" dirty="0" smtClean="0"/>
              <a:t>риса</a:t>
            </a:r>
            <a:r>
              <a:rPr lang="ru-RU" dirty="0" smtClean="0"/>
              <a:t>,  </a:t>
            </a:r>
            <a:r>
              <a:rPr lang="ru-RU" dirty="0"/>
              <a:t> </a:t>
            </a:r>
            <a:r>
              <a:rPr lang="ru-RU" dirty="0" smtClean="0"/>
              <a:t>п</a:t>
            </a:r>
            <a:r>
              <a:rPr lang="ru-RU" u="sng" dirty="0" smtClean="0"/>
              <a:t>росо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u="sng" dirty="0" smtClean="0"/>
              <a:t>горчицы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s://im0-tub-ru.yandex.net/i?id=7992f40c0a5c765a4d3be5f470689ce0&amp;n=33&amp;h=190&amp;w=2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631" y="764373"/>
            <a:ext cx="6864823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40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92322"/>
            <a:ext cx="5322626" cy="4866777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Первоначально единицей измерения массы в </a:t>
            </a:r>
            <a:r>
              <a:rPr lang="ru-RU" sz="3600" u="sng" dirty="0" smtClean="0"/>
              <a:t>метрической</a:t>
            </a:r>
            <a:r>
              <a:rPr lang="ru-RU" sz="3600" u="sng" dirty="0" smtClean="0">
                <a:hlinkClick r:id="rId2" tooltip="Метрическая система мер"/>
              </a:rPr>
              <a:t> </a:t>
            </a:r>
            <a:r>
              <a:rPr lang="ru-RU" sz="3600" u="sng" dirty="0" smtClean="0"/>
              <a:t>системе </a:t>
            </a:r>
            <a:r>
              <a:rPr lang="ru-RU" sz="3600" dirty="0" smtClean="0"/>
              <a:t>единиц </a:t>
            </a:r>
            <a:r>
              <a:rPr lang="ru-RU" sz="3600" dirty="0"/>
              <a:t>являлся </a:t>
            </a:r>
            <a:r>
              <a:rPr lang="ru-RU" sz="3600" u="sng" dirty="0" smtClean="0"/>
              <a:t>грамм</a:t>
            </a:r>
            <a:r>
              <a:rPr lang="ru-RU" sz="3600" dirty="0" smtClean="0"/>
              <a:t>, </a:t>
            </a:r>
            <a:r>
              <a:rPr lang="ru-RU" sz="3600" dirty="0"/>
              <a:t>определявшийся как масса 1 </a:t>
            </a:r>
            <a:r>
              <a:rPr lang="ru-RU" sz="3600" u="sng" dirty="0" smtClean="0"/>
              <a:t>см</a:t>
            </a:r>
            <a:r>
              <a:rPr lang="ru-RU" sz="3600" dirty="0" smtClean="0"/>
              <a:t>³ </a:t>
            </a:r>
            <a:r>
              <a:rPr lang="ru-RU" sz="3600" dirty="0"/>
              <a:t>дистиллированной воды при температуре 4 </a:t>
            </a:r>
            <a:r>
              <a:rPr lang="ru-RU" sz="3600" u="sng" dirty="0"/>
              <a:t>°</a:t>
            </a:r>
            <a:r>
              <a:rPr lang="ru-RU" sz="3600" u="sng" dirty="0" smtClean="0"/>
              <a:t>C</a:t>
            </a:r>
            <a:r>
              <a:rPr lang="ru-RU" sz="3600" dirty="0"/>
              <a:t> и давлении в 1 </a:t>
            </a:r>
            <a:r>
              <a:rPr lang="ru-RU" sz="3600" u="sng" dirty="0" smtClean="0"/>
              <a:t>атмосферу.</a:t>
            </a:r>
            <a:endParaRPr lang="ru-RU" sz="3600" dirty="0"/>
          </a:p>
        </p:txBody>
      </p:sp>
      <p:pic>
        <p:nvPicPr>
          <p:cNvPr id="4" name="Рисунок 3" descr="https://im1-tub-ru.yandex.net/i?id=39eaad2c6436c25177dfc98e6312aedc&amp;n=33&amp;h=190&amp;w=3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627" y="0"/>
            <a:ext cx="686937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87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26" y="1542197"/>
            <a:ext cx="10986448" cy="51179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Центнер </a:t>
            </a:r>
            <a:r>
              <a:rPr lang="ru-RU" dirty="0"/>
              <a:t>— метрическая единица измерения массы, равная 100 килограммам. Хотя слово «центнер» немецкого происхождения, в Германии под </a:t>
            </a:r>
            <a:r>
              <a:rPr lang="ru-RU" dirty="0" smtClean="0"/>
              <a:t>центнером понимают </a:t>
            </a:r>
            <a:r>
              <a:rPr lang="ru-RU" dirty="0"/>
              <a:t>100 метрических фунтов, то есть 50 кг. Наиболее часто центнер применяется в сельском хозяйстве — для количественной характеристики урожая и урожайности</a:t>
            </a:r>
          </a:p>
        </p:txBody>
      </p:sp>
      <p:pic>
        <p:nvPicPr>
          <p:cNvPr id="4" name="Рисунок 3" descr="https://im3-tub-ru.yandex.net/i?id=53a884176e674029a88b7f4c7b316046&amp;n=33&amp;h=190&amp;w=28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8167"/>
            <a:ext cx="12192000" cy="360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1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1119116"/>
            <a:ext cx="7110484" cy="47494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/>
              <a:t>Основными </a:t>
            </a:r>
            <a:r>
              <a:rPr lang="ru-RU" sz="3000" dirty="0"/>
              <a:t>единицами при взвешивании в древней Руси был пуд и </a:t>
            </a:r>
            <a:r>
              <a:rPr lang="ru-RU" sz="3000" dirty="0" smtClean="0"/>
              <a:t>фунт</a:t>
            </a:r>
            <a:endParaRPr lang="ru-RU" sz="3000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Пуд – 16 </a:t>
            </a:r>
            <a:r>
              <a:rPr lang="ru-RU" dirty="0" smtClean="0"/>
              <a:t>кг</a:t>
            </a:r>
            <a:endParaRPr lang="ru-RU" dirty="0" smtClean="0"/>
          </a:p>
          <a:p>
            <a:r>
              <a:rPr lang="ru-RU" dirty="0" smtClean="0"/>
              <a:t>Берковец </a:t>
            </a:r>
            <a:r>
              <a:rPr lang="ru-RU" dirty="0"/>
              <a:t>– 163 </a:t>
            </a:r>
            <a:r>
              <a:rPr lang="ru-RU" dirty="0" smtClean="0"/>
              <a:t>кг</a:t>
            </a:r>
            <a:endParaRPr lang="ru-RU" dirty="0" smtClean="0"/>
          </a:p>
          <a:p>
            <a:r>
              <a:rPr lang="ru-RU" dirty="0" smtClean="0"/>
              <a:t>Лот </a:t>
            </a:r>
            <a:r>
              <a:rPr lang="ru-RU" dirty="0"/>
              <a:t>– 13 </a:t>
            </a:r>
            <a:r>
              <a:rPr lang="ru-RU" dirty="0" smtClean="0"/>
              <a:t>кг</a:t>
            </a:r>
            <a:endParaRPr lang="ru-RU" dirty="0" smtClean="0"/>
          </a:p>
          <a:p>
            <a:r>
              <a:rPr lang="ru-RU" dirty="0" smtClean="0"/>
              <a:t>Гривенка </a:t>
            </a:r>
            <a:r>
              <a:rPr lang="ru-RU" dirty="0"/>
              <a:t>– </a:t>
            </a:r>
            <a:r>
              <a:rPr lang="ru-RU" dirty="0" smtClean="0"/>
              <a:t>410г</a:t>
            </a:r>
            <a:endParaRPr lang="ru-RU" dirty="0" smtClean="0"/>
          </a:p>
          <a:p>
            <a:r>
              <a:rPr lang="ru-RU" dirty="0" smtClean="0"/>
              <a:t>Золотник </a:t>
            </a:r>
            <a:r>
              <a:rPr lang="ru-RU" dirty="0"/>
              <a:t>– 4 </a:t>
            </a:r>
            <a:r>
              <a:rPr lang="ru-RU" dirty="0" smtClean="0"/>
              <a:t>г</a:t>
            </a:r>
            <a:endParaRPr lang="ru-RU" dirty="0" smtClean="0"/>
          </a:p>
          <a:p>
            <a:r>
              <a:rPr lang="ru-RU" dirty="0" smtClean="0"/>
              <a:t>Куль </a:t>
            </a:r>
            <a:r>
              <a:rPr lang="ru-RU" dirty="0"/>
              <a:t>– мера сыпучих тел разного </a:t>
            </a:r>
            <a:r>
              <a:rPr lang="ru-RU" dirty="0" smtClean="0"/>
              <a:t>веса </a:t>
            </a:r>
            <a:endParaRPr lang="ru-RU" dirty="0"/>
          </a:p>
        </p:txBody>
      </p:sp>
      <p:pic>
        <p:nvPicPr>
          <p:cNvPr id="4" name="Рисунок 3" descr="https://im3-tub-ru.yandex.net/i?id=8db138a770db9e4644539f2e7d7585c7&amp;n=33&amp;h=190&amp;w=19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5" b="-293"/>
          <a:stretch/>
        </p:blipFill>
        <p:spPr bwMode="auto">
          <a:xfrm>
            <a:off x="8175009" y="3425588"/>
            <a:ext cx="4016991" cy="343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23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496" y="3766782"/>
            <a:ext cx="9421504" cy="30912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Карат— внесистемная единица </a:t>
            </a:r>
            <a:r>
              <a:rPr lang="ru-RU" sz="3600" u="sng" dirty="0" smtClean="0"/>
              <a:t>измерения массы</a:t>
            </a:r>
            <a:r>
              <a:rPr lang="ru-RU" sz="3600" dirty="0" smtClean="0"/>
              <a:t>, </a:t>
            </a:r>
            <a:r>
              <a:rPr lang="ru-RU" sz="3600" dirty="0"/>
              <a:t>равная 200 </a:t>
            </a:r>
            <a:r>
              <a:rPr lang="ru-RU" sz="3600" u="sng" dirty="0" smtClean="0"/>
              <a:t>мг</a:t>
            </a:r>
            <a:r>
              <a:rPr lang="ru-RU" sz="3600" dirty="0"/>
              <a:t> (0,2 грамма). Применяется в ювелирном деле для выражения </a:t>
            </a:r>
            <a:r>
              <a:rPr lang="ru-RU" sz="3600" u="sng" dirty="0" smtClean="0"/>
              <a:t>массы</a:t>
            </a:r>
            <a:r>
              <a:rPr lang="ru-RU" sz="3600" dirty="0" smtClean="0"/>
              <a:t> </a:t>
            </a:r>
            <a:r>
              <a:rPr lang="ru-RU" sz="3600" u="sng" dirty="0" smtClean="0"/>
              <a:t>драгоценных камней</a:t>
            </a:r>
            <a:r>
              <a:rPr lang="ru-RU" sz="3600" dirty="0"/>
              <a:t> и </a:t>
            </a:r>
            <a:r>
              <a:rPr lang="ru-RU" sz="3600" u="sng" dirty="0" smtClean="0"/>
              <a:t>жемчуга.</a:t>
            </a:r>
            <a:endParaRPr lang="ru-RU" sz="3600" dirty="0"/>
          </a:p>
        </p:txBody>
      </p:sp>
      <p:pic>
        <p:nvPicPr>
          <p:cNvPr id="4" name="Рисунок 3" descr="https://im3-tub-ru.yandex.net/i?id=c8bdbe73fdb3036dc4da09bca23e4d84&amp;n=33&amp;h=190&amp;w=2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5081" cy="3766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5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1672" y="1583140"/>
            <a:ext cx="2570327" cy="5274860"/>
          </a:xfrm>
        </p:spPr>
        <p:txBody>
          <a:bodyPr>
            <a:normAutofit/>
          </a:bodyPr>
          <a:lstStyle/>
          <a:p>
            <a:r>
              <a:rPr lang="ru-RU" dirty="0"/>
              <a:t> В науке используется ряд специальных </a:t>
            </a:r>
            <a:r>
              <a:rPr lang="ru-RU" dirty="0" smtClean="0"/>
              <a:t>единиц: </a:t>
            </a:r>
            <a:r>
              <a:rPr lang="ru-RU" dirty="0" err="1" smtClean="0"/>
              <a:t>планковская</a:t>
            </a:r>
            <a:r>
              <a:rPr lang="ru-RU" dirty="0" smtClean="0"/>
              <a:t> масса</a:t>
            </a:r>
            <a:r>
              <a:rPr lang="ru-RU" dirty="0"/>
              <a:t>, атомная единица </a:t>
            </a:r>
            <a:r>
              <a:rPr lang="ru-RU" dirty="0" smtClean="0"/>
              <a:t>массы, </a:t>
            </a:r>
            <a:r>
              <a:rPr lang="ru-RU" u="sng" dirty="0" smtClean="0"/>
              <a:t>Солнечная масса </a:t>
            </a:r>
            <a:r>
              <a:rPr lang="ru-RU" dirty="0" smtClean="0"/>
              <a:t>и </a:t>
            </a:r>
            <a:r>
              <a:rPr lang="ru-RU" dirty="0"/>
              <a:t>другие </a:t>
            </a:r>
          </a:p>
        </p:txBody>
      </p:sp>
      <p:pic>
        <p:nvPicPr>
          <p:cNvPr id="4" name="Рисунок 3" descr="https://im1-tub-ru.yandex.net/i?id=0cce9bfeafc1f80635f6343fce2fe785&amp;n=33&amp;h=190&amp;w=3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34148"/>
            <a:ext cx="9799093" cy="602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95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1296537"/>
            <a:ext cx="3357349" cy="4880425"/>
          </a:xfrm>
        </p:spPr>
        <p:txBody>
          <a:bodyPr>
            <a:normAutofit/>
          </a:bodyPr>
          <a:lstStyle/>
          <a:p>
            <a:r>
              <a:rPr lang="ru-RU" sz="2800" dirty="0"/>
              <a:t>В национальных системах используются свои единицы массы. Например, в английской системе мер — это унция, </a:t>
            </a:r>
            <a:r>
              <a:rPr lang="ru-RU" sz="2800" dirty="0" smtClean="0"/>
              <a:t>фунт, </a:t>
            </a:r>
            <a:r>
              <a:rPr lang="ru-RU" sz="2800" dirty="0"/>
              <a:t>драхма и другие.</a:t>
            </a:r>
          </a:p>
          <a:p>
            <a:endParaRPr lang="ru-RU" sz="2800" dirty="0"/>
          </a:p>
        </p:txBody>
      </p:sp>
      <p:pic>
        <p:nvPicPr>
          <p:cNvPr id="4" name="Рисунок 3" descr="http://4geo.ru/catalog/share-images/img-819855021_1701139035857985_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673" y="0"/>
            <a:ext cx="71423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62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193</TotalTime>
  <Words>262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ЕДИНИЦЫ ИЗМЕРЕНИЯ МАССЫ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</dc:creator>
  <cp:lastModifiedBy>Lena</cp:lastModifiedBy>
  <cp:revision>17</cp:revision>
  <dcterms:created xsi:type="dcterms:W3CDTF">2016-01-12T17:51:27Z</dcterms:created>
  <dcterms:modified xsi:type="dcterms:W3CDTF">2016-01-14T22:29:54Z</dcterms:modified>
</cp:coreProperties>
</file>