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5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C78F47-49B1-4F32-9958-3F6E584414CD}" type="datetimeFigureOut">
              <a:rPr lang="ru-RU" smtClean="0"/>
              <a:pPr/>
              <a:t>15.01.2016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526959-8C9B-4F39-85D7-C523B3E9B0A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15.01.2016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geometry-and-art.ru/turn.html" TargetMode="External"/><Relationship Id="rId2" Type="http://schemas.openxmlformats.org/officeDocument/2006/relationships/hyperlink" Target="http://www.yaklass.ru/p/geometria/9-klass/dvizhenie-10434/parallelnyi-perenos-i-povorot-9251/re-35537b4b-fe94-48de-8388-56489b9264e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12776"/>
            <a:ext cx="9144000" cy="2592288"/>
          </a:xfrm>
        </p:spPr>
        <p:txBody>
          <a:bodyPr>
            <a:normAutofit/>
          </a:bodyPr>
          <a:lstStyle/>
          <a:p>
            <a:pPr algn="ctr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Поворот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143504" y="4714884"/>
            <a:ext cx="3857652" cy="1992854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Работу выполнили: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Жмурова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Анастасия и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Сенчукова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Анастасия, ученицы 10а класса МБОУ СШ № 1 г. Архангельска Архангельской области</a:t>
            </a:r>
          </a:p>
          <a:p>
            <a:pPr algn="just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Руководитель: Куприянович Марина Олеговна, учитель математики высшей квалификационной категории МБОУ СШ № 1 г. Архангельска Архангельской области, 2016 год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3779912" cy="1124744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Определение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-142908" y="1071546"/>
            <a:ext cx="2771800" cy="5073427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Поворот </a:t>
            </a: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плоскости около данной точки 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называется движение, при котором каждый луч, исходящий из этой точки, поворачивается на один и тот же угол в одном и том же направлении.</a:t>
            </a:r>
            <a:endParaRPr lang="ru-RU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2915816" y="0"/>
            <a:ext cx="2592288" cy="2852936"/>
          </a:xfrm>
          <a:prstGeom prst="triangle">
            <a:avLst>
              <a:gd name="adj" fmla="val 50000"/>
            </a:avLst>
          </a:prstGeom>
          <a:noFill/>
          <a:ln w="539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211960" y="479715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>
            <a:stCxn id="5" idx="2"/>
            <a:endCxn id="6" idx="0"/>
          </p:cNvCxnSpPr>
          <p:nvPr/>
        </p:nvCxnSpPr>
        <p:spPr>
          <a:xfrm>
            <a:off x="2915816" y="2852936"/>
            <a:ext cx="1368152" cy="1944216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5" idx="0"/>
          </p:cNvCxnSpPr>
          <p:nvPr/>
        </p:nvCxnSpPr>
        <p:spPr>
          <a:xfrm>
            <a:off x="4211960" y="0"/>
            <a:ext cx="72008" cy="4941168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5" idx="4"/>
            <a:endCxn id="6" idx="0"/>
          </p:cNvCxnSpPr>
          <p:nvPr/>
        </p:nvCxnSpPr>
        <p:spPr>
          <a:xfrm flipH="1">
            <a:off x="4283968" y="2852936"/>
            <a:ext cx="1224136" cy="1944216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Равнобедренный треугольник 49"/>
          <p:cNvSpPr/>
          <p:nvPr/>
        </p:nvSpPr>
        <p:spPr>
          <a:xfrm rot="5400000">
            <a:off x="6421388" y="3370684"/>
            <a:ext cx="2592288" cy="2852936"/>
          </a:xfrm>
          <a:prstGeom prst="triangle">
            <a:avLst>
              <a:gd name="adj" fmla="val 50000"/>
            </a:avLst>
          </a:prstGeom>
          <a:noFill/>
          <a:ln w="508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2" name="Прямая соединительная линия 51"/>
          <p:cNvCxnSpPr>
            <a:stCxn id="6" idx="6"/>
            <a:endCxn id="50" idx="2"/>
          </p:cNvCxnSpPr>
          <p:nvPr/>
        </p:nvCxnSpPr>
        <p:spPr>
          <a:xfrm flipV="1">
            <a:off x="4355976" y="3501008"/>
            <a:ext cx="1935088" cy="1368152"/>
          </a:xfrm>
          <a:prstGeom prst="line">
            <a:avLst/>
          </a:prstGeom>
          <a:ln w="38100"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>
            <a:endCxn id="50" idx="0"/>
          </p:cNvCxnSpPr>
          <p:nvPr/>
        </p:nvCxnSpPr>
        <p:spPr>
          <a:xfrm flipV="1">
            <a:off x="4233051" y="4797152"/>
            <a:ext cx="4910949" cy="93100"/>
          </a:xfrm>
          <a:prstGeom prst="line">
            <a:avLst/>
          </a:prstGeom>
          <a:ln w="38100"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stCxn id="6" idx="1"/>
            <a:endCxn id="50" idx="4"/>
          </p:cNvCxnSpPr>
          <p:nvPr/>
        </p:nvCxnSpPr>
        <p:spPr>
          <a:xfrm>
            <a:off x="4233051" y="4818243"/>
            <a:ext cx="2058013" cy="1275053"/>
          </a:xfrm>
          <a:prstGeom prst="line">
            <a:avLst/>
          </a:prstGeom>
          <a:ln w="38100"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3851920" y="4149080"/>
            <a:ext cx="410957" cy="626981"/>
          </a:xfrm>
          <a:prstGeom prst="line">
            <a:avLst/>
          </a:prstGeom>
          <a:ln w="476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>
            <a:endCxn id="6" idx="0"/>
          </p:cNvCxnSpPr>
          <p:nvPr/>
        </p:nvCxnSpPr>
        <p:spPr>
          <a:xfrm flipH="1">
            <a:off x="4283968" y="4149080"/>
            <a:ext cx="360040" cy="648072"/>
          </a:xfrm>
          <a:prstGeom prst="line">
            <a:avLst/>
          </a:prstGeom>
          <a:ln w="476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Полилиния 93"/>
          <p:cNvSpPr/>
          <p:nvPr/>
        </p:nvSpPr>
        <p:spPr>
          <a:xfrm>
            <a:off x="3867150" y="3959225"/>
            <a:ext cx="841375" cy="254000"/>
          </a:xfrm>
          <a:custGeom>
            <a:avLst/>
            <a:gdLst>
              <a:gd name="connsiteX0" fmla="*/ 0 w 841375"/>
              <a:gd name="connsiteY0" fmla="*/ 231775 h 254000"/>
              <a:gd name="connsiteX1" fmla="*/ 419100 w 841375"/>
              <a:gd name="connsiteY1" fmla="*/ 3175 h 254000"/>
              <a:gd name="connsiteX2" fmla="*/ 781050 w 841375"/>
              <a:gd name="connsiteY2" fmla="*/ 212725 h 254000"/>
              <a:gd name="connsiteX3" fmla="*/ 781050 w 841375"/>
              <a:gd name="connsiteY3" fmla="*/ 250825 h 25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1375" h="254000">
                <a:moveTo>
                  <a:pt x="0" y="231775"/>
                </a:moveTo>
                <a:cubicBezTo>
                  <a:pt x="144462" y="119062"/>
                  <a:pt x="288925" y="6350"/>
                  <a:pt x="419100" y="3175"/>
                </a:cubicBezTo>
                <a:cubicBezTo>
                  <a:pt x="549275" y="0"/>
                  <a:pt x="720725" y="171450"/>
                  <a:pt x="781050" y="212725"/>
                </a:cubicBezTo>
                <a:cubicBezTo>
                  <a:pt x="841375" y="254000"/>
                  <a:pt x="811212" y="252412"/>
                  <a:pt x="781050" y="250825"/>
                </a:cubicBezTo>
              </a:path>
            </a:pathLst>
          </a:custGeom>
          <a:ln w="476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TextBox 94"/>
          <p:cNvSpPr txBox="1"/>
          <p:nvPr/>
        </p:nvSpPr>
        <p:spPr>
          <a:xfrm>
            <a:off x="2428860" y="2571744"/>
            <a:ext cx="589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А</a:t>
            </a:r>
            <a:r>
              <a:rPr lang="ru-RU" sz="3200" baseline="-25000" dirty="0" smtClean="0"/>
              <a:t>1</a:t>
            </a:r>
            <a:endParaRPr lang="ru-RU" sz="3200" baseline="-25000" dirty="0"/>
          </a:p>
        </p:txBody>
      </p:sp>
      <p:sp>
        <p:nvSpPr>
          <p:cNvPr id="97" name="TextBox 96"/>
          <p:cNvSpPr txBox="1"/>
          <p:nvPr/>
        </p:nvSpPr>
        <p:spPr>
          <a:xfrm>
            <a:off x="3491880" y="0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В</a:t>
            </a:r>
            <a:r>
              <a:rPr lang="ru-RU" sz="2800" baseline="-25000" dirty="0" smtClean="0"/>
              <a:t>1</a:t>
            </a:r>
            <a:endParaRPr lang="ru-RU" sz="2800" baseline="-25000" dirty="0"/>
          </a:p>
        </p:txBody>
      </p:sp>
      <p:sp>
        <p:nvSpPr>
          <p:cNvPr id="98" name="TextBox 97"/>
          <p:cNvSpPr txBox="1"/>
          <p:nvPr/>
        </p:nvSpPr>
        <p:spPr>
          <a:xfrm>
            <a:off x="5436096" y="2564904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С</a:t>
            </a:r>
            <a:r>
              <a:rPr lang="ru-RU" sz="2800" baseline="-25000" dirty="0" smtClean="0"/>
              <a:t>1</a:t>
            </a:r>
            <a:endParaRPr lang="ru-RU" sz="2800" baseline="-25000" dirty="0"/>
          </a:p>
        </p:txBody>
      </p:sp>
      <p:sp>
        <p:nvSpPr>
          <p:cNvPr id="99" name="TextBox 98"/>
          <p:cNvSpPr txBox="1"/>
          <p:nvPr/>
        </p:nvSpPr>
        <p:spPr>
          <a:xfrm>
            <a:off x="8715404" y="4071942"/>
            <a:ext cx="4285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В</a:t>
            </a:r>
            <a:endParaRPr lang="ru-RU" sz="2800" dirty="0"/>
          </a:p>
        </p:txBody>
      </p:sp>
      <p:sp>
        <p:nvSpPr>
          <p:cNvPr id="100" name="TextBox 99"/>
          <p:cNvSpPr txBox="1"/>
          <p:nvPr/>
        </p:nvSpPr>
        <p:spPr>
          <a:xfrm>
            <a:off x="6086561" y="2944838"/>
            <a:ext cx="5760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А</a:t>
            </a:r>
            <a:endParaRPr lang="ru-RU" sz="2800" dirty="0"/>
          </a:p>
        </p:txBody>
      </p:sp>
      <p:sp>
        <p:nvSpPr>
          <p:cNvPr id="102" name="TextBox 101"/>
          <p:cNvSpPr txBox="1"/>
          <p:nvPr/>
        </p:nvSpPr>
        <p:spPr>
          <a:xfrm>
            <a:off x="6057746" y="6047710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С</a:t>
            </a:r>
            <a:endParaRPr lang="ru-RU" sz="2800" dirty="0"/>
          </a:p>
        </p:txBody>
      </p:sp>
      <p:sp>
        <p:nvSpPr>
          <p:cNvPr id="104" name="TextBox 103"/>
          <p:cNvSpPr txBox="1"/>
          <p:nvPr/>
        </p:nvSpPr>
        <p:spPr>
          <a:xfrm>
            <a:off x="3491880" y="4149080"/>
            <a:ext cx="288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Footlight MT Light" pitchFamily="18" charset="0"/>
              </a:rPr>
              <a:t>a</a:t>
            </a:r>
            <a:endParaRPr lang="ru-RU" sz="3600" dirty="0">
              <a:latin typeface="Bookman Old Style" pitchFamily="18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3995936" y="4797152"/>
            <a:ext cx="5760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</a:t>
            </a:r>
            <a:endParaRPr lang="ru-RU" sz="3200" dirty="0"/>
          </a:p>
        </p:txBody>
      </p:sp>
      <p:sp>
        <p:nvSpPr>
          <p:cNvPr id="109" name="Полилиния 108"/>
          <p:cNvSpPr/>
          <p:nvPr/>
        </p:nvSpPr>
        <p:spPr>
          <a:xfrm>
            <a:off x="5295900" y="1031875"/>
            <a:ext cx="2705100" cy="2892425"/>
          </a:xfrm>
          <a:custGeom>
            <a:avLst/>
            <a:gdLst>
              <a:gd name="connsiteX0" fmla="*/ 2305050 w 2705100"/>
              <a:gd name="connsiteY0" fmla="*/ 2892425 h 2892425"/>
              <a:gd name="connsiteX1" fmla="*/ 2362200 w 2705100"/>
              <a:gd name="connsiteY1" fmla="*/ 987425 h 2892425"/>
              <a:gd name="connsiteX2" fmla="*/ 247650 w 2705100"/>
              <a:gd name="connsiteY2" fmla="*/ 111125 h 2892425"/>
              <a:gd name="connsiteX3" fmla="*/ 876300 w 2705100"/>
              <a:gd name="connsiteY3" fmla="*/ 320675 h 2892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05100" h="2892425">
                <a:moveTo>
                  <a:pt x="2305050" y="2892425"/>
                </a:moveTo>
                <a:cubicBezTo>
                  <a:pt x="2505075" y="2171700"/>
                  <a:pt x="2705100" y="1450975"/>
                  <a:pt x="2362200" y="987425"/>
                </a:cubicBezTo>
                <a:cubicBezTo>
                  <a:pt x="2019300" y="523875"/>
                  <a:pt x="495300" y="222250"/>
                  <a:pt x="247650" y="111125"/>
                </a:cubicBezTo>
                <a:cubicBezTo>
                  <a:pt x="0" y="0"/>
                  <a:pt x="438150" y="160337"/>
                  <a:pt x="876300" y="32067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Равнобедренный треугольник 109"/>
          <p:cNvSpPr/>
          <p:nvPr/>
        </p:nvSpPr>
        <p:spPr>
          <a:xfrm rot="16200000">
            <a:off x="5292080" y="1052736"/>
            <a:ext cx="432048" cy="144016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0" grpId="0" animBg="1"/>
      <p:bldP spid="94" grpId="0" animBg="1"/>
      <p:bldP spid="109" grpId="0" animBg="1"/>
      <p:bldP spid="1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5508104" y="0"/>
            <a:ext cx="3635896" cy="6858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Если угол поворота равен 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180</a:t>
            </a:r>
            <a:r>
              <a:rPr lang="ru-RU" sz="2800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то фигура отображается как центрально симметричная данной, и этот поворот называется </a:t>
            </a: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центральной симметрией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ый треугольник 4"/>
          <p:cNvSpPr/>
          <p:nvPr/>
        </p:nvSpPr>
        <p:spPr>
          <a:xfrm>
            <a:off x="467544" y="3429000"/>
            <a:ext cx="2520280" cy="3096344"/>
          </a:xfrm>
          <a:prstGeom prst="rtTriangle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cxnSp>
        <p:nvCxnSpPr>
          <p:cNvPr id="7" name="Прямая соединительная линия 6"/>
          <p:cNvCxnSpPr>
            <a:stCxn id="5" idx="0"/>
            <a:endCxn id="13" idx="0"/>
          </p:cNvCxnSpPr>
          <p:nvPr/>
        </p:nvCxnSpPr>
        <p:spPr>
          <a:xfrm>
            <a:off x="467544" y="3429000"/>
            <a:ext cx="5040560" cy="144016"/>
          </a:xfrm>
          <a:prstGeom prst="line">
            <a:avLst/>
          </a:prstGeom>
          <a:ln w="317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5" idx="4"/>
            <a:endCxn id="13" idx="4"/>
          </p:cNvCxnSpPr>
          <p:nvPr/>
        </p:nvCxnSpPr>
        <p:spPr>
          <a:xfrm flipV="1">
            <a:off x="2987824" y="476672"/>
            <a:ext cx="0" cy="6048672"/>
          </a:xfrm>
          <a:prstGeom prst="line">
            <a:avLst/>
          </a:prstGeom>
          <a:ln w="412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ый треугольник 12"/>
          <p:cNvSpPr/>
          <p:nvPr/>
        </p:nvSpPr>
        <p:spPr>
          <a:xfrm rot="10800000">
            <a:off x="2987824" y="476672"/>
            <a:ext cx="2520280" cy="3096344"/>
          </a:xfrm>
          <a:prstGeom prst="rtTriangle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>
            <a:stCxn id="5" idx="2"/>
            <a:endCxn id="13" idx="2"/>
          </p:cNvCxnSpPr>
          <p:nvPr/>
        </p:nvCxnSpPr>
        <p:spPr>
          <a:xfrm flipV="1">
            <a:off x="467544" y="476672"/>
            <a:ext cx="5040560" cy="6048672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Овал 16"/>
          <p:cNvSpPr/>
          <p:nvPr/>
        </p:nvSpPr>
        <p:spPr>
          <a:xfrm flipH="1" flipV="1">
            <a:off x="2915816" y="3429000"/>
            <a:ext cx="144016" cy="144016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5148064" y="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А</a:t>
            </a:r>
            <a:r>
              <a:rPr lang="ru-RU" sz="2400" baseline="-25000" dirty="0" smtClean="0"/>
              <a:t>1</a:t>
            </a:r>
            <a:endParaRPr lang="ru-RU" sz="2400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5292080" y="357301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</a:t>
            </a:r>
            <a:r>
              <a:rPr lang="ru-RU" sz="2400" baseline="-25000" dirty="0" smtClean="0"/>
              <a:t>1</a:t>
            </a:r>
            <a:endParaRPr lang="ru-RU" sz="2400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2483768" y="26064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</a:t>
            </a:r>
            <a:r>
              <a:rPr lang="ru-RU" sz="2400" baseline="-25000" dirty="0" smtClean="0"/>
              <a:t>1</a:t>
            </a:r>
            <a:endParaRPr lang="ru-RU" sz="2400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2555776" y="2924944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О</a:t>
            </a:r>
            <a:endParaRPr lang="ru-RU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2987824" y="6396335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</a:t>
            </a:r>
            <a:endParaRPr lang="ru-RU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251520" y="299695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</a:t>
            </a:r>
            <a:endParaRPr lang="ru-RU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251520" y="6396335"/>
            <a:ext cx="467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А</a:t>
            </a:r>
            <a:endParaRPr lang="ru-RU" sz="2400" dirty="0"/>
          </a:p>
        </p:txBody>
      </p:sp>
      <p:sp>
        <p:nvSpPr>
          <p:cNvPr id="25" name="Полилиния 24"/>
          <p:cNvSpPr/>
          <p:nvPr/>
        </p:nvSpPr>
        <p:spPr>
          <a:xfrm rot="21263416">
            <a:off x="2627784" y="3068959"/>
            <a:ext cx="864096" cy="936105"/>
          </a:xfrm>
          <a:custGeom>
            <a:avLst/>
            <a:gdLst>
              <a:gd name="connsiteX0" fmla="*/ 0 w 717550"/>
              <a:gd name="connsiteY0" fmla="*/ 873125 h 1041400"/>
              <a:gd name="connsiteX1" fmla="*/ 609600 w 717550"/>
              <a:gd name="connsiteY1" fmla="*/ 911225 h 1041400"/>
              <a:gd name="connsiteX2" fmla="*/ 647700 w 717550"/>
              <a:gd name="connsiteY2" fmla="*/ 92075 h 1041400"/>
              <a:gd name="connsiteX3" fmla="*/ 666750 w 717550"/>
              <a:gd name="connsiteY3" fmla="*/ 358775 h 1041400"/>
              <a:gd name="connsiteX4" fmla="*/ 666750 w 717550"/>
              <a:gd name="connsiteY4" fmla="*/ 415925 h 1041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7550" h="1041400">
                <a:moveTo>
                  <a:pt x="0" y="873125"/>
                </a:moveTo>
                <a:cubicBezTo>
                  <a:pt x="250825" y="957262"/>
                  <a:pt x="501650" y="1041400"/>
                  <a:pt x="609600" y="911225"/>
                </a:cubicBezTo>
                <a:cubicBezTo>
                  <a:pt x="717550" y="781050"/>
                  <a:pt x="638175" y="184150"/>
                  <a:pt x="647700" y="92075"/>
                </a:cubicBezTo>
                <a:cubicBezTo>
                  <a:pt x="657225" y="0"/>
                  <a:pt x="663575" y="304800"/>
                  <a:pt x="666750" y="358775"/>
                </a:cubicBezTo>
                <a:cubicBezTo>
                  <a:pt x="669925" y="412750"/>
                  <a:pt x="668337" y="414337"/>
                  <a:pt x="666750" y="415925"/>
                </a:cubicBezTo>
              </a:path>
            </a:pathLst>
          </a:custGeom>
          <a:ln w="317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0" y="1600200"/>
            <a:ext cx="9144000" cy="318612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dirty="0" smtClean="0"/>
              <a:t>Неподвижная точка называется </a:t>
            </a:r>
            <a:r>
              <a:rPr lang="ru-RU" sz="4400" b="1" dirty="0" smtClean="0"/>
              <a:t>центром вращения</a:t>
            </a:r>
            <a:r>
              <a:rPr lang="ru-RU" sz="4400" dirty="0" smtClean="0"/>
              <a:t>, неподвижная прямая называется </a:t>
            </a:r>
            <a:r>
              <a:rPr lang="ru-RU" sz="4400" b="1" dirty="0" smtClean="0"/>
              <a:t>осью </a:t>
            </a:r>
            <a:r>
              <a:rPr lang="ru-RU" sz="4400" b="1" dirty="0" smtClean="0"/>
              <a:t>вращения</a:t>
            </a:r>
            <a:endParaRPr lang="ru-RU" sz="4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Задача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8604448" cy="4724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/>
              <a:t>Постройте фигуру, в которую переходит треугольник </a:t>
            </a:r>
            <a:r>
              <a:rPr lang="en-US" sz="4000" dirty="0" smtClean="0"/>
              <a:t>ABC </a:t>
            </a:r>
            <a:r>
              <a:rPr lang="ru-RU" sz="4000" dirty="0" smtClean="0"/>
              <a:t>при повороте его около вершины С на угол </a:t>
            </a:r>
            <a:r>
              <a:rPr lang="ru-RU" sz="4000" dirty="0" smtClean="0"/>
              <a:t> 60 градусов</a:t>
            </a:r>
            <a:endParaRPr lang="ru-RU" sz="4000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268760"/>
            <a:ext cx="4495800" cy="50558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/>
              <a:t>Дано: АВС – треугольник</a:t>
            </a:r>
          </a:p>
          <a:p>
            <a:pPr>
              <a:buNone/>
            </a:pPr>
            <a:r>
              <a:rPr lang="en-US" sz="4400" dirty="0" smtClean="0">
                <a:latin typeface="Matura MT Script Capitals"/>
              </a:rPr>
              <a:t>&lt;</a:t>
            </a:r>
            <a:r>
              <a:rPr lang="en-US" sz="4400" dirty="0" smtClean="0">
                <a:latin typeface="Berlin Sans FB" pitchFamily="34" charset="0"/>
              </a:rPr>
              <a:t>a </a:t>
            </a:r>
            <a:r>
              <a:rPr lang="en-US" sz="4400" dirty="0" smtClean="0"/>
              <a:t>= </a:t>
            </a:r>
            <a:r>
              <a:rPr lang="ru-RU" sz="4400" dirty="0" smtClean="0"/>
              <a:t> </a:t>
            </a:r>
            <a:r>
              <a:rPr lang="en-US" sz="4400" dirty="0" smtClean="0"/>
              <a:t>60</a:t>
            </a:r>
            <a:r>
              <a:rPr lang="ru-RU" sz="4400" baseline="30000" dirty="0" smtClean="0"/>
              <a:t>о</a:t>
            </a:r>
            <a:endParaRPr lang="ru-RU" sz="4400" baseline="300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924944"/>
            <a:ext cx="4343400" cy="33996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Построить: треугольник при повороте </a:t>
            </a:r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на 60</a:t>
            </a:r>
            <a:r>
              <a:rPr lang="ru-RU" sz="4000" baseline="30000" dirty="0" smtClean="0"/>
              <a:t>о</a:t>
            </a:r>
          </a:p>
          <a:p>
            <a:pPr>
              <a:buNone/>
            </a:pPr>
            <a:r>
              <a:rPr lang="ru-RU" sz="4000" dirty="0" smtClean="0"/>
              <a:t>у </a:t>
            </a:r>
            <a:r>
              <a:rPr lang="ru-RU" sz="4000" dirty="0" smtClean="0"/>
              <a:t>вершины С  </a:t>
            </a:r>
            <a:endParaRPr lang="ru-RU" sz="4000" dirty="0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авнобедренный треугольник 4"/>
          <p:cNvSpPr/>
          <p:nvPr/>
        </p:nvSpPr>
        <p:spPr>
          <a:xfrm rot="16200000">
            <a:off x="-468560" y="2564904"/>
            <a:ext cx="4464496" cy="2736304"/>
          </a:xfrm>
          <a:prstGeom prst="triangle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 rot="20454584">
            <a:off x="2592445" y="2787687"/>
            <a:ext cx="4464496" cy="2736304"/>
          </a:xfrm>
          <a:prstGeom prst="triangle">
            <a:avLst/>
          </a:prstGeom>
          <a:noFill/>
          <a:ln w="508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85719" y="3003049"/>
            <a:ext cx="5722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А</a:t>
            </a:r>
            <a:endParaRPr lang="ru-RU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3996758" y="2341218"/>
            <a:ext cx="7229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А</a:t>
            </a:r>
            <a:r>
              <a:rPr lang="ru-RU" sz="3200" baseline="-25000" dirty="0" smtClean="0"/>
              <a:t>1</a:t>
            </a:r>
            <a:endParaRPr lang="ru-RU" sz="3200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7459238" y="4391582"/>
            <a:ext cx="7558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</a:t>
            </a:r>
            <a:r>
              <a:rPr lang="ru-RU" sz="3200" baseline="-25000" dirty="0" smtClean="0"/>
              <a:t>1</a:t>
            </a:r>
            <a:endParaRPr lang="ru-RU" sz="3200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2755976" y="1068560"/>
            <a:ext cx="616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</a:t>
            </a:r>
            <a:endParaRPr lang="ru-RU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2843808" y="6165304"/>
            <a:ext cx="576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С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12" name="Полилиния 11"/>
          <p:cNvSpPr/>
          <p:nvPr/>
        </p:nvSpPr>
        <p:spPr>
          <a:xfrm>
            <a:off x="2647950" y="5105400"/>
            <a:ext cx="800100" cy="609600"/>
          </a:xfrm>
          <a:custGeom>
            <a:avLst/>
            <a:gdLst>
              <a:gd name="connsiteX0" fmla="*/ 0 w 800100"/>
              <a:gd name="connsiteY0" fmla="*/ 609600 h 609600"/>
              <a:gd name="connsiteX1" fmla="*/ 419100 w 800100"/>
              <a:gd name="connsiteY1" fmla="*/ 57150 h 609600"/>
              <a:gd name="connsiteX2" fmla="*/ 800100 w 800100"/>
              <a:gd name="connsiteY2" fmla="*/ 266700 h 609600"/>
              <a:gd name="connsiteX3" fmla="*/ 800100 w 800100"/>
              <a:gd name="connsiteY3" fmla="*/ 266700 h 609600"/>
              <a:gd name="connsiteX4" fmla="*/ 800100 w 800100"/>
              <a:gd name="connsiteY4" fmla="*/ 266700 h 60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0100" h="609600">
                <a:moveTo>
                  <a:pt x="0" y="609600"/>
                </a:moveTo>
                <a:cubicBezTo>
                  <a:pt x="142875" y="361950"/>
                  <a:pt x="285750" y="114300"/>
                  <a:pt x="419100" y="57150"/>
                </a:cubicBezTo>
                <a:cubicBezTo>
                  <a:pt x="552450" y="0"/>
                  <a:pt x="800100" y="266700"/>
                  <a:pt x="800100" y="266700"/>
                </a:cubicBezTo>
                <a:lnTo>
                  <a:pt x="800100" y="266700"/>
                </a:lnTo>
                <a:lnTo>
                  <a:pt x="800100" y="266700"/>
                </a:lnTo>
              </a:path>
            </a:pathLst>
          </a:cu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3124200" y="5597525"/>
            <a:ext cx="501650" cy="403225"/>
          </a:xfrm>
          <a:custGeom>
            <a:avLst/>
            <a:gdLst>
              <a:gd name="connsiteX0" fmla="*/ 0 w 501650"/>
              <a:gd name="connsiteY0" fmla="*/ 41275 h 403225"/>
              <a:gd name="connsiteX1" fmla="*/ 419100 w 501650"/>
              <a:gd name="connsiteY1" fmla="*/ 60325 h 403225"/>
              <a:gd name="connsiteX2" fmla="*/ 495300 w 501650"/>
              <a:gd name="connsiteY2" fmla="*/ 403225 h 403225"/>
              <a:gd name="connsiteX3" fmla="*/ 495300 w 501650"/>
              <a:gd name="connsiteY3" fmla="*/ 403225 h 403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1650" h="403225">
                <a:moveTo>
                  <a:pt x="0" y="41275"/>
                </a:moveTo>
                <a:cubicBezTo>
                  <a:pt x="168275" y="20637"/>
                  <a:pt x="336550" y="0"/>
                  <a:pt x="419100" y="60325"/>
                </a:cubicBezTo>
                <a:cubicBezTo>
                  <a:pt x="501650" y="120650"/>
                  <a:pt x="495300" y="403225"/>
                  <a:pt x="495300" y="403225"/>
                </a:cubicBezTo>
                <a:lnTo>
                  <a:pt x="495300" y="403225"/>
                </a:lnTo>
              </a:path>
            </a:pathLst>
          </a:cu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3635896" y="5301208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60</a:t>
            </a:r>
            <a:endParaRPr lang="ru-RU" sz="28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339752" y="4797152"/>
            <a:ext cx="6046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60</a:t>
            </a:r>
            <a:endParaRPr lang="ru-RU" sz="2800" dirty="0"/>
          </a:p>
        </p:txBody>
      </p:sp>
      <p:sp>
        <p:nvSpPr>
          <p:cNvPr id="16" name="Равнобедренный треугольник 15"/>
          <p:cNvSpPr/>
          <p:nvPr/>
        </p:nvSpPr>
        <p:spPr>
          <a:xfrm rot="7767084">
            <a:off x="3227046" y="5168330"/>
            <a:ext cx="313646" cy="208171"/>
          </a:xfrm>
          <a:prstGeom prst="triangle">
            <a:avLst/>
          </a:prstGeom>
          <a:solidFill>
            <a:srgbClr val="FFFF00"/>
          </a:solidFill>
          <a:ln w="508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Равнобедренный треугольник 16"/>
          <p:cNvSpPr/>
          <p:nvPr/>
        </p:nvSpPr>
        <p:spPr>
          <a:xfrm rot="9208972">
            <a:off x="3449563" y="5803573"/>
            <a:ext cx="366693" cy="219406"/>
          </a:xfrm>
          <a:prstGeom prst="triangle">
            <a:avLst/>
          </a:prstGeom>
          <a:solidFill>
            <a:srgbClr val="FFFF00"/>
          </a:solidFill>
          <a:ln w="508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2" grpId="0" animBg="1"/>
      <p:bldP spid="13" grpId="0" animBg="1"/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 = A</a:t>
            </a:r>
            <a:r>
              <a:rPr lang="en-US" baseline="-25000" dirty="0" smtClean="0"/>
              <a:t>1</a:t>
            </a:r>
            <a:r>
              <a:rPr lang="en-US" dirty="0" smtClean="0"/>
              <a:t>C</a:t>
            </a:r>
            <a:r>
              <a:rPr lang="en-US" baseline="-25000" dirty="0" smtClean="0"/>
              <a:t>1</a:t>
            </a:r>
          </a:p>
          <a:p>
            <a:r>
              <a:rPr lang="en-US" dirty="0" smtClean="0"/>
              <a:t>BC = B</a:t>
            </a:r>
            <a:r>
              <a:rPr lang="en-US" baseline="-25000" dirty="0" smtClean="0"/>
              <a:t>1</a:t>
            </a:r>
            <a:r>
              <a:rPr lang="en-US" dirty="0" smtClean="0"/>
              <a:t>C</a:t>
            </a:r>
            <a:r>
              <a:rPr lang="en-US" baseline="-25000" dirty="0" smtClean="0"/>
              <a:t>1</a:t>
            </a:r>
          </a:p>
          <a:p>
            <a:r>
              <a:rPr lang="ru-RU" dirty="0" smtClean="0"/>
              <a:t>При повороте  треугольник АВС переходит в равный ему  треугольник А</a:t>
            </a:r>
            <a:r>
              <a:rPr lang="ru-RU" baseline="-25000" dirty="0" smtClean="0"/>
              <a:t>1</a:t>
            </a:r>
            <a:r>
              <a:rPr lang="ru-RU" dirty="0" smtClean="0"/>
              <a:t>В</a:t>
            </a:r>
            <a:r>
              <a:rPr lang="ru-RU" baseline="-25000" dirty="0" smtClean="0"/>
              <a:t>1</a:t>
            </a:r>
            <a:r>
              <a:rPr lang="ru-RU" dirty="0" smtClean="0"/>
              <a:t>С</a:t>
            </a:r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553128" cy="1403648"/>
          </a:xfrm>
        </p:spPr>
        <p:txBody>
          <a:bodyPr/>
          <a:lstStyle/>
          <a:p>
            <a:r>
              <a:rPr lang="ru-RU" dirty="0" smtClean="0"/>
              <a:t>Библиография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http://www.yaklass.ru/p/geometria/9-klass/dvizhenie-10434/parallelnyi-perenos-i-povorot-9251/re-35537b4b-fe94-48de-8388-56489b9264e2</a:t>
            </a:r>
            <a:endParaRPr lang="ru-RU" dirty="0" smtClean="0"/>
          </a:p>
          <a:p>
            <a:r>
              <a:rPr lang="en-US" dirty="0" smtClean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geometry-and-art.ru/turn.html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260</TotalTime>
  <Words>169</Words>
  <Application>Microsoft Office PowerPoint</Application>
  <PresentationFormat>Экран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Поворот</vt:lpstr>
      <vt:lpstr>Определение</vt:lpstr>
      <vt:lpstr>Слайд 3</vt:lpstr>
      <vt:lpstr>Слайд 4</vt:lpstr>
      <vt:lpstr>Задача</vt:lpstr>
      <vt:lpstr>Слайд 6</vt:lpstr>
      <vt:lpstr>Слайд 7</vt:lpstr>
      <vt:lpstr>Слайд 8</vt:lpstr>
      <vt:lpstr>Библиография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Поворот</dc:title>
  <dc:creator>Кот Котейкович</dc:creator>
  <cp:lastModifiedBy>Lena</cp:lastModifiedBy>
  <cp:revision>24</cp:revision>
  <dcterms:created xsi:type="dcterms:W3CDTF">2015-12-24T17:35:40Z</dcterms:created>
  <dcterms:modified xsi:type="dcterms:W3CDTF">2016-01-15T22:13:57Z</dcterms:modified>
</cp:coreProperties>
</file>