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82" r:id="rId3"/>
    <p:sldId id="264" r:id="rId4"/>
    <p:sldId id="285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C99FAE-49A0-43C1-8C46-AA323F0CC131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031748-7A0F-4CC5-ABF5-A431B32C7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9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900C00-33CD-4F83-8A90-3BF64CB3B06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0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6604-CC71-4D1B-9779-F60D5310ABF1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FD79-0F5F-4320-A9ED-B32902A8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06181"/>
      </p:ext>
    </p:extLst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BD0B-B264-46AF-B770-345D313C5291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315A-37CA-40A4-A480-2C5A06E4F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98522"/>
      </p:ext>
    </p:extLst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578E-3794-452A-84BC-4DB688FC1DF4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33B9-EA5C-4ABA-8E99-C29FE725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64977"/>
      </p:ext>
    </p:extLst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3532-A8D5-43E8-9AD4-99875459E7E1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8994-A648-40E2-8CF8-52DAF5245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74197"/>
      </p:ext>
    </p:extLst>
  </p:cSld>
  <p:clrMapOvr>
    <a:masterClrMapping/>
  </p:clrMapOvr>
  <p:transition spd="med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8D6C-926C-4EA1-814A-33B3124D1574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3DD7-36FB-42AD-9AB1-CCBCC023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24421"/>
      </p:ext>
    </p:extLst>
  </p:cSld>
  <p:clrMapOvr>
    <a:masterClrMapping/>
  </p:clrMapOvr>
  <p:transition spd="med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9C22-0CA5-4484-A206-8B2A0FB108BE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C90C-35CC-4F51-A7A1-52542EAC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74255"/>
      </p:ext>
    </p:extLst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0F72-6FE4-4171-ADA3-12BFDCBB42C6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1C7F-449E-4061-B9BA-89C05B60D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58672"/>
      </p:ext>
    </p:extLst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5B20-AE05-42E4-B698-8DE74AED3CA5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214D-044F-486C-AD5E-9DB6D03E8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80752"/>
      </p:ext>
    </p:extLst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9DB4-C893-4F37-982E-62C950C308C5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60A7-C607-40C2-B58C-1A62884BC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0221"/>
      </p:ext>
    </p:extLst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D2C6-129B-49F9-8DF9-902B9EE24DE2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2454-C044-43FF-B959-02F7E6ED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99094"/>
      </p:ext>
    </p:extLst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394A-1786-4753-A0C6-518ED6E36E18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52E0-860D-4C5B-8550-0E10A8EF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3628"/>
      </p:ext>
    </p:extLst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00B01-5CC1-474E-9DF6-606EE8E49C7E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B5D7F6-0B0F-45C2-ABA9-9389B6399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img0.liveinternet.ru/images/attach/c/1/55/855/55855789_derevo_copy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8.png"/><Relationship Id="rId4" Type="http://schemas.openxmlformats.org/officeDocument/2006/relationships/hyperlink" Target="http://img0.liveinternet.ru/images/attach/c/1/55/855/55855789_derevo_copy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1%80%D0%BE%D0%B2%D0%BE%D0%B5_%D0%B4%D1%80%D0%B5%D0%B2%D0%BE" TargetMode="External"/><Relationship Id="rId2" Type="http://schemas.openxmlformats.org/officeDocument/2006/relationships/hyperlink" Target="http://web-kapiche.ru/152-mirovoe-derevo-slavyan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9013"/>
            <a:ext cx="91440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«Единство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культуры»</a:t>
            </a: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978150"/>
            <a:ext cx="53276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325" y="5680075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класс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-11113" y="115888"/>
            <a:ext cx="9107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перевода можно понять сущность ма­теринства, вглядываясь в благородные лики мадонн на картинах худож­ников итальянского Возрождения или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иконах древнерусских масте­ров. </a:t>
            </a:r>
          </a:p>
        </p:txBody>
      </p:sp>
      <p:pic>
        <p:nvPicPr>
          <p:cNvPr id="3" name="Picture 4" descr="C:\Users\пользователь\Desktop\Feofan_Donskaj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740612"/>
            <a:ext cx="2827784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947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88125" y="5880100"/>
            <a:ext cx="2130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икона </a:t>
            </a:r>
          </a:p>
          <a:p>
            <a:pPr algn="ctr"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Божией Матери.</a:t>
            </a:r>
          </a:p>
          <a:p>
            <a:pPr algn="ctr">
              <a:defRPr/>
            </a:pPr>
            <a:r>
              <a:rPr lang="en-US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XIV</a:t>
            </a: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</a:t>
            </a:r>
            <a:r>
              <a:rPr lang="en-US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559" y="1740241"/>
            <a:ext cx="301756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947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92425" y="5880100"/>
            <a:ext cx="3133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Сикстинская Мадонна </a:t>
            </a:r>
          </a:p>
          <a:p>
            <a:pPr algn="ctr"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1512-1513гг.</a:t>
            </a:r>
          </a:p>
        </p:txBody>
      </p:sp>
      <p:pic>
        <p:nvPicPr>
          <p:cNvPr id="7" name="Picture 2" descr="File:Leonardo da Vinci Benois Madon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40241"/>
            <a:ext cx="2639507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947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73025" y="5880100"/>
            <a:ext cx="3143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Бенуа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1478-1480гг.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196975"/>
            <a:ext cx="33115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Вдохно­венная музыка немецкого композитора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И.С.Баха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век), понятна и близка людям на любом континенте, потому что в ней выражены сила и величие человеческого духа.</a:t>
            </a:r>
          </a:p>
        </p:txBody>
      </p:sp>
      <p:pic>
        <p:nvPicPr>
          <p:cNvPr id="14340" name="Picture 4" descr="http://i2.imageban.ru/out/2012/11/03/3f9fed4f4c4a4398c9f289085c730a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761300" cy="6597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27538" y="5961063"/>
            <a:ext cx="410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Иога́нн</a:t>
            </a:r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Себастья́н</a:t>
            </a:r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Бах 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(1685-1750)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3200" y="1517650"/>
            <a:ext cx="51260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искусства универсален, понятен людям разных регионов мира.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восходит к глубинным корням народ­ной жизни, когда немалую роль играли попытки человека объяснить при­чины возникновения жизни на Земле.</a:t>
            </a: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888"/>
            <a:ext cx="9144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Древо </a:t>
            </a:r>
          </a:p>
          <a:p>
            <a:pPr algn="ctr">
              <a:defRPr/>
            </a:pPr>
            <a:r>
              <a:rPr lang="ru-RU" sz="36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отражение единства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3200" y="4797425"/>
            <a:ext cx="51260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127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Макрокосм - устройство   Все­ленной,</a:t>
            </a:r>
          </a:p>
          <a:p>
            <a:pPr marL="285750" marR="127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Микрокосм -  место человека </a:t>
            </a:r>
            <a:r>
              <a:rPr lang="ru-RU" sz="2400" b="1" i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общей картине мирозда­ния. </a:t>
            </a:r>
          </a:p>
        </p:txBody>
      </p:sp>
      <p:pic>
        <p:nvPicPr>
          <p:cNvPr id="5" name="Picture 3" descr="Картинка 10 из 545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68760"/>
            <a:ext cx="4002938" cy="55892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8" y="476250"/>
            <a:ext cx="4498975" cy="578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ключевых образов искусства выступает Мировое Древо.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образ нашёл отражение в устном творчестве разных народов, в памятниках архитектуры и изобразительного искусства.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Мирового Древа роднит мифологические представления на­родов Европы, Древней Америки и Востока, Африки и Австралии.</a:t>
            </a:r>
          </a:p>
        </p:txBody>
      </p:sp>
      <p:pic>
        <p:nvPicPr>
          <p:cNvPr id="5" name="Picture 3" descr="Картинка 41 из 19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5771"/>
            <a:ext cx="4645152" cy="65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9338" y="1412875"/>
            <a:ext cx="298767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представления­ми о строении Мирового Древа связаны понятия утра, дня и ночи, про­шлого, настоящего и будущего, трёх природных стихий: земли, воды, огня.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050" y="31750"/>
            <a:ext cx="9144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древности Основу мироздания составляли Небо и Земля,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почему в Мировом Древе различают нижнюю часть (корни), среднюю (ствол) и верхнюю (вет­ви, крону). </a:t>
            </a:r>
            <a:endParaRPr lang="ru-RU" sz="2400" dirty="0"/>
          </a:p>
        </p:txBody>
      </p:sp>
      <p:pic>
        <p:nvPicPr>
          <p:cNvPr id="17412" name="Picture 5" descr="Картинка 4 из 19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1171575"/>
            <a:ext cx="4808538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 flipH="1">
            <a:off x="3948113" y="5094288"/>
            <a:ext cx="2603500" cy="1563687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Подземное царство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(змеи, лягушки, ящерицы, мыши, </a:t>
            </a:r>
            <a:r>
              <a:rPr lang="ru-RU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бобры, рыбы и т. д)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948113" y="3846513"/>
            <a:ext cx="2063750" cy="920750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(жизнь копытных)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4084638" y="1560513"/>
            <a:ext cx="2071687" cy="1063625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Небесное царство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(жизнь птиц)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6236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шумерском эпосе о Гильгамеше в ветвях Мирового Древа </a:t>
            </a:r>
          </a:p>
          <a:p>
            <a:pPr lvl="8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живёт птица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Анзуд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8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посередине - дева Лилий, </a:t>
            </a:r>
          </a:p>
          <a:p>
            <a:pPr lvl="8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корнях - змея.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686292"/>
            <a:ext cx="2823811" cy="39330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2" descr="C:\Users\User\Desktop\Анзу (Анзуд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038" y="764704"/>
            <a:ext cx="3290540" cy="38134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a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78130"/>
            <a:ext cx="4828745" cy="21880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5138" y="827088"/>
            <a:ext cx="9477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Анзуд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425" y="5157788"/>
            <a:ext cx="16938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Дева Лилий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0113" y="5127625"/>
            <a:ext cx="825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Змея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908050"/>
            <a:ext cx="45370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 представления древних германских и сканди­навских народов о строении Мирового Древа.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памятном ка­мне древних германцев, символом верхнего мира выступают знаки Солнца, среднего - Дерево, нижний мир передают погребальная ладья и чудовище.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-171450"/>
            <a:ext cx="3114675" cy="73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575" y="5805488"/>
            <a:ext cx="26114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Древо Германцев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21263" y="739775"/>
            <a:ext cx="4100512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«Старшей Эдде» (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в.) - памятнике древнеисландского эпоса - представле­на другая картина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мироустрой­ства. </a:t>
            </a:r>
          </a:p>
          <a:p>
            <a:pPr algn="ctr">
              <a:lnSpc>
                <a:spcPts val="27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песне «Прорицания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вёльвы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гово­рится о её пробуждении от мёр­твого сна. Верховный странствующий бог Один пытается узнать у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вёльвы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историю начала жизни и заглянуть в будущее. </a:t>
            </a:r>
          </a:p>
        </p:txBody>
      </p:sp>
      <p:pic>
        <p:nvPicPr>
          <p:cNvPr id="6" name="Picture 2" descr="C:\Users\User\Desktop\бог Од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25" y="332656"/>
            <a:ext cx="4935561" cy="63193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413" y="6088063"/>
            <a:ext cx="2884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Один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738" y="1052513"/>
            <a:ext cx="5184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связывали представления о Мировом Древе с дубом. </a:t>
            </a:r>
          </a:p>
          <a:p>
            <a:pPr algn="ctr"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Око­ло него наши предки вершили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праведный суд, совершали жертвопри­ношения,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приписы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-вали ему целебные свойства. </a:t>
            </a:r>
          </a:p>
        </p:txBody>
      </p:sp>
      <p:pic>
        <p:nvPicPr>
          <p:cNvPr id="59394" name="Picture 2" descr="http://gnoziss.files.wordpress.com/2011/10/drevo-stat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61060"/>
            <a:ext cx="4581649" cy="34076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qrok.net/uploads/posts/2010-08/1283248395_mirovoe-derev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86" y="952506"/>
            <a:ext cx="4091666" cy="57888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представления о мироустройстве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существовали и у славян­ских народов. </a:t>
            </a:r>
            <a:endParaRPr lang="ru-RU" sz="24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9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87" y="0"/>
            <a:ext cx="5383213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50" y="2060575"/>
            <a:ext cx="9110663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just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СЛАВЯНСКОЕ ДРЕВО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Корнями гнездится глубоко,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Вершиной восходит высоко,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Зелёные ветви уводит в лазурно-широкую даль.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Корнями гнездится глубоко в земле,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Вершиной восходит к высокой скале,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Зелёные ветви уводит широко в безмерную синюю даль.</a:t>
            </a:r>
          </a:p>
          <a:p>
            <a:pPr marR="1270">
              <a:spcAft>
                <a:spcPts val="600"/>
              </a:spcAft>
              <a:defRPr/>
            </a:pPr>
            <a:r>
              <a:rPr lang="ru-RU" sz="2200" b="1" spc="-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Корнями гнездится глубоко в земле и в бессмертном подземном огне,</a:t>
            </a:r>
          </a:p>
          <a:p>
            <a:pPr marR="127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Вершиной восходит высоко-высоко, теряясь светло в вышине,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Изумрудные ветви в расцвете уводит в бирюзовую вольную даль.</a:t>
            </a:r>
          </a:p>
          <a:p>
            <a:pPr algn="r">
              <a:spcAft>
                <a:spcPts val="6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Константи­н Бальмонт (1867-1942)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64944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988" y="739775"/>
            <a:ext cx="806608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символ?</a:t>
            </a:r>
          </a:p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символов вы знаете? </a:t>
            </a:r>
          </a:p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традиционные символы разных стран.</a:t>
            </a:r>
          </a:p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страну по ее символу: </a:t>
            </a:r>
          </a:p>
          <a:p>
            <a:pPr marL="1200150" lvl="2" indent="-285750" eaLnBrk="1" hangingPunct="1">
              <a:lnSpc>
                <a:spcPts val="28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 -…, </a:t>
            </a:r>
          </a:p>
          <a:p>
            <a:pPr marL="1200150" lvl="2" indent="-285750" eaLnBrk="1" hangingPunct="1">
              <a:lnSpc>
                <a:spcPts val="28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свободы -…, </a:t>
            </a:r>
          </a:p>
          <a:p>
            <a:pPr marL="1200150" lvl="2" indent="-285750" eaLnBrk="1" hangingPunct="1">
              <a:lnSpc>
                <a:spcPts val="28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Кремль -…</a:t>
            </a:r>
          </a:p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поэтические символы стран.</a:t>
            </a:r>
          </a:p>
          <a:p>
            <a:pPr marL="1200150" lvl="2" indent="-285750" eaLnBrk="1" hangingPunct="1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- …</a:t>
            </a:r>
          </a:p>
          <a:p>
            <a:pPr marL="1200150" lvl="2" indent="-285750" eaLnBrk="1" hangingPunct="1">
              <a:lnSpc>
                <a:spcPts val="28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- …</a:t>
            </a:r>
          </a:p>
          <a:p>
            <a:pPr marL="457200" indent="-457200" eaLnBrk="1" hangingPunct="1">
              <a:lnSpc>
                <a:spcPts val="28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прием, который                     используют поэты в стихотворениях?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9"/>
          <a:stretch/>
        </p:blipFill>
        <p:spPr bwMode="auto">
          <a:xfrm>
            <a:off x="107504" y="5094000"/>
            <a:ext cx="3439798" cy="17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898855"/>
            <a:ext cx="2037029" cy="311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9" b="-372"/>
          <a:stretch/>
        </p:blipFill>
        <p:spPr bwMode="auto">
          <a:xfrm>
            <a:off x="6394082" y="5013176"/>
            <a:ext cx="2483782" cy="18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0701" y="5085176"/>
            <a:ext cx="2759077" cy="17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38" y="212725"/>
            <a:ext cx="9144001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Древо растёт вглубь, ввысь и вширь. Его силы повсеместно проникают во все три измерения.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его власти оказывается и четвёртое измерение - Человек, его эмоциональ­ный и духовный мир</a:t>
            </a:r>
          </a:p>
        </p:txBody>
      </p:sp>
      <p:pic>
        <p:nvPicPr>
          <p:cNvPr id="23555" name="Picture 3" descr="Картинка 2 из 19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790700"/>
            <a:ext cx="458628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775" y="6221413"/>
            <a:ext cx="34575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Древо нанайцев</a:t>
            </a:r>
          </a:p>
        </p:txBody>
      </p:sp>
      <p:pic>
        <p:nvPicPr>
          <p:cNvPr id="23557" name="Picture 3" descr="Картинка 3 из 19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5" y="1747838"/>
            <a:ext cx="38354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3563" y="6221413"/>
            <a:ext cx="47498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Древо сибирских народов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cdn.bolshoyvopros.ru/files/users/images/b2/90/b29061a27614f064e5e91338f9e95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16961"/>
            <a:ext cx="7657002" cy="5472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050" y="115888"/>
            <a:ext cx="916305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Мировым Древом связана идея бессмертия. Оно всегда недоступно для злых и тёмных сил.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Славянское древо — источник красоты, добра и чуда — хранит тайну бытия.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5084763"/>
            <a:ext cx="71294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r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Свежительны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бури, рожденье в них чуда,</a:t>
            </a:r>
          </a:p>
          <a:p>
            <a:pPr marR="1270" algn="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Колодец, криница, ковёр-самолёт. </a:t>
            </a:r>
          </a:p>
          <a:p>
            <a:pPr marR="1270" algn="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вечно нам, вечно, как сон изумруда,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Славянское Древо цветёт.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391001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40000" marR="127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легенда о Вавилонской башне  ассоциируется с разобщенностью людей?</a:t>
            </a:r>
          </a:p>
          <a:p>
            <a:pPr marL="540000" marR="127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единство и многообразие мировой культуры?</a:t>
            </a:r>
          </a:p>
          <a:p>
            <a:pPr marL="540000" marR="127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Мировом древе (о пространстве Вселенной).  </a:t>
            </a:r>
          </a:p>
          <a:p>
            <a:pPr marL="540000" marR="127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представляли его в древности народы? Что оно воплощает?</a:t>
            </a:r>
          </a:p>
          <a:p>
            <a:pPr marL="540000" marR="127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основные части Мирового древа.</a:t>
            </a:r>
          </a:p>
          <a:p>
            <a:pPr marL="54000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дерево представлено у славянских народов?    С чем оно ассоциируется?</a:t>
            </a:r>
          </a:p>
        </p:txBody>
      </p:sp>
      <p:pic>
        <p:nvPicPr>
          <p:cNvPr id="3" name="Picture 5" descr="http://www.abc-people.com/phenomenons/mysteries/b-3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80" y="3989948"/>
            <a:ext cx="1872260" cy="27888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User\Documents\Документы\2009-  учебные года\Планы\МХК\Уроки\Картинки\еврипид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7" t="7143" r="15207" b="6770"/>
          <a:stretch/>
        </p:blipFill>
        <p:spPr bwMode="auto">
          <a:xfrm>
            <a:off x="2169305" y="4012946"/>
            <a:ext cx="1928198" cy="27428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Картинка 41 из 19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751" y="3908713"/>
            <a:ext cx="2016224" cy="28595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бог Один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75752"/>
            <a:ext cx="2415281" cy="30924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765175"/>
            <a:ext cx="7632700" cy="517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16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1600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1600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http://web-kapiche.ru/152-mirovoe-derevo-slavyan.html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16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0%9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5_%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4%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1600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3" y="128588"/>
            <a:ext cx="9144001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Вавилонская башня - символ времени «золотого века </a:t>
            </a:r>
            <a:r>
              <a:rPr lang="ru-RU" sz="2400" b="1" spc="-15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человечест-</a:t>
            </a:r>
            <a:r>
              <a:rPr lang="ru-RU" sz="2400" b="1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 всей земле был одни язык и одно наречие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3277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Питера Брейгеля «Вавилонская башня». 1563г.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30" y="1013827"/>
            <a:ext cx="7111939" cy="536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635500" y="1155700"/>
            <a:ext cx="3032125" cy="760413"/>
          </a:xfrm>
          <a:prstGeom prst="line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1971675"/>
            <a:ext cx="2879725" cy="46069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Существовавшее единство распалось, сложилась пестрая картина в обычаях, языках и культурах народов.           Каждый народ приспосабливался, обживался на необустроенных землях, создавал свой самобытный язык, культуру, развивал национальные традиции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88125" y="1971675"/>
            <a:ext cx="2370138" cy="3784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«Смешение языков» обернулось во благо человечеству и на самом деле привело к развитию и многообразию самобытных культур народов мира.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763713" y="1155700"/>
            <a:ext cx="2879725" cy="760413"/>
          </a:xfrm>
          <a:prstGeom prst="line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" name="Picture 5" descr="http://www.abc-people.com/phenomenons/mysteries/b-3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7844" y="1643923"/>
            <a:ext cx="3312367" cy="4933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288" y="236538"/>
            <a:ext cx="8305800" cy="9540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Поучительный смысл библейской легенды о Вавилонской башне.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5900"/>
            <a:ext cx="9144000" cy="11303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культуры богат палитрой ярких красок, многоголосием звуков.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звуки сливаются в единую симфо­нию, в которой важен каждый аккорд. </a:t>
            </a:r>
          </a:p>
        </p:txBody>
      </p:sp>
      <p:pic>
        <p:nvPicPr>
          <p:cNvPr id="4" name="Picture 8" descr="8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1530350"/>
            <a:ext cx="24384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400" y="186372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Борис Слуцкий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178" y="1391336"/>
            <a:ext cx="3232225" cy="47140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97563" y="5948363"/>
            <a:ext cx="29924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 Борис Слуцкий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(1918-1986)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2728913"/>
            <a:ext cx="6069012" cy="358616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Человечество - смешанный лес, 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что нечего хвою топорщить ,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листья презрительно морщить- 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равны под покровом небес... 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Пререканья и 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разноголосье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смолкает ещё до сих пор. </a:t>
            </a:r>
          </a:p>
          <a:p>
            <a:pPr marR="1270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Получается всё-таки хор.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шумим, но как в поле колосья...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7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едина, в ней слиты историческое и современное,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традици­онное и нетрадиционное.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Выда­ющиеся творения античных мастеров, Рафаэля и Микеланджело, Данте и Шекспира, Бетховена и Чайковского - неотъемлемая часть сокровищницы мировой культуры. </a:t>
            </a:r>
          </a:p>
        </p:txBody>
      </p:sp>
      <p:sp>
        <p:nvSpPr>
          <p:cNvPr id="3" name="Овал 2"/>
          <p:cNvSpPr/>
          <p:nvPr/>
        </p:nvSpPr>
        <p:spPr>
          <a:xfrm>
            <a:off x="2735263" y="3851275"/>
            <a:ext cx="3673475" cy="108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Сокровищница мировой культуры</a:t>
            </a:r>
          </a:p>
        </p:txBody>
      </p:sp>
      <p:pic>
        <p:nvPicPr>
          <p:cNvPr id="11" name="Picture 2" descr="C:\Users\User\Desktop\Рафаэль Санти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8953" y="1953902"/>
            <a:ext cx="1233008" cy="175540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Леонардо да Винч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9" y="1866468"/>
            <a:ext cx="1202220" cy="163076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 rot="16994303">
            <a:off x="6140450" y="2235200"/>
            <a:ext cx="1706563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Античные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мастера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User\Desktop\Уильям Шекспир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26" y="3852361"/>
            <a:ext cx="1243864" cy="171186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Людвиг ван Бетховен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0391" y="4958743"/>
            <a:ext cx="1326238" cy="179334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Петр Ильич Чайковский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299" y="3752012"/>
            <a:ext cx="1248149" cy="1721979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File:Dante-alighieri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0741" y="5115687"/>
            <a:ext cx="1282866" cy="1679569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3" idx="0"/>
            <a:endCxn id="12" idx="4"/>
          </p:cNvCxnSpPr>
          <p:nvPr/>
        </p:nvCxnSpPr>
        <p:spPr>
          <a:xfrm flipH="1" flipV="1">
            <a:off x="4524375" y="3497263"/>
            <a:ext cx="47625" cy="3540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  <a:endCxn id="11" idx="5"/>
          </p:cNvCxnSpPr>
          <p:nvPr/>
        </p:nvCxnSpPr>
        <p:spPr>
          <a:xfrm flipH="1" flipV="1">
            <a:off x="2420938" y="3452813"/>
            <a:ext cx="852487" cy="557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7"/>
            <a:endCxn id="13" idx="1"/>
          </p:cNvCxnSpPr>
          <p:nvPr/>
        </p:nvCxnSpPr>
        <p:spPr>
          <a:xfrm flipV="1">
            <a:off x="5870575" y="3335338"/>
            <a:ext cx="563563" cy="674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2"/>
            <a:endCxn id="14" idx="6"/>
          </p:cNvCxnSpPr>
          <p:nvPr/>
        </p:nvCxnSpPr>
        <p:spPr>
          <a:xfrm flipH="1">
            <a:off x="1905000" y="4394200"/>
            <a:ext cx="830263" cy="3143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" idx="3"/>
            <a:endCxn id="50178" idx="0"/>
          </p:cNvCxnSpPr>
          <p:nvPr/>
        </p:nvCxnSpPr>
        <p:spPr>
          <a:xfrm flipH="1">
            <a:off x="2632075" y="4776788"/>
            <a:ext cx="641350" cy="3381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" idx="5"/>
            <a:endCxn id="15" idx="0"/>
          </p:cNvCxnSpPr>
          <p:nvPr/>
        </p:nvCxnSpPr>
        <p:spPr>
          <a:xfrm>
            <a:off x="5870575" y="4776788"/>
            <a:ext cx="663575" cy="1825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6"/>
            <a:endCxn id="16" idx="2"/>
          </p:cNvCxnSpPr>
          <p:nvPr/>
        </p:nvCxnSpPr>
        <p:spPr>
          <a:xfrm>
            <a:off x="6408738" y="4394200"/>
            <a:ext cx="947737" cy="2190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70113" y="6383338"/>
            <a:ext cx="923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Данте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70575" y="6370638"/>
            <a:ext cx="12604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Бетховен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8975" y="5116513"/>
            <a:ext cx="12096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411288" y="3200400"/>
            <a:ext cx="1260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Рафаэль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46488" y="3136900"/>
            <a:ext cx="189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Микеланджело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12013" y="5065713"/>
            <a:ext cx="1536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Чайковский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Пьесы античных драматургов - Эсхила, Софокла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Эврипида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созданные на заре человеческой юности, в наше время не сходят с театральных сцен мира.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Всемирному гению Пушкина был подвластен русский фольклор и песни западных славян. </a:t>
            </a:r>
          </a:p>
        </p:txBody>
      </p:sp>
      <p:pic>
        <p:nvPicPr>
          <p:cNvPr id="3" name="Picture 1" descr="C:\Users\User\Documents\Документы\2009-  учебные года\Планы\МХК\Уроки\Картинки\эсхил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45796" y="2055624"/>
            <a:ext cx="2904303" cy="40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:\Users\User\Desktop\СОФОК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046" y="2055624"/>
            <a:ext cx="2596175" cy="40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Users\User\Documents\Документы\2009-  учебные года\Планы\МХК\Уроки\Картинки\еврипид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7" t="7143" r="15207" b="6770"/>
          <a:stretch/>
        </p:blipFill>
        <p:spPr bwMode="auto">
          <a:xfrm>
            <a:off x="6084168" y="2055624"/>
            <a:ext cx="2859782" cy="40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49950"/>
            <a:ext cx="32924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Эсхи́л</a:t>
            </a:r>
            <a:r>
              <a:rPr lang="ru-RU" sz="20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(525-456 до н.э.)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76625" y="5949950"/>
            <a:ext cx="2265363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Софокл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(496-406 до н.э.)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81750" y="5916613"/>
            <a:ext cx="226536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Еврипид</a:t>
            </a:r>
            <a:endParaRPr lang="ru-RU" sz="2400" b="1" dirty="0">
              <a:solidFill>
                <a:srgbClr val="39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39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(480-406 до н.э.) 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17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Че­ловек приходит в этот мир, чтобы всё познать, пережить, испытать, по­чувствовать и выразить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звуках, жестах и красках. </a:t>
            </a:r>
          </a:p>
        </p:txBody>
      </p:sp>
      <p:pic>
        <p:nvPicPr>
          <p:cNvPr id="54274" name="Picture 2" descr="http://nirvana.fm/pic/diary/10721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84784"/>
            <a:ext cx="7848872" cy="52655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1704975"/>
            <a:ext cx="770572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«Всё время схватывая нить судеб, событий,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Жить, думать, чувствовать, любить, 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свершать событья». 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Пастернак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Красоты и Добра, Жизни и Смерти, Любви и Нена­висти, Нравственности и Невежества имеют общую значимость для каж­дого народа.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постижение через шедевры мировой художественной куль­туры помогает людям лучше познать самих себя.</a:t>
            </a:r>
          </a:p>
        </p:txBody>
      </p:sp>
      <p:pic>
        <p:nvPicPr>
          <p:cNvPr id="12292" name="Picture 4" descr="http://mtdata.ru/u26/photo6149/20768321090-0/origina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085999"/>
            <a:ext cx="2561753" cy="46454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kebana_Rinp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526" y="2085999"/>
            <a:ext cx="6156176" cy="46171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113" y="2276475"/>
            <a:ext cx="1244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Икебана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1205</Words>
  <Application>Microsoft Office PowerPoint</Application>
  <PresentationFormat>Экран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75</cp:revision>
  <dcterms:created xsi:type="dcterms:W3CDTF">2010-09-13T06:17:57Z</dcterms:created>
  <dcterms:modified xsi:type="dcterms:W3CDTF">2016-01-18T04:33:35Z</dcterms:modified>
</cp:coreProperties>
</file>