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9" r:id="rId2"/>
    <p:sldId id="265" r:id="rId3"/>
    <p:sldId id="263" r:id="rId4"/>
    <p:sldId id="258" r:id="rId5"/>
    <p:sldId id="264" r:id="rId6"/>
    <p:sldId id="267" r:id="rId7"/>
    <p:sldId id="268" r:id="rId8"/>
    <p:sldId id="269" r:id="rId9"/>
    <p:sldId id="270" r:id="rId10"/>
    <p:sldId id="273" r:id="rId11"/>
    <p:sldId id="260" r:id="rId12"/>
    <p:sldId id="257" r:id="rId13"/>
    <p:sldId id="259" r:id="rId14"/>
    <p:sldId id="275" r:id="rId15"/>
    <p:sldId id="262" r:id="rId16"/>
    <p:sldId id="276" r:id="rId17"/>
    <p:sldId id="274" r:id="rId18"/>
    <p:sldId id="272" r:id="rId19"/>
    <p:sldId id="261" r:id="rId20"/>
    <p:sldId id="266" r:id="rId21"/>
    <p:sldId id="280" r:id="rId2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B9FAC-CFA9-4F3C-B831-9C94F2D81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96515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63450-340E-4E0A-8473-8B6D0BA8B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4082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79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Триггеры</a:t>
            </a:r>
          </a:p>
          <a:p>
            <a:r>
              <a:rPr lang="ru-RU" dirty="0" smtClean="0"/>
              <a:t>На тексте «Нитраты» - гиперссылка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7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Сделать гиперссылки </a:t>
            </a:r>
            <a:r>
              <a:rPr lang="ru-RU" dirty="0" smtClean="0"/>
              <a:t>на соответствующие </a:t>
            </a:r>
            <a:r>
              <a:rPr lang="ru-RU" dirty="0" smtClean="0"/>
              <a:t>видеофрагменты </a:t>
            </a:r>
            <a:r>
              <a:rPr lang="en-US" altLang="ru-RU" sz="1200" dirty="0" smtClean="0">
                <a:solidFill>
                  <a:schemeClr val="tx1"/>
                </a:solidFill>
              </a:rPr>
              <a:t>CD</a:t>
            </a:r>
            <a:r>
              <a:rPr lang="ru-RU" altLang="ru-RU" sz="1200" dirty="0" smtClean="0">
                <a:solidFill>
                  <a:schemeClr val="tx1"/>
                </a:solidFill>
              </a:rPr>
              <a:t>-диск. Биология. Человек. 8 класс. 1С: Школа.  Образовательный комплекс ЗАО «1С», 2007. Издательский центр «</a:t>
            </a:r>
            <a:r>
              <a:rPr lang="ru-RU" altLang="ru-RU" sz="1200" dirty="0" err="1" smtClean="0">
                <a:solidFill>
                  <a:schemeClr val="tx1"/>
                </a:solidFill>
              </a:rPr>
              <a:t>Вентана</a:t>
            </a:r>
            <a:r>
              <a:rPr lang="ru-RU" altLang="ru-RU" sz="1200" dirty="0" smtClean="0">
                <a:solidFill>
                  <a:schemeClr val="tx1"/>
                </a:solidFill>
              </a:rPr>
              <a:t>-Граф»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9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6442C3-D6F1-4B2C-80F8-F4B46A01819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95981-9EAA-4596-BC81-00BA84353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6442C3-D6F1-4B2C-80F8-F4B46A01819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95981-9EAA-4596-BC81-00BA84353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6442C3-D6F1-4B2C-80F8-F4B46A01819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95981-9EAA-4596-BC81-00BA84353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6442C3-D6F1-4B2C-80F8-F4B46A01819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95981-9EAA-4596-BC81-00BA84353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6442C3-D6F1-4B2C-80F8-F4B46A01819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95981-9EAA-4596-BC81-00BA84353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6442C3-D6F1-4B2C-80F8-F4B46A01819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95981-9EAA-4596-BC81-00BA84353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6442C3-D6F1-4B2C-80F8-F4B46A01819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95981-9EAA-4596-BC81-00BA84353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6442C3-D6F1-4B2C-80F8-F4B46A01819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95981-9EAA-4596-BC81-00BA84353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6442C3-D6F1-4B2C-80F8-F4B46A01819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95981-9EAA-4596-BC81-00BA84353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6442C3-D6F1-4B2C-80F8-F4B46A01819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95981-9EAA-4596-BC81-00BA84353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6442C3-D6F1-4B2C-80F8-F4B46A01819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95981-9EAA-4596-BC81-00BA84353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C6442C3-D6F1-4B2C-80F8-F4B46A01819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395981-9EAA-4596-BC81-00BA84353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file:///I:\&#1073;&#1080;&#1086;&#1083;&#1086;&#1075;&#1080;&#1103;\8&#1082;&#1083;\&#1087;&#1080;&#1097;&#1077;&#1074;&#1072;&#1088;&#1080;&#1090;&#1077;&#1083;&#1100;&#1085;&#1072;&#1103;%20&#1089;&#1080;&#1089;&#1090;&#1077;&#1084;&#1072;\&#1041;-8&#1082;&#1083;.%20&#1087;.%2029-_&#1089;&#1086;&#1089;&#1090;&#1072;&#1074;%20&#1087;&#1080;&#1097;&#1080;\Resources\milk.jpg" TargetMode="External"/><Relationship Id="rId18" Type="http://schemas.openxmlformats.org/officeDocument/2006/relationships/image" Target="../media/image13.jpeg"/><Relationship Id="rId3" Type="http://schemas.openxmlformats.org/officeDocument/2006/relationships/image" Target="file:///I:\&#1073;&#1080;&#1086;&#1083;&#1086;&#1075;&#1080;&#1103;\8&#1082;&#1083;\&#1087;&#1080;&#1097;&#1077;&#1074;&#1072;&#1088;&#1080;&#1090;&#1077;&#1083;&#1100;&#1085;&#1072;&#1103;%20&#1089;&#1080;&#1089;&#1090;&#1077;&#1084;&#1072;\&#1041;-8&#1082;&#1083;.%20&#1087;.%2029-_&#1089;&#1086;&#1089;&#1090;&#1072;&#1074;%20&#1087;&#1080;&#1097;&#1080;\Resources\meat.jpg" TargetMode="External"/><Relationship Id="rId7" Type="http://schemas.openxmlformats.org/officeDocument/2006/relationships/image" Target="file:///I:\&#1073;&#1080;&#1086;&#1083;&#1086;&#1075;&#1080;&#1103;\8&#1082;&#1083;\&#1087;&#1080;&#1097;&#1077;&#1074;&#1072;&#1088;&#1080;&#1090;&#1077;&#1083;&#1100;&#1085;&#1072;&#1103;%20&#1089;&#1080;&#1089;&#1090;&#1077;&#1084;&#1072;\&#1041;-8&#1082;&#1083;.%20&#1087;.%2029-_&#1089;&#1086;&#1089;&#1090;&#1072;&#1074;%20&#1087;&#1080;&#1097;&#1080;\Resources\cheese.jpg" TargetMode="External"/><Relationship Id="rId12" Type="http://schemas.openxmlformats.org/officeDocument/2006/relationships/image" Target="../media/image10.jpeg"/><Relationship Id="rId17" Type="http://schemas.openxmlformats.org/officeDocument/2006/relationships/image" Target="file:///I:\&#1073;&#1080;&#1086;&#1083;&#1086;&#1075;&#1080;&#1103;\8&#1082;&#1083;\&#1087;&#1080;&#1097;&#1077;&#1074;&#1072;&#1088;&#1080;&#1090;&#1077;&#1083;&#1100;&#1085;&#1072;&#1103;%20&#1089;&#1080;&#1089;&#1090;&#1077;&#1084;&#1072;\&#1041;-8&#1082;&#1083;.%20&#1087;.%2029-_&#1089;&#1086;&#1089;&#1090;&#1072;&#1074;%20&#1087;&#1080;&#1097;&#1080;\Resources\pea.jpg" TargetMode="External"/><Relationship Id="rId2" Type="http://schemas.openxmlformats.org/officeDocument/2006/relationships/image" Target="../media/image5.jpe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file:///I:\&#1073;&#1080;&#1086;&#1083;&#1086;&#1075;&#1080;&#1103;\8&#1082;&#1083;\&#1087;&#1080;&#1097;&#1077;&#1074;&#1072;&#1088;&#1080;&#1090;&#1077;&#1083;&#1100;&#1085;&#1072;&#1103;%20&#1089;&#1080;&#1089;&#1090;&#1077;&#1084;&#1072;\&#1041;-8&#1082;&#1083;.%20&#1087;.%2029-_&#1089;&#1086;&#1089;&#1090;&#1072;&#1074;%20&#1087;&#1080;&#1097;&#1080;\Resources\tvorog.jpg" TargetMode="External"/><Relationship Id="rId5" Type="http://schemas.openxmlformats.org/officeDocument/2006/relationships/image" Target="file:///I:\&#1073;&#1080;&#1086;&#1083;&#1086;&#1075;&#1080;&#1103;\8&#1082;&#1083;\&#1087;&#1080;&#1097;&#1077;&#1074;&#1072;&#1088;&#1080;&#1090;&#1077;&#1083;&#1100;&#1085;&#1072;&#1103;%20&#1089;&#1080;&#1089;&#1090;&#1077;&#1084;&#1072;\&#1041;-8&#1082;&#1083;.%20&#1087;.%2029-_&#1089;&#1086;&#1089;&#1090;&#1072;&#1074;%20&#1087;&#1080;&#1097;&#1080;\Resources\fish.jpg" TargetMode="External"/><Relationship Id="rId15" Type="http://schemas.openxmlformats.org/officeDocument/2006/relationships/image" Target="file:///I:\&#1073;&#1080;&#1086;&#1083;&#1086;&#1075;&#1080;&#1103;\8&#1082;&#1083;\&#1087;&#1080;&#1097;&#1077;&#1074;&#1072;&#1088;&#1080;&#1090;&#1077;&#1083;&#1100;&#1085;&#1072;&#1103;%20&#1089;&#1080;&#1089;&#1090;&#1077;&#1084;&#1072;\&#1041;-8&#1082;&#1083;.%20&#1087;.%2029-_&#1089;&#1086;&#1089;&#1090;&#1072;&#1074;%20&#1087;&#1080;&#1097;&#1080;\Resources\mushrooms.jpg" TargetMode="External"/><Relationship Id="rId10" Type="http://schemas.openxmlformats.org/officeDocument/2006/relationships/image" Target="../media/image9.jpeg"/><Relationship Id="rId19" Type="http://schemas.openxmlformats.org/officeDocument/2006/relationships/image" Target="file:///I:\&#1073;&#1080;&#1086;&#1083;&#1086;&#1075;&#1080;&#1103;\8&#1082;&#1083;\&#1087;&#1080;&#1097;&#1077;&#1074;&#1072;&#1088;&#1080;&#1090;&#1077;&#1083;&#1100;&#1085;&#1072;&#1103;%20&#1089;&#1080;&#1089;&#1090;&#1077;&#1084;&#1072;\&#1041;-8&#1082;&#1083;.%20&#1087;.%2029-_&#1089;&#1086;&#1089;&#1090;&#1072;&#1074;%20&#1087;&#1080;&#1097;&#1080;\Resources\nut.jpg" TargetMode="External"/><Relationship Id="rId4" Type="http://schemas.openxmlformats.org/officeDocument/2006/relationships/image" Target="../media/image6.jpeg"/><Relationship Id="rId9" Type="http://schemas.openxmlformats.org/officeDocument/2006/relationships/image" Target="file:///I:\&#1073;&#1080;&#1086;&#1083;&#1086;&#1075;&#1080;&#1103;\8&#1082;&#1083;\&#1087;&#1080;&#1097;&#1077;&#1074;&#1072;&#1088;&#1080;&#1090;&#1077;&#1083;&#1100;&#1085;&#1072;&#1103;%20&#1089;&#1080;&#1089;&#1090;&#1077;&#1084;&#1072;\&#1041;-8&#1082;&#1083;.%20&#1087;.%2029-_&#1089;&#1086;&#1089;&#1090;&#1072;&#1074;%20&#1087;&#1080;&#1097;&#1080;\Resources\egg.jpg" TargetMode="External"/><Relationship Id="rId1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file:///I:\&#1073;&#1080;&#1086;&#1083;&#1086;&#1075;&#1080;&#1103;\8&#1082;&#1083;\&#1087;&#1080;&#1097;&#1077;&#1074;&#1072;&#1088;&#1080;&#1090;&#1077;&#1083;&#1100;&#1085;&#1072;&#1103;%20&#1089;&#1080;&#1089;&#1090;&#1077;&#1084;&#1072;\&#1041;-8&#1082;&#1083;.%20&#1087;.%2029-_&#1089;&#1086;&#1089;&#1090;&#1072;&#1074;%20&#1087;&#1080;&#1097;&#1080;\Resources\bread.jpg" TargetMode="External"/><Relationship Id="rId3" Type="http://schemas.openxmlformats.org/officeDocument/2006/relationships/image" Target="file:///I:\&#1073;&#1080;&#1086;&#1083;&#1086;&#1075;&#1080;&#1103;\8&#1082;&#1083;\&#1087;&#1080;&#1097;&#1077;&#1074;&#1072;&#1088;&#1080;&#1090;&#1077;&#1083;&#1100;&#1085;&#1072;&#1103;%20&#1089;&#1080;&#1089;&#1090;&#1077;&#1084;&#1072;\&#1041;-8&#1082;&#1083;.%20&#1087;.%2029-_&#1089;&#1086;&#1089;&#1090;&#1072;&#1074;%20&#1087;&#1080;&#1097;&#1080;\Resources\croup.jpg" TargetMode="External"/><Relationship Id="rId7" Type="http://schemas.openxmlformats.org/officeDocument/2006/relationships/image" Target="file:///I:\&#1073;&#1080;&#1086;&#1083;&#1086;&#1075;&#1080;&#1103;\8&#1082;&#1083;\&#1087;&#1080;&#1097;&#1077;&#1074;&#1072;&#1088;&#1080;&#1090;&#1077;&#1083;&#1100;&#1085;&#1072;&#1103;%20&#1089;&#1080;&#1089;&#1090;&#1077;&#1084;&#1072;\&#1041;-8&#1082;&#1083;.%20&#1087;.%2029-_&#1089;&#1086;&#1089;&#1090;&#1072;&#1074;%20&#1087;&#1080;&#1097;&#1080;\Resources\potatoes.jpg" TargetMode="External"/><Relationship Id="rId12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file:///I:\&#1073;&#1080;&#1086;&#1083;&#1086;&#1075;&#1080;&#1103;\8&#1082;&#1083;\&#1087;&#1080;&#1097;&#1077;&#1074;&#1072;&#1088;&#1080;&#1090;&#1077;&#1083;&#1100;&#1085;&#1072;&#1103;%20&#1089;&#1080;&#1089;&#1090;&#1077;&#1084;&#1072;\&#1041;-8&#1082;&#1083;.%20&#1087;.%2029-_&#1089;&#1086;&#1089;&#1090;&#1072;&#1074;%20&#1087;&#1080;&#1097;&#1080;\Resources\sugar.jpg" TargetMode="External"/><Relationship Id="rId5" Type="http://schemas.openxmlformats.org/officeDocument/2006/relationships/image" Target="file:///I:\&#1073;&#1080;&#1086;&#1083;&#1086;&#1075;&#1080;&#1103;\8&#1082;&#1083;\&#1087;&#1080;&#1097;&#1077;&#1074;&#1072;&#1088;&#1080;&#1090;&#1077;&#1083;&#1100;&#1085;&#1072;&#1103;%20&#1089;&#1080;&#1089;&#1090;&#1077;&#1084;&#1072;\&#1041;-8&#1082;&#1083;.%20&#1087;.%2029-_&#1089;&#1086;&#1089;&#1090;&#1072;&#1074;%20&#1087;&#1080;&#1097;&#1080;\Resources\flour.jpg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image" Target="file:///I:\&#1073;&#1080;&#1086;&#1083;&#1086;&#1075;&#1080;&#1103;\8&#1082;&#1083;\&#1087;&#1080;&#1097;&#1077;&#1074;&#1072;&#1088;&#1080;&#1090;&#1077;&#1083;&#1100;&#1085;&#1072;&#1103;%20&#1089;&#1080;&#1089;&#1090;&#1077;&#1084;&#1072;\&#1041;-8&#1082;&#1083;.%20&#1087;.%2029-_&#1089;&#1086;&#1089;&#1090;&#1072;&#1074;%20&#1087;&#1080;&#1097;&#1080;\Resources\macaroni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6;&#1088;&#1095;&#1072;%20&#1087;&#1088;&#1086;&#1076;&#1091;&#1082;&#1090;&#1086;&#1074;%20&#1087;&#1080;&#1090;&#1072;&#1085;&#1080;&#1103;%20&#1087;&#1088;&#1080;%20&#1085;&#1077;&#1087;&#1088;&#1072;&#1074;&#1080;&#1083;&#1100;&#1085;&#1086;&#1084;%20&#1093;&#1088;&#1072;&#1085;&#1077;&#1085;&#1080;&#1080;%20&#1087;&#1088;&#1086;&#1076;&#1091;&#1082;&#1090;&#1086;&#1074;.wm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hyperlink" Target="&#1055;&#1077;&#1088;&#1074;&#1080;&#1095;&#1085;&#1072;&#1103;%20&#1086;&#1073;&#1088;&#1072;&#1073;&#1086;&#1090;&#1082;&#1072;%20&#1086;&#1074;&#1086;&#1097;&#1077;&#1081;.wmv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115888"/>
            <a:ext cx="7461250" cy="6408737"/>
          </a:xfrm>
        </p:spPr>
        <p:txBody>
          <a:bodyPr/>
          <a:lstStyle/>
          <a:p>
            <a:pPr marL="44450" indent="0" algn="ctr">
              <a:buFontTx/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  <a:p>
            <a:pPr marL="44450" indent="0" algn="ctr"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</a:rPr>
              <a:t>МБОУ Арбатская средняя школа</a:t>
            </a:r>
          </a:p>
          <a:p>
            <a:pPr marL="44450" indent="0" algn="ctr">
              <a:buFontTx/>
              <a:buNone/>
            </a:pPr>
            <a:r>
              <a:rPr lang="ru-RU" altLang="ru-RU" sz="1400" b="1" dirty="0" err="1" smtClean="0">
                <a:solidFill>
                  <a:schemeClr val="bg1"/>
                </a:solidFill>
              </a:rPr>
              <a:t>Таштыпский</a:t>
            </a:r>
            <a:r>
              <a:rPr lang="ru-RU" altLang="ru-RU" sz="1400" b="1" smtClean="0">
                <a:solidFill>
                  <a:schemeClr val="bg1"/>
                </a:solidFill>
              </a:rPr>
              <a:t> район  Республика </a:t>
            </a:r>
            <a:r>
              <a:rPr lang="ru-RU" altLang="ru-RU" sz="1400" b="1" dirty="0" smtClean="0">
                <a:solidFill>
                  <a:schemeClr val="bg1"/>
                </a:solidFill>
              </a:rPr>
              <a:t>Хакасия</a:t>
            </a:r>
          </a:p>
          <a:p>
            <a:pPr marL="44450" indent="0" algn="ctr">
              <a:buFontTx/>
              <a:buNone/>
            </a:pPr>
            <a:endParaRPr lang="ru-RU" altLang="ru-RU" sz="2800" dirty="0" smtClean="0">
              <a:solidFill>
                <a:schemeClr val="tx1"/>
              </a:solidFill>
            </a:endParaRPr>
          </a:p>
          <a:p>
            <a:pPr marL="44450" indent="0" algn="ctr"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</a:rPr>
              <a:t>Значение пищи и её состав</a:t>
            </a:r>
            <a:endParaRPr lang="ru-RU" altLang="ru-RU" sz="1600" dirty="0" smtClean="0">
              <a:solidFill>
                <a:schemeClr val="tx1"/>
              </a:solidFill>
            </a:endParaRPr>
          </a:p>
          <a:p>
            <a:pPr marL="44450" indent="0" algn="ctr">
              <a:buFontTx/>
              <a:buNone/>
            </a:pPr>
            <a:r>
              <a:rPr lang="ru-RU" altLang="ru-RU" sz="1600" dirty="0" smtClean="0">
                <a:solidFill>
                  <a:schemeClr val="tx1"/>
                </a:solidFill>
              </a:rPr>
              <a:t>Биология – 8кл. (базовый уровень)</a:t>
            </a:r>
          </a:p>
          <a:p>
            <a:pPr marL="44450" indent="0" algn="ctr">
              <a:buFontTx/>
              <a:buNone/>
            </a:pPr>
            <a:endParaRPr lang="ru-RU" altLang="ru-RU" sz="1600" dirty="0" smtClean="0">
              <a:solidFill>
                <a:schemeClr val="tx1"/>
              </a:solidFill>
            </a:endParaRPr>
          </a:p>
          <a:p>
            <a:pPr marL="44450" indent="0" algn="ctr">
              <a:buFontTx/>
              <a:buNone/>
            </a:pPr>
            <a:endParaRPr lang="ru-RU" altLang="ru-RU" sz="1600" dirty="0" smtClean="0">
              <a:solidFill>
                <a:schemeClr val="tx1"/>
              </a:solidFill>
            </a:endParaRPr>
          </a:p>
          <a:p>
            <a:pPr marL="44450" indent="0" algn="ctr">
              <a:buFontTx/>
              <a:buNone/>
            </a:pPr>
            <a:r>
              <a:rPr lang="ru-RU" altLang="ru-RU" sz="1600" dirty="0" smtClean="0">
                <a:solidFill>
                  <a:schemeClr val="tx1"/>
                </a:solidFill>
              </a:rPr>
              <a:t>Программа: </a:t>
            </a:r>
            <a:r>
              <a:rPr lang="ru-RU" altLang="ru-RU" sz="1600" dirty="0" err="1" smtClean="0">
                <a:solidFill>
                  <a:schemeClr val="tx1"/>
                </a:solidFill>
              </a:rPr>
              <a:t>Пономарёвой</a:t>
            </a:r>
            <a:r>
              <a:rPr lang="ru-RU" altLang="ru-RU" sz="1600" dirty="0" smtClean="0">
                <a:solidFill>
                  <a:schemeClr val="tx1"/>
                </a:solidFill>
              </a:rPr>
              <a:t> И.Н., Фроловой М.П. «Биология -8»(раздел «Человек»</a:t>
            </a:r>
          </a:p>
          <a:p>
            <a:pPr marL="44450" indent="0" algn="ctr">
              <a:buFontTx/>
              <a:buNone/>
            </a:pPr>
            <a:r>
              <a:rPr lang="ru-RU" altLang="ru-RU" sz="1600" dirty="0" smtClean="0">
                <a:solidFill>
                  <a:schemeClr val="tx1"/>
                </a:solidFill>
              </a:rPr>
              <a:t>Автор учебника: </a:t>
            </a:r>
            <a:r>
              <a:rPr lang="ru-RU" altLang="ru-RU" sz="1600" dirty="0" err="1" smtClean="0">
                <a:solidFill>
                  <a:schemeClr val="tx1"/>
                </a:solidFill>
              </a:rPr>
              <a:t>Драгомилов</a:t>
            </a:r>
            <a:r>
              <a:rPr lang="ru-RU" altLang="ru-RU" sz="1600" dirty="0" smtClean="0">
                <a:solidFill>
                  <a:schemeClr val="tx1"/>
                </a:solidFill>
              </a:rPr>
              <a:t> А.Г., Маш Р.Д.</a:t>
            </a:r>
          </a:p>
          <a:p>
            <a:pPr marL="44450" indent="0" algn="ctr">
              <a:buFontTx/>
              <a:buNone/>
            </a:pPr>
            <a:endParaRPr lang="ru-RU" altLang="ru-RU" sz="1600" dirty="0" smtClean="0">
              <a:solidFill>
                <a:schemeClr val="tx1"/>
              </a:solidFill>
            </a:endParaRPr>
          </a:p>
          <a:p>
            <a:pPr marL="44450" indent="0" algn="ctr">
              <a:buFontTx/>
              <a:buNone/>
            </a:pPr>
            <a:r>
              <a:rPr lang="ru-RU" altLang="ru-RU" sz="1600" dirty="0" smtClean="0">
                <a:solidFill>
                  <a:schemeClr val="tx1"/>
                </a:solidFill>
              </a:rPr>
              <a:t>Автор: </a:t>
            </a:r>
            <a:r>
              <a:rPr lang="ru-RU" altLang="ru-RU" sz="1600" i="1" dirty="0" smtClean="0">
                <a:solidFill>
                  <a:schemeClr val="tx1"/>
                </a:solidFill>
              </a:rPr>
              <a:t>Медведева Татьяна Александровна, </a:t>
            </a:r>
          </a:p>
          <a:p>
            <a:pPr marL="44450" indent="0" algn="ctr">
              <a:buFontTx/>
              <a:buNone/>
            </a:pPr>
            <a:r>
              <a:rPr lang="ru-RU" altLang="ru-RU" sz="1600" i="1" dirty="0" smtClean="0">
                <a:solidFill>
                  <a:schemeClr val="tx1"/>
                </a:solidFill>
              </a:rPr>
              <a:t>учитель биологии</a:t>
            </a:r>
          </a:p>
          <a:p>
            <a:pPr marL="44450" indent="0" algn="ctr">
              <a:buFontTx/>
              <a:buNone/>
            </a:pPr>
            <a:endParaRPr lang="ru-RU" altLang="ru-RU" sz="1600" dirty="0" smtClean="0">
              <a:solidFill>
                <a:schemeClr val="tx1"/>
              </a:solidFill>
            </a:endParaRPr>
          </a:p>
          <a:p>
            <a:pPr marL="44450" indent="0" algn="ctr">
              <a:buFontTx/>
              <a:buNone/>
            </a:pPr>
            <a:endParaRPr lang="ru-RU" altLang="ru-RU" sz="1600" dirty="0">
              <a:solidFill>
                <a:schemeClr val="tx1"/>
              </a:solidFill>
            </a:endParaRPr>
          </a:p>
          <a:p>
            <a:pPr marL="44450" indent="0" algn="ctr">
              <a:buFontTx/>
              <a:buNone/>
            </a:pPr>
            <a:endParaRPr lang="ru-RU" altLang="ru-RU" sz="1600" dirty="0" smtClean="0">
              <a:solidFill>
                <a:schemeClr val="tx1"/>
              </a:solidFill>
            </a:endParaRPr>
          </a:p>
          <a:p>
            <a:pPr marL="44450" indent="0" algn="ctr">
              <a:buFontTx/>
              <a:buNone/>
            </a:pPr>
            <a:endParaRPr lang="ru-RU" altLang="ru-RU" sz="1600" dirty="0">
              <a:solidFill>
                <a:schemeClr val="tx1"/>
              </a:solidFill>
            </a:endParaRPr>
          </a:p>
          <a:p>
            <a:pPr marL="44450" indent="0" algn="ctr">
              <a:buFontTx/>
              <a:buNone/>
            </a:pPr>
            <a:r>
              <a:rPr lang="ru-RU" altLang="ru-RU" sz="1600" dirty="0" smtClean="0">
                <a:solidFill>
                  <a:schemeClr val="tx1"/>
                </a:solidFill>
              </a:rPr>
              <a:t>Арбаты – 2016г.</a:t>
            </a:r>
          </a:p>
        </p:txBody>
      </p:sp>
    </p:spTree>
    <p:extLst>
      <p:ext uri="{BB962C8B-B14F-4D97-AF65-F5344CB8AC3E}">
        <p14:creationId xmlns:p14="http://schemas.microsoft.com/office/powerpoint/2010/main" val="8263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Значение пищи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118072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Пища  - источник энергии и строительный материал организма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08507"/>
            <a:ext cx="5904656" cy="4428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027381"/>
            <a:ext cx="5879491" cy="4409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27381"/>
            <a:ext cx="5879490" cy="440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7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893958"/>
              </p:ext>
            </p:extLst>
          </p:nvPr>
        </p:nvGraphicFramePr>
        <p:xfrm>
          <a:off x="53751" y="764704"/>
          <a:ext cx="9036497" cy="9753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08497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/>
                        <a:t>Продукты, богатые белками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мясо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рыба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сыр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яйца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творог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молоко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грибы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бобовые культуры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орехи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3" name="Picture 9" descr="I:\биология\8кл\пищеварительная система\Б-8кл. п. 29-_состав пищи\Resources\meat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1785926"/>
            <a:ext cx="1307315" cy="1285884"/>
          </a:xfrm>
          <a:prstGeom prst="rect">
            <a:avLst/>
          </a:prstGeom>
          <a:noFill/>
        </p:spPr>
      </p:pic>
      <p:pic>
        <p:nvPicPr>
          <p:cNvPr id="1032" name="Picture 8" descr="I:\биология\8кл\пищеварительная система\Б-8кл. п. 29-_состав пищи\Resources\fish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42910" y="3500438"/>
            <a:ext cx="2624156" cy="1357322"/>
          </a:xfrm>
          <a:prstGeom prst="rect">
            <a:avLst/>
          </a:prstGeom>
          <a:noFill/>
        </p:spPr>
      </p:pic>
      <p:pic>
        <p:nvPicPr>
          <p:cNvPr id="1031" name="Picture 7" descr="I:\биология\8кл\пищеварительная система\Б-8кл. п. 29-_состав пищи\Resources\cheese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143108" y="4786322"/>
            <a:ext cx="1643074" cy="1564833"/>
          </a:xfrm>
          <a:prstGeom prst="rect">
            <a:avLst/>
          </a:prstGeom>
          <a:noFill/>
        </p:spPr>
      </p:pic>
      <p:pic>
        <p:nvPicPr>
          <p:cNvPr id="1030" name="Picture 6" descr="I:\биология\8кл\пищеварительная система\Б-8кл. п. 29-_состав пищи\Resources\egg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3143240" y="1928802"/>
            <a:ext cx="1214446" cy="1694576"/>
          </a:xfrm>
          <a:prstGeom prst="rect">
            <a:avLst/>
          </a:prstGeom>
          <a:noFill/>
        </p:spPr>
      </p:pic>
      <p:pic>
        <p:nvPicPr>
          <p:cNvPr id="1029" name="Picture 5" descr="I:\биология\8кл\пищеварительная система\Б-8кл. п. 29-_состав пищи\Resources\tvorog.jpg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3571868" y="3500438"/>
            <a:ext cx="2000264" cy="1538665"/>
          </a:xfrm>
          <a:prstGeom prst="rect">
            <a:avLst/>
          </a:prstGeom>
          <a:noFill/>
        </p:spPr>
      </p:pic>
      <p:pic>
        <p:nvPicPr>
          <p:cNvPr id="1028" name="Picture 4" descr="I:\биология\8кл\пищеварительная система\Б-8кл. п. 29-_состав пищи\Resources\milk.jpg"/>
          <p:cNvPicPr>
            <a:picLocks noChangeAspect="1" noChangeArrowheads="1"/>
          </p:cNvPicPr>
          <p:nvPr/>
        </p:nvPicPr>
        <p:blipFill>
          <a:blip r:embed="rId12" r:link="rId13"/>
          <a:srcRect/>
          <a:stretch>
            <a:fillRect/>
          </a:stretch>
        </p:blipFill>
        <p:spPr bwMode="auto">
          <a:xfrm>
            <a:off x="5214942" y="4500570"/>
            <a:ext cx="1071570" cy="1836978"/>
          </a:xfrm>
          <a:prstGeom prst="rect">
            <a:avLst/>
          </a:prstGeom>
          <a:noFill/>
        </p:spPr>
      </p:pic>
      <p:pic>
        <p:nvPicPr>
          <p:cNvPr id="1027" name="Picture 3" descr="I:\биология\8кл\пищеварительная система\Б-8кл. п. 29-_состав пищи\Resources\mushrooms.jpg"/>
          <p:cNvPicPr>
            <a:picLocks noChangeAspect="1" noChangeArrowheads="1"/>
          </p:cNvPicPr>
          <p:nvPr/>
        </p:nvPicPr>
        <p:blipFill>
          <a:blip r:embed="rId14" r:link="rId15"/>
          <a:srcRect/>
          <a:stretch>
            <a:fillRect/>
          </a:stretch>
        </p:blipFill>
        <p:spPr bwMode="auto">
          <a:xfrm>
            <a:off x="5929322" y="2214554"/>
            <a:ext cx="1423994" cy="1643070"/>
          </a:xfrm>
          <a:prstGeom prst="rect">
            <a:avLst/>
          </a:prstGeom>
          <a:noFill/>
        </p:spPr>
      </p:pic>
      <p:pic>
        <p:nvPicPr>
          <p:cNvPr id="1026" name="Picture 2" descr="I:\биология\8кл\пищеварительная система\Б-8кл. п. 29-_состав пищи\Resources\pea.jpg"/>
          <p:cNvPicPr>
            <a:picLocks noChangeAspect="1" noChangeArrowheads="1"/>
          </p:cNvPicPr>
          <p:nvPr/>
        </p:nvPicPr>
        <p:blipFill>
          <a:blip r:embed="rId16" r:link="rId17"/>
          <a:srcRect/>
          <a:stretch>
            <a:fillRect/>
          </a:stretch>
        </p:blipFill>
        <p:spPr bwMode="auto">
          <a:xfrm>
            <a:off x="7000892" y="3357562"/>
            <a:ext cx="1500198" cy="1216377"/>
          </a:xfrm>
          <a:prstGeom prst="rect">
            <a:avLst/>
          </a:prstGeom>
          <a:noFill/>
        </p:spPr>
      </p:pic>
      <p:pic>
        <p:nvPicPr>
          <p:cNvPr id="1025" name="Picture 1" descr="I:\биология\8кл\пищеварительная система\Б-8кл. п. 29-_состав пищи\Resources\nut.jpg"/>
          <p:cNvPicPr>
            <a:picLocks noChangeAspect="1" noChangeArrowheads="1"/>
          </p:cNvPicPr>
          <p:nvPr/>
        </p:nvPicPr>
        <p:blipFill>
          <a:blip r:embed="rId18" r:link="rId19"/>
          <a:srcRect/>
          <a:stretch>
            <a:fillRect/>
          </a:stretch>
        </p:blipFill>
        <p:spPr bwMode="auto">
          <a:xfrm>
            <a:off x="7674758" y="5000636"/>
            <a:ext cx="1469242" cy="1494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I:\%D0%B1%D0%B8%D0%BE%D0%BB%D0%BE%D0%B3%D0%B8%D1%8F\8%D0%BA%D0%BB\%D0%BF%D0%B8%D1%89%D0%B5%D0%B2%D0%B0%D1%80%D0%B8%D1%82%D0%B5%D0%BB%D1%8C%D0%BD%D0%B0%D1%8F %D1%81%D0%B8%D1%81%D1%82%D0%B5%D0%BC%D0%B0\%D0%91-8%D0%BA%D0%BB. %D0%BF. 29-_%D1%81%D0%BE%D1%81%D1%82%D0%B0%D0%B2 %D0%BF%D0%B8%D1%89%D0%B8\Resources\smet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I:\%D0%B1%D0%B8%D0%BE%D0%BB%D0%BE%D0%B3%D0%B8%D1%8F\8%D0%BA%D0%BB\%D0%BF%D0%B8%D1%89%D0%B5%D0%B2%D0%B0%D1%80%D0%B8%D1%82%D0%B5%D0%BB%D1%8C%D0%BD%D0%B0%D1%8F %D1%81%D0%B8%D1%81%D1%82%D0%B5%D0%BC%D0%B0\%D0%91-8%D0%BA%D0%BB. %D0%BF. 29-_%D1%81%D0%BE%D1%81%D1%82%D0%B0%D0%B2 %D0%BF%D0%B8%D1%89%D0%B8\Resources\smet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428604"/>
          <a:ext cx="9144000" cy="12858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31974">
                <a:tc gridSpan="6"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Продукты, богатые жирами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391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яйца</a:t>
                      </a:r>
                      <a:endParaRPr lang="ru-RU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молоко</a:t>
                      </a:r>
                      <a:endParaRPr lang="ru-RU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растительное масло</a:t>
                      </a:r>
                      <a:endParaRPr lang="ru-RU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сливочное масло</a:t>
                      </a:r>
                      <a:endParaRPr lang="ru-RU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сметана</a:t>
                      </a:r>
                      <a:endParaRPr lang="ru-RU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сыр</a:t>
                      </a:r>
                      <a:endParaRPr lang="ru-RU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01" name="Picture 5" descr="I:\биология\8кл\пищеварительная система\Б-8кл. п. 29-_состав пищи\Resources\030BECFC-0A01-022A-01D4-0164F4F7FF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1708797" cy="1857388"/>
          </a:xfrm>
          <a:prstGeom prst="rect">
            <a:avLst/>
          </a:prstGeom>
          <a:noFill/>
        </p:spPr>
      </p:pic>
      <p:pic>
        <p:nvPicPr>
          <p:cNvPr id="4102" name="Picture 6" descr="I:\биология\8кл\пищеварительная система\Б-8кл. п. 29-_состав пищи\Resources\030BED30-0A01-022A-0125-E7915D24CC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500438"/>
            <a:ext cx="1428760" cy="2101118"/>
          </a:xfrm>
          <a:prstGeom prst="rect">
            <a:avLst/>
          </a:prstGeom>
          <a:noFill/>
        </p:spPr>
      </p:pic>
      <p:pic>
        <p:nvPicPr>
          <p:cNvPr id="4103" name="Picture 7" descr="I:\биология\8кл\пищеварительная система\Б-8кл. п. 29-_состав пищи\Resources\r_mas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000240"/>
            <a:ext cx="1143008" cy="2005278"/>
          </a:xfrm>
          <a:prstGeom prst="rect">
            <a:avLst/>
          </a:prstGeom>
          <a:noFill/>
        </p:spPr>
      </p:pic>
      <p:pic>
        <p:nvPicPr>
          <p:cNvPr id="4104" name="Picture 8" descr="I:\биология\8кл\пищеварительная система\Б-8кл. п. 29-_состав пищи\Resources\s_masl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143116"/>
            <a:ext cx="2366027" cy="1460510"/>
          </a:xfrm>
          <a:prstGeom prst="rect">
            <a:avLst/>
          </a:prstGeom>
          <a:noFill/>
        </p:spPr>
      </p:pic>
      <p:pic>
        <p:nvPicPr>
          <p:cNvPr id="4105" name="Picture 9" descr="I:\биология\8кл\пищеварительная система\Б-8кл. п. 29-_состав пищи\Resources\smeta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857628"/>
            <a:ext cx="1560206" cy="2000264"/>
          </a:xfrm>
          <a:prstGeom prst="rect">
            <a:avLst/>
          </a:prstGeom>
          <a:noFill/>
        </p:spPr>
      </p:pic>
      <p:pic>
        <p:nvPicPr>
          <p:cNvPr id="4106" name="Picture 10" descr="I:\биология\8кл\пищеварительная система\Б-8кл. п. 29-_состав пищи\Resources\030BECE8-0A01-022A-01A0-77912EF4F1E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2285992"/>
            <a:ext cx="1714480" cy="1349984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09" name="AutoShape 13" descr="I:\%D0%B1%D0%B8%D0%BE%D0%BB%D0%BE%D0%B3%D0%B8%D1%8F\8%D0%BA%D0%BB\%D0%BF%D0%B8%D1%89%D0%B5%D0%B2%D0%B0%D1%80%D0%B8%D1%82%D0%B5%D0%BB%D1%8C%D0%BD%D0%B0%D1%8F %D1%81%D0%B8%D1%81%D1%82%D0%B5%D0%BC%D0%B0\%D0%91-8%D0%BA%D0%BB. %D0%BF. 29-_%D1%81%D0%BE%D1%81%D1%82%D0%B0%D0%B2 %D0%BF%D0%B8%D1%89%D0%B8\Resources\030BECE8-0A01-022A-01A0-77912EF4F1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546466"/>
              </p:ext>
            </p:extLst>
          </p:nvPr>
        </p:nvGraphicFramePr>
        <p:xfrm>
          <a:off x="9428" y="260648"/>
          <a:ext cx="9143999" cy="134922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02229"/>
                <a:gridCol w="1502229"/>
                <a:gridCol w="1502229"/>
                <a:gridCol w="1502229"/>
                <a:gridCol w="1502229"/>
                <a:gridCol w="1598386"/>
                <a:gridCol w="34468"/>
              </a:tblGrid>
              <a:tr h="43077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/>
                        <a:t>Продукты, богатые углеводами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1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крупы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мука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картофель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макаронные изделия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сахар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хлебобулочные изделия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060" name="Picture 12" descr="I:\биология\8кл\пищеварительная система\Б-8кл. п. 29-_состав пищи\Resources\croup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1785926"/>
            <a:ext cx="2734647" cy="2357454"/>
          </a:xfrm>
          <a:prstGeom prst="rect">
            <a:avLst/>
          </a:prstGeom>
          <a:noFill/>
        </p:spPr>
      </p:pic>
      <p:pic>
        <p:nvPicPr>
          <p:cNvPr id="2059" name="Picture 11" descr="I:\биология\8кл\пищеварительная система\Б-8кл. п. 29-_состав пищи\Resources\flour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428860" y="3786190"/>
            <a:ext cx="1643074" cy="2608053"/>
          </a:xfrm>
          <a:prstGeom prst="rect">
            <a:avLst/>
          </a:prstGeom>
          <a:noFill/>
        </p:spPr>
      </p:pic>
      <p:pic>
        <p:nvPicPr>
          <p:cNvPr id="2058" name="Picture 10" descr="I:\биология\8кл\пищеварительная система\Б-8кл. п. 29-_состав пищи\Resources\potatoes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786050" y="1785926"/>
            <a:ext cx="2217436" cy="1732371"/>
          </a:xfrm>
          <a:prstGeom prst="rect">
            <a:avLst/>
          </a:prstGeom>
          <a:noFill/>
        </p:spPr>
      </p:pic>
      <p:pic>
        <p:nvPicPr>
          <p:cNvPr id="2057" name="Picture 9" descr="I:\биология\8кл\пищеварительная система\Б-8кл. п. 29-_состав пищи\Resources\macaroni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4643438" y="3000372"/>
            <a:ext cx="1785950" cy="2588333"/>
          </a:xfrm>
          <a:prstGeom prst="rect">
            <a:avLst/>
          </a:prstGeom>
          <a:noFill/>
        </p:spPr>
      </p:pic>
      <p:pic>
        <p:nvPicPr>
          <p:cNvPr id="2056" name="Picture 8" descr="I:\биология\8кл\пищеварительная система\Б-8кл. п. 29-_состав пищи\Resources\sugar.jpg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5929322" y="2428868"/>
            <a:ext cx="2816087" cy="1928826"/>
          </a:xfrm>
          <a:prstGeom prst="rect">
            <a:avLst/>
          </a:prstGeom>
          <a:noFill/>
        </p:spPr>
      </p:pic>
      <p:pic>
        <p:nvPicPr>
          <p:cNvPr id="2055" name="Picture 7" descr="I:\биология\8кл\пищеварительная система\Б-8кл. п. 29-_состав пищи\Resources\bread.jpg"/>
          <p:cNvPicPr>
            <a:picLocks noChangeAspect="1" noChangeArrowheads="1"/>
          </p:cNvPicPr>
          <p:nvPr/>
        </p:nvPicPr>
        <p:blipFill>
          <a:blip r:embed="rId12" r:link="rId13"/>
          <a:srcRect/>
          <a:stretch>
            <a:fillRect/>
          </a:stretch>
        </p:blipFill>
        <p:spPr bwMode="auto">
          <a:xfrm>
            <a:off x="6885845" y="3929066"/>
            <a:ext cx="2258155" cy="1897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73634"/>
              </p:ext>
            </p:extLst>
          </p:nvPr>
        </p:nvGraphicFramePr>
        <p:xfrm>
          <a:off x="2" y="214290"/>
          <a:ext cx="9143999" cy="621510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91678"/>
                <a:gridCol w="1356321"/>
                <a:gridCol w="1524000"/>
                <a:gridCol w="1524000"/>
                <a:gridCol w="1646903"/>
                <a:gridCol w="1401097"/>
              </a:tblGrid>
              <a:tr h="51792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/>
                        <a:t>Типы загрязнений пищи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Механические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Химические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Биологические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3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Песок, мелкие камни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Тяжелые металлы: свинец, ртуть, кадмий и др.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Пестициды и минеральные удобрения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hlinkClick r:id="rId3" action="ppaction://hlinksldjump"/>
                        </a:rPr>
                        <a:t>Нитраты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/>
                        <a:t>Болезнетвор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dirty="0" err="1" smtClean="0"/>
                        <a:t>ные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/>
                        <a:t>бактерии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Яйца некоторых </a:t>
                      </a:r>
                      <a:r>
                        <a:rPr lang="ru-RU" sz="1600" dirty="0" err="1" smtClean="0"/>
                        <a:t>паразитиче</a:t>
                      </a: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/>
                        <a:t>ских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/>
                        <a:t>червей человека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Повреждения зубов, слизистых поверхностей желудочно-кишечного канала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Умственная отсталость, врожденные уродства. Канцерогены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Заболевания печени, почек, легких. Канцерогены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Канцерогены. Нарушение функций кровеносной системы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Пищевые отравления, кишечные </a:t>
                      </a:r>
                      <a:r>
                        <a:rPr lang="ru-RU" sz="1600" dirty="0" err="1" smtClean="0"/>
                        <a:t>инфекцион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dirty="0" err="1" smtClean="0"/>
                        <a:t>ные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/>
                        <a:t>заболевания: дизентерия, холера, </a:t>
                      </a:r>
                      <a:r>
                        <a:rPr lang="ru-RU" sz="1600" dirty="0" err="1" smtClean="0"/>
                        <a:t>гастроэнте</a:t>
                      </a: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/>
                        <a:t>рит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Развитие паразитов в организме человека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 useBgFill="1">
        <p:nvSpPr>
          <p:cNvPr id="20" name="Скругленный прямоугольник 19"/>
          <p:cNvSpPr/>
          <p:nvPr/>
        </p:nvSpPr>
        <p:spPr>
          <a:xfrm>
            <a:off x="0" y="3861048"/>
            <a:ext cx="161349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1" name="Скругленный прямоугольник 20"/>
          <p:cNvSpPr/>
          <p:nvPr/>
        </p:nvSpPr>
        <p:spPr>
          <a:xfrm>
            <a:off x="32356" y="1700808"/>
            <a:ext cx="161349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2" name="Скругленный прямоугольник 21"/>
          <p:cNvSpPr/>
          <p:nvPr/>
        </p:nvSpPr>
        <p:spPr>
          <a:xfrm>
            <a:off x="1645854" y="3861048"/>
            <a:ext cx="132462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3" name="Скругленный прямоугольник 22"/>
          <p:cNvSpPr/>
          <p:nvPr/>
        </p:nvSpPr>
        <p:spPr>
          <a:xfrm>
            <a:off x="1663198" y="1556792"/>
            <a:ext cx="132462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4" name="Скругленный прямоугольник 23"/>
          <p:cNvSpPr/>
          <p:nvPr/>
        </p:nvSpPr>
        <p:spPr>
          <a:xfrm>
            <a:off x="3131840" y="3861048"/>
            <a:ext cx="132462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5" name="Скругленный прямоугольник 24"/>
          <p:cNvSpPr/>
          <p:nvPr/>
        </p:nvSpPr>
        <p:spPr>
          <a:xfrm>
            <a:off x="3149184" y="1628800"/>
            <a:ext cx="132462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6" name="Скругленный прямоугольник 25"/>
          <p:cNvSpPr/>
          <p:nvPr/>
        </p:nvSpPr>
        <p:spPr>
          <a:xfrm>
            <a:off x="4644008" y="3861048"/>
            <a:ext cx="132462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7" name="Скругленный прямоугольник 26"/>
          <p:cNvSpPr/>
          <p:nvPr/>
        </p:nvSpPr>
        <p:spPr>
          <a:xfrm>
            <a:off x="4720407" y="1597018"/>
            <a:ext cx="132462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8" name="Скругленный прямоугольник 27"/>
          <p:cNvSpPr/>
          <p:nvPr/>
        </p:nvSpPr>
        <p:spPr>
          <a:xfrm>
            <a:off x="6156176" y="3480833"/>
            <a:ext cx="1324626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9" name="Скругленный прямоугольник 28"/>
          <p:cNvSpPr/>
          <p:nvPr/>
        </p:nvSpPr>
        <p:spPr>
          <a:xfrm>
            <a:off x="6271710" y="1628800"/>
            <a:ext cx="132462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0" name="Скругленный прямоугольник 29"/>
          <p:cNvSpPr/>
          <p:nvPr/>
        </p:nvSpPr>
        <p:spPr>
          <a:xfrm>
            <a:off x="7811984" y="3409361"/>
            <a:ext cx="1324626" cy="2107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1" name="Скругленный прямоугольник 30"/>
          <p:cNvSpPr/>
          <p:nvPr/>
        </p:nvSpPr>
        <p:spPr>
          <a:xfrm>
            <a:off x="7829328" y="1412776"/>
            <a:ext cx="132462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8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32030"/>
              </p:ext>
            </p:extLst>
          </p:nvPr>
        </p:nvGraphicFramePr>
        <p:xfrm>
          <a:off x="35495" y="214290"/>
          <a:ext cx="9108505" cy="621510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56184"/>
                <a:gridCol w="1356321"/>
                <a:gridCol w="1524000"/>
                <a:gridCol w="1524000"/>
                <a:gridCol w="1646903"/>
                <a:gridCol w="1401097"/>
              </a:tblGrid>
              <a:tr h="51792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/>
                        <a:t>Типы загрязнений пищи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Механические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Химические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Биологические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3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Песок, мелкие камни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Тяжелые металлы: свинец, ртуть, кадмий и др.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Пестициды и минеральные удобрения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hlinkClick r:id="rId2" action="ppaction://hlinksldjump"/>
                        </a:rPr>
                        <a:t>Нитраты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/>
                        <a:t>Болезнетвор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dirty="0" err="1" smtClean="0"/>
                        <a:t>ные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/>
                        <a:t>бактерии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Яйца некоторых </a:t>
                      </a:r>
                      <a:r>
                        <a:rPr lang="ru-RU" sz="1600" dirty="0" err="1" smtClean="0"/>
                        <a:t>паразитиче</a:t>
                      </a: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/>
                        <a:t>ских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/>
                        <a:t>червей человека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Повреждения зубов, слизистых поверхностей желудочно-кишечного канала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Умственная отсталость, врожденные уродства. Канцерогены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Заболевания печени, почек, легких. Канцерогены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Канцерогены. Нарушение функций кровеносной системы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Пищевые отравления, кишечные </a:t>
                      </a:r>
                      <a:r>
                        <a:rPr lang="ru-RU" sz="1600" dirty="0" err="1" smtClean="0"/>
                        <a:t>инфекцион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dirty="0" err="1" smtClean="0"/>
                        <a:t>ные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/>
                        <a:t>заболевания: дизентерия, холера, </a:t>
                      </a:r>
                      <a:r>
                        <a:rPr lang="ru-RU" sz="1600" dirty="0" err="1" smtClean="0"/>
                        <a:t>гастроэнте</a:t>
                      </a: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/>
                        <a:t>рит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Развитие паразитов в организме человека</a:t>
                      </a:r>
                      <a:endParaRPr lang="ru-RU" sz="1600" i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Хранение и использование </a:t>
            </a:r>
            <a:r>
              <a:rPr lang="ru-RU" b="1" dirty="0" smtClean="0"/>
              <a:t>пищевых продуктов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Первичная обработка овощей</a:t>
            </a:r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028" name="Picture 4" descr="C:\Users\преподаватель\Desktop\2015-01-12 20-01-28 Скриншот экрана.png">
            <a:hlinkClick r:id="rId3" action="ppaction://hlinkfile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3165398"/>
            <a:ext cx="3561724" cy="271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реподаватель\Desktop\2015-01-12 19-58-38 Скриншот экрана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5" y="3140968"/>
            <a:ext cx="35597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1999" y="1628800"/>
            <a:ext cx="44644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</a:rPr>
              <a:t>Порча продуктов при их неправильном хранении</a:t>
            </a:r>
          </a:p>
        </p:txBody>
      </p:sp>
    </p:spTree>
    <p:extLst>
      <p:ext uri="{BB962C8B-B14F-4D97-AF65-F5344CB8AC3E}">
        <p14:creationId xmlns:p14="http://schemas.microsoft.com/office/powerpoint/2010/main" val="6749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Выводы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r>
              <a:rPr lang="ru-RU" sz="2800" dirty="0"/>
              <a:t>Организм человека существует за счет питательных веществ, поступающих с пищей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Пища должна содержать как органические вещества – белки, жиры, углеводы, так и неорганические вещества – воду и минеральные соли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Большую потребность человек испытывает и в витаминах, так как без них не могут функционировать многие ферменты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0240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Выводы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ru-RU" sz="2400" dirty="0" smtClean="0"/>
              <a:t>Для </a:t>
            </a:r>
            <a:r>
              <a:rPr lang="ru-RU" sz="2400" dirty="0"/>
              <a:t>получения растительных пищевых продуктов человек создал </a:t>
            </a:r>
            <a:r>
              <a:rPr lang="ru-RU" sz="2400" dirty="0" err="1"/>
              <a:t>агроценозы</a:t>
            </a:r>
            <a:r>
              <a:rPr lang="ru-RU" sz="2400" dirty="0"/>
              <a:t>. Они неустойчивы, и, поддерживая их, вносят удобрения, применяют ядохимикаты для борьбы с вредными насекомыми, добывают воду для полива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При передозировке удобрений и нарушениях агротехники выращивания растений в продуктах могут встречаться вредные вещества, болезнетворные микроорганизмы, яйца гельминтов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Потребители должны знать, как хранить и использовать пищевые продукты, чтобы не допустить заражения и отравления.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Р</a:t>
            </a:r>
            <a:r>
              <a:rPr lang="ru-RU" sz="3600" b="1" dirty="0" smtClean="0">
                <a:solidFill>
                  <a:schemeClr val="accent3"/>
                </a:solidFill>
              </a:rPr>
              <a:t>аспределение нитратов в плодах</a:t>
            </a:r>
            <a:endParaRPr lang="ru-RU" sz="36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4357694"/>
            <a:ext cx="9001156" cy="2143140"/>
          </a:xfrm>
          <a:gradFill>
            <a:gsLst>
              <a:gs pos="69000">
                <a:srgbClr val="DDEBCF">
                  <a:alpha val="54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 fontScale="55000" lnSpcReduction="20000"/>
          </a:bodyPr>
          <a:lstStyle/>
          <a:p>
            <a:pPr marL="0" indent="357188" algn="just"/>
            <a:r>
              <a:rPr lang="ru-RU" dirty="0"/>
              <a:t>Растения – источник питания человека и животных, вот почему проблема загрязнения растениеводческой продукции нитратами, избыточное потребление которых может привести к ряду серьёзных заболеваний, приобрела остроту в настоящее время. </a:t>
            </a:r>
            <a:endParaRPr lang="ru-RU" dirty="0" smtClean="0"/>
          </a:p>
          <a:p>
            <a:pPr marL="0" indent="357188" algn="just"/>
            <a:r>
              <a:rPr lang="ru-RU" dirty="0" smtClean="0"/>
              <a:t>Установлено</a:t>
            </a:r>
            <a:r>
              <a:rPr lang="ru-RU" dirty="0"/>
              <a:t>, что нитраты крайне неравномерно распределены по органам и тканям растения. </a:t>
            </a:r>
            <a:endParaRPr lang="ru-RU" dirty="0" smtClean="0"/>
          </a:p>
          <a:p>
            <a:pPr marL="0" indent="357188" algn="just"/>
            <a:r>
              <a:rPr lang="ru-RU" dirty="0" smtClean="0"/>
              <a:t>Зная </a:t>
            </a:r>
            <a:r>
              <a:rPr lang="ru-RU" dirty="0"/>
              <a:t>зоны с повышенным содержанием нитратов, можно существенно снизить их количество, поступающее в организм человека, не употребляя эти части плодов</a:t>
            </a:r>
            <a:r>
              <a:rPr lang="ru-RU" dirty="0" smtClean="0"/>
              <a:t>.</a:t>
            </a:r>
          </a:p>
          <a:p>
            <a:pPr marL="0" indent="357188" algn="just"/>
            <a:r>
              <a:rPr lang="ru-RU" dirty="0" smtClean="0"/>
              <a:t> </a:t>
            </a:r>
            <a:r>
              <a:rPr lang="ru-RU" dirty="0"/>
              <a:t>Концентрация нитратов, даже если она не превышает нормы и достаточно низкая, у плодоножек всегда выше, чем в любой другой части плода, и значительное количество нитратов аккумулируется в кожице плода.</a:t>
            </a:r>
          </a:p>
          <a:p>
            <a:endParaRPr lang="ru-RU" dirty="0"/>
          </a:p>
        </p:txBody>
      </p:sp>
      <p:pic>
        <p:nvPicPr>
          <p:cNvPr id="1026" name="Picture 2" descr="I:\Мои документы\биология\8кл\пищеварительная система\Б-8кл. п. 29-_состав пищи\распределение нитратов в плод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929090" cy="3085258"/>
          </a:xfrm>
          <a:prstGeom prst="rect">
            <a:avLst/>
          </a:prstGeom>
          <a:noFill/>
        </p:spPr>
      </p:pic>
      <p:pic>
        <p:nvPicPr>
          <p:cNvPr id="1028" name="Picture 4" descr="I:\Мои документы\биология\8кл\пищеварительная система\Б-8кл. п. 29-_состав пищи\распределение нитратов в плодах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85860"/>
            <a:ext cx="4744216" cy="2643206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8244408" y="6525344"/>
            <a:ext cx="899592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ru-RU" dirty="0" smtClean="0"/>
              <a:t>Значение пищи и её состав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0652" y="2276872"/>
            <a:ext cx="7471788" cy="17526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400" dirty="0" smtClean="0"/>
              <a:t>Значение пищи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ru-RU" sz="2000" dirty="0" smtClean="0"/>
              <a:t>Состав пищи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ru-RU" sz="2000" dirty="0" smtClean="0"/>
              <a:t>Белки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ru-RU" sz="2000" dirty="0" smtClean="0"/>
              <a:t>Жиры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ru-RU" sz="2000" dirty="0" smtClean="0"/>
              <a:t>Углеводы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ru-RU" sz="2000" dirty="0" smtClean="0"/>
              <a:t>Минеральные соли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ru-RU" sz="2000" dirty="0" smtClean="0"/>
              <a:t>Витамины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 smtClean="0"/>
              <a:t>Хранение и использование пищевых продуктов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882" y="392036"/>
            <a:ext cx="17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Б-8кл. П. 29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Домашнее задание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4525963"/>
          </a:xfrm>
        </p:spPr>
        <p:txBody>
          <a:bodyPr/>
          <a:lstStyle/>
          <a:p>
            <a:r>
              <a:rPr lang="ru-RU" dirty="0" smtClean="0"/>
              <a:t>П. 29</a:t>
            </a:r>
          </a:p>
          <a:p>
            <a:r>
              <a:rPr lang="ru-RU" dirty="0" smtClean="0"/>
              <a:t>вопросы 1-7, с. 124</a:t>
            </a:r>
          </a:p>
          <a:p>
            <a:r>
              <a:rPr lang="ru-RU" dirty="0" smtClean="0"/>
              <a:t>РТ №1  Задание с. 79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Литература </a:t>
            </a:r>
            <a:r>
              <a:rPr lang="ru-RU" sz="2400" smtClean="0"/>
              <a:t>и источники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</a:rPr>
              <a:t>Автор учебника: </a:t>
            </a:r>
            <a:r>
              <a:rPr lang="ru-RU" altLang="ru-RU" sz="2000" dirty="0" err="1" smtClean="0">
                <a:solidFill>
                  <a:schemeClr val="tx1"/>
                </a:solidFill>
              </a:rPr>
              <a:t>Драгомилов</a:t>
            </a:r>
            <a:r>
              <a:rPr lang="ru-RU" altLang="ru-RU" sz="2000" dirty="0" smtClean="0">
                <a:solidFill>
                  <a:schemeClr val="tx1"/>
                </a:solidFill>
              </a:rPr>
              <a:t> А.Г., Маш Р.Д. «Биология». 8 класс. Учебник для учащихся общеобразовательных учреждений. М. </a:t>
            </a:r>
            <a:r>
              <a:rPr lang="ru-RU" altLang="ru-RU" sz="2000" dirty="0" err="1" smtClean="0">
                <a:solidFill>
                  <a:schemeClr val="tx1"/>
                </a:solidFill>
              </a:rPr>
              <a:t>Вентана</a:t>
            </a:r>
            <a:r>
              <a:rPr lang="ru-RU" altLang="ru-RU" sz="2000" dirty="0" smtClean="0">
                <a:solidFill>
                  <a:schemeClr val="tx1"/>
                </a:solidFill>
              </a:rPr>
              <a:t>-Граф. 2012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altLang="ru-RU" sz="2000" dirty="0" smtClean="0">
                <a:solidFill>
                  <a:schemeClr val="tx1"/>
                </a:solidFill>
              </a:rPr>
              <a:t>CD</a:t>
            </a:r>
            <a:r>
              <a:rPr lang="ru-RU" altLang="ru-RU" sz="2000" dirty="0" smtClean="0">
                <a:solidFill>
                  <a:schemeClr val="tx1"/>
                </a:solidFill>
              </a:rPr>
              <a:t>-диск. Биология. Человек. 8 класс. 1С: Школа.  Образовательный комплекс ЗАО «1С», 2007. Издательский центр «</a:t>
            </a:r>
            <a:r>
              <a:rPr lang="ru-RU" altLang="ru-RU" sz="2000" dirty="0" err="1" smtClean="0">
                <a:solidFill>
                  <a:schemeClr val="tx1"/>
                </a:solidFill>
              </a:rPr>
              <a:t>Вентана</a:t>
            </a:r>
            <a:r>
              <a:rPr lang="ru-RU" altLang="ru-RU" sz="2000" dirty="0" smtClean="0">
                <a:solidFill>
                  <a:schemeClr val="tx1"/>
                </a:solidFill>
              </a:rPr>
              <a:t>-Граф»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</a:rPr>
              <a:t>С</a:t>
            </a:r>
            <a:r>
              <a:rPr lang="en-US" altLang="ru-RU" sz="2000" dirty="0" smtClean="0">
                <a:solidFill>
                  <a:schemeClr val="tx1"/>
                </a:solidFill>
              </a:rPr>
              <a:t>D</a:t>
            </a:r>
            <a:r>
              <a:rPr lang="ru-RU" altLang="ru-RU" sz="2000" dirty="0" smtClean="0">
                <a:solidFill>
                  <a:schemeClr val="tx1"/>
                </a:solidFill>
              </a:rPr>
              <a:t>-диск. Виртуальная школа Кирилла и </a:t>
            </a:r>
            <a:r>
              <a:rPr lang="ru-RU" altLang="ru-RU" sz="2000" dirty="0" err="1" smtClean="0">
                <a:solidFill>
                  <a:schemeClr val="tx1"/>
                </a:solidFill>
              </a:rPr>
              <a:t>Мефодия</a:t>
            </a:r>
            <a:r>
              <a:rPr lang="ru-RU" altLang="ru-RU" sz="2000" dirty="0" smtClean="0">
                <a:solidFill>
                  <a:schemeClr val="tx1"/>
                </a:solidFill>
              </a:rPr>
              <a:t>. </a:t>
            </a:r>
            <a:r>
              <a:rPr lang="ru-RU" altLang="ru-RU" sz="2000" dirty="0" err="1" smtClean="0">
                <a:solidFill>
                  <a:schemeClr val="tx1"/>
                </a:solidFill>
              </a:rPr>
              <a:t>Медиатека</a:t>
            </a:r>
            <a:r>
              <a:rPr lang="ru-RU" altLang="ru-RU" sz="2000" dirty="0" smtClean="0">
                <a:solidFill>
                  <a:schemeClr val="tx1"/>
                </a:solidFill>
              </a:rPr>
              <a:t> по биологии. 8 класс. Человек.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62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839385"/>
              </p:ext>
            </p:extLst>
          </p:nvPr>
        </p:nvGraphicFramePr>
        <p:xfrm>
          <a:off x="0" y="1285860"/>
          <a:ext cx="9144000" cy="435771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72628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/>
                        <a:t>Состав пищи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Органические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вещества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Минеральные вещества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Витамины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Вода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Белки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Углеводы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Жиры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Соли, содержащие ионы</a:t>
                      </a:r>
                      <a:br>
                        <a:rPr lang="ru-RU" sz="1800"/>
                      </a:br>
                      <a:r>
                        <a:rPr lang="ru-RU" sz="1800"/>
                        <a:t>Fe, Na, K, Ca, Cl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Водорастворимые:</a:t>
                      </a:r>
                      <a:br>
                        <a:rPr lang="ru-RU" sz="1800"/>
                      </a:br>
                      <a:r>
                        <a:rPr lang="ru-RU" sz="1800"/>
                        <a:t>С, B1, B6 и др.</a:t>
                      </a:r>
                      <a:br>
                        <a:rPr lang="ru-RU" sz="1800"/>
                      </a:br>
                      <a:r>
                        <a:rPr lang="ru-RU" sz="1800"/>
                        <a:t>Жирорастворимые:</a:t>
                      </a:r>
                      <a:br>
                        <a:rPr lang="ru-RU" sz="1800"/>
                      </a:br>
                      <a:r>
                        <a:rPr lang="ru-RU" sz="1800"/>
                        <a:t>А, D и др.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Необходима для растворения большинства химических соединений, находящихся в организме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364508"/>
              </p:ext>
            </p:extLst>
          </p:nvPr>
        </p:nvGraphicFramePr>
        <p:xfrm>
          <a:off x="0" y="785794"/>
          <a:ext cx="9144000" cy="54077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43773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/>
                        <a:t>Значение питательных веществ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80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Органические вещества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Минеральные соли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Витамины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Белки</a:t>
                      </a:r>
                      <a:endParaRPr lang="ru-RU" sz="1800" b="1" i="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Углеводы</a:t>
                      </a:r>
                      <a:endParaRPr lang="ru-RU" sz="1800" b="1" i="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Жиры</a:t>
                      </a:r>
                      <a:endParaRPr lang="ru-RU" sz="1800" b="1" i="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Соли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 </a:t>
                      </a:r>
                      <a:r>
                        <a:rPr lang="ru-RU" sz="1800" b="1" dirty="0" err="1"/>
                        <a:t>Na</a:t>
                      </a:r>
                      <a:r>
                        <a:rPr lang="ru-RU" sz="1800" b="1" dirty="0"/>
                        <a:t>, K, P, </a:t>
                      </a:r>
                      <a:r>
                        <a:rPr lang="ru-RU" sz="1800" b="1" dirty="0" err="1"/>
                        <a:t>Ca</a:t>
                      </a:r>
                      <a:endParaRPr lang="ru-RU" sz="1800" b="1" i="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А, D, С, E, К, витамины группы В</a:t>
                      </a:r>
                      <a:endParaRPr lang="ru-RU" sz="1800" b="1" i="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Строительство растущего организма, обновление клеток, тканей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Обеспечение организма энергией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Обеспечение организма энергией, строительство мембран клеток. Участвуют в терморегуляции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Участвуют в образовании скелета, соляной кислоты. Ионы входят в состав ферментов и гормонов. Участвуют в проведении нервного возбуждения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Регулируют обмен веществ, обеспечивают рост организма, сопротивляемость болезням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857364"/>
          <a:ext cx="9144004" cy="361272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86001"/>
                <a:gridCol w="2286001"/>
                <a:gridCol w="2286001"/>
                <a:gridCol w="2286001"/>
              </a:tblGrid>
              <a:tr h="1174323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Функции питания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47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Обеспечение энергией, образующейся в результате сгорания углеводов, жиров, белков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Поставка строительных веществ: белков, аминокислот, жиров, жирных кислот, минеральных солей и др.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Обеспечение водой – основной средой, в которой протекают жизненные процессы 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Регуляция жизненных функций и обмена веществ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Функции питания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Обеспечение энергией, образующейся в результате сгорания углеводов, жиров, белков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Поставка строительных веществ: белков, аминокислот, жиров, жирных кислот, минеральных солей и др.</a:t>
            </a:r>
          </a:p>
          <a:p>
            <a:endParaRPr lang="ru-RU" sz="3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Функции питания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Обеспечение водой – основной средой, в которой протекают жизненные процессы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Функции питания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pPr algn="ctr"/>
            <a:r>
              <a:rPr lang="ru-RU" sz="4000" dirty="0" smtClean="0"/>
              <a:t>Регуляция жизненных функций и обмена веществ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Функции питания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иология">
  <a:themeElements>
    <a:clrScheme name="Биолог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иолог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Биолог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Биология</Template>
  <TotalTime>314</TotalTime>
  <Words>754</Words>
  <Application>Microsoft Office PowerPoint</Application>
  <PresentationFormat>Экран (4:3)</PresentationFormat>
  <Paragraphs>156</Paragraphs>
  <Slides>21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Биология</vt:lpstr>
      <vt:lpstr>Презентация PowerPoint</vt:lpstr>
      <vt:lpstr>Значение пищи и её состав</vt:lpstr>
      <vt:lpstr>Презентация PowerPoint</vt:lpstr>
      <vt:lpstr>Презентация PowerPoint</vt:lpstr>
      <vt:lpstr>Презентация PowerPoint</vt:lpstr>
      <vt:lpstr>Функции питания </vt:lpstr>
      <vt:lpstr>Функции питания </vt:lpstr>
      <vt:lpstr>Функции питания </vt:lpstr>
      <vt:lpstr>Функции питания </vt:lpstr>
      <vt:lpstr>Значение пищи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Хранение и использование пищевых продуктов</vt:lpstr>
      <vt:lpstr>Выводы </vt:lpstr>
      <vt:lpstr>Выводы </vt:lpstr>
      <vt:lpstr>Распределение нитратов в плодах</vt:lpstr>
      <vt:lpstr>Домашнее задание</vt:lpstr>
      <vt:lpstr>Литература и источники</vt:lpstr>
    </vt:vector>
  </TitlesOfParts>
  <Company>Арбаты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server</dc:creator>
  <cp:lastModifiedBy>арбаты</cp:lastModifiedBy>
  <cp:revision>27</cp:revision>
  <cp:lastPrinted>2015-01-12T13:09:25Z</cp:lastPrinted>
  <dcterms:created xsi:type="dcterms:W3CDTF">2012-05-09T08:34:13Z</dcterms:created>
  <dcterms:modified xsi:type="dcterms:W3CDTF">2016-01-19T08:54:24Z</dcterms:modified>
</cp:coreProperties>
</file>