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4"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19.01.2016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19.01.2016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19.01.2016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19.01.2016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19.01.2016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19.01.2016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Robert_Tonn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1\Desktop\к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0" y="6668"/>
            <a:ext cx="9144000" cy="122586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solidFill>
                    <a:sysClr val="windowText" lastClr="000000"/>
                  </a:solidFill>
                </a:ln>
                <a:solidFill>
                  <a:srgbClr val="CC00CC"/>
                </a:solidFill>
                <a:effectLst>
                  <a:outerShdw blurRad="80000" dist="40000" dir="5040000" algn="tl">
                    <a:srgbClr val="000000">
                      <a:alpha val="30000"/>
                    </a:srgbClr>
                  </a:outerShdw>
                </a:effectLst>
              </a:rPr>
              <a:t>Robert Tonner Dolls </a:t>
            </a:r>
            <a:endParaRPr lang="ru-RU" sz="6600" b="1" dirty="0">
              <a:ln w="11430">
                <a:solidFill>
                  <a:sysClr val="windowText" lastClr="000000"/>
                </a:solidFill>
              </a:ln>
              <a:solidFill>
                <a:srgbClr val="CC00CC"/>
              </a:solidFill>
              <a:effectLst>
                <a:outerShdw blurRad="80000" dist="40000" dir="5040000" algn="tl">
                  <a:srgbClr val="000000">
                    <a:alpha val="30000"/>
                  </a:srgbClr>
                </a:outerShdw>
              </a:effectLst>
            </a:endParaRPr>
          </a:p>
        </p:txBody>
      </p:sp>
      <p:sp>
        <p:nvSpPr>
          <p:cNvPr id="9" name="Прямоугольник 8"/>
          <p:cNvSpPr/>
          <p:nvPr/>
        </p:nvSpPr>
        <p:spPr>
          <a:xfrm>
            <a:off x="143657" y="3895233"/>
            <a:ext cx="8856685"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p>
          <a:p>
            <a:pPr algn="r">
              <a:defRPr/>
            </a:pPr>
            <a:r>
              <a:rPr lang="ru-RU" sz="20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М.В. Силантьева»</a:t>
            </a:r>
            <a:endPar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города Цивильск </a:t>
            </a:r>
          </a:p>
          <a:p>
            <a:pPr algn="r">
              <a:defRPr/>
            </a:pPr>
            <a:r>
              <a:rPr lang="ru-RU" sz="20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Чувашской Республики</a:t>
            </a:r>
            <a:endParaRPr lang="en-US"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en-US"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a:t>
            </a:r>
            <a:r>
              <a:rPr lang="ru-RU" sz="2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7" name="Прямоугольник 6"/>
          <p:cNvSpPr/>
          <p:nvPr/>
        </p:nvSpPr>
        <p:spPr>
          <a:xfrm>
            <a:off x="766311" y="2910915"/>
            <a:ext cx="7611379"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Dolls </a:t>
            </a:r>
            <a:r>
              <a:rPr lang="en-US" sz="3200" b="1" spc="50" dirty="0" err="1">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Exibition</a:t>
            </a:r>
            <a:r>
              <a:rPr lang="en-US"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 for 8-11 Formers </a:t>
            </a:r>
            <a:endParaRPr lang="ru-RU" sz="32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105" y="0"/>
            <a:ext cx="5143895" cy="685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7504" y="188640"/>
            <a:ext cx="3892601"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solidFill>
                    <a:sysClr val="windowText" lastClr="000000"/>
                  </a:solidFill>
                </a:ln>
                <a:solidFill>
                  <a:srgbClr val="9900FF"/>
                </a:solidFill>
                <a:effectLst>
                  <a:outerShdw blurRad="80000" dist="40000" dir="5040000" algn="tl">
                    <a:srgbClr val="000000">
                      <a:alpha val="30000"/>
                    </a:srgbClr>
                  </a:outerShdw>
                </a:effectLst>
              </a:rPr>
              <a:t>Very soon he decided </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to pursue his true passion of becoming a fashion designer. That same year he would attend the Parsons School of Design in New York City.</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3892601"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In 1975, at the age of 23, Tonner was hired as the Personal Assistant to Don </a:t>
            </a:r>
            <a:r>
              <a:rPr lang="en-US" sz="3600" b="1" dirty="0" err="1">
                <a:ln w="11430">
                  <a:solidFill>
                    <a:sysClr val="windowText" lastClr="000000"/>
                  </a:solidFill>
                </a:ln>
                <a:solidFill>
                  <a:srgbClr val="9900FF"/>
                </a:solidFill>
                <a:effectLst>
                  <a:outerShdw blurRad="80000" dist="40000" dir="5040000" algn="tl">
                    <a:srgbClr val="000000">
                      <a:alpha val="30000"/>
                    </a:srgbClr>
                  </a:outerShdw>
                </a:effectLst>
              </a:rPr>
              <a:t>Sayres</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 a designer for Gamut, a sportswear company located in New York City.</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0"/>
            <a:ext cx="4824536"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After three years with Gamut, Tonner accepted a position with fashion designer Bill Blass and was later asked to head the </a:t>
            </a:r>
            <a:r>
              <a:rPr lang="en-US" sz="3600" b="1" dirty="0" err="1">
                <a:ln w="11430">
                  <a:solidFill>
                    <a:sysClr val="windowText" lastClr="000000"/>
                  </a:solidFill>
                </a:ln>
                <a:solidFill>
                  <a:srgbClr val="9900FF"/>
                </a:solidFill>
                <a:effectLst>
                  <a:outerShdw blurRad="80000" dist="40000" dir="5040000" algn="tl">
                    <a:srgbClr val="000000">
                      <a:alpha val="30000"/>
                    </a:srgbClr>
                  </a:outerShdw>
                </a:effectLst>
              </a:rPr>
              <a:t>Blassport</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 label. </a:t>
            </a:r>
            <a:endParaRPr lang="en-US" sz="3600" b="1" dirty="0" smtClean="0">
              <a:ln w="11430">
                <a:solidFill>
                  <a:sysClr val="windowText" lastClr="000000"/>
                </a:solidFill>
              </a:ln>
              <a:solidFill>
                <a:srgbClr val="9900FF"/>
              </a:solidFill>
              <a:effectLst>
                <a:outerShdw blurRad="80000" dist="40000" dir="5040000" algn="tl">
                  <a:srgbClr val="000000">
                    <a:alpha val="30000"/>
                  </a:srgbClr>
                </a:outerShdw>
              </a:effectLst>
            </a:endParaRPr>
          </a:p>
          <a:p>
            <a:r>
              <a:rPr lang="en-US" sz="3600" b="1" dirty="0" smtClean="0">
                <a:ln w="11430">
                  <a:solidFill>
                    <a:sysClr val="windowText" lastClr="000000"/>
                  </a:solidFill>
                </a:ln>
                <a:solidFill>
                  <a:srgbClr val="9900FF"/>
                </a:solidFill>
                <a:effectLst>
                  <a:outerShdw blurRad="80000" dist="40000" dir="5040000" algn="tl">
                    <a:srgbClr val="000000">
                      <a:alpha val="30000"/>
                    </a:srgbClr>
                  </a:outerShdw>
                </a:effectLst>
              </a:rPr>
              <a:t>In </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1983 Tonner launched his personal fashion label, "Robert Tonner for Tudor Square".</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50" t="6106" r="14855" b="3894"/>
          <a:stretch/>
        </p:blipFill>
        <p:spPr bwMode="auto">
          <a:xfrm>
            <a:off x="5149516" y="-4010"/>
            <a:ext cx="39944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5184576"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After leaving the fashion industry, Tonner joined the National Institute of American Doll Artists (NIADA). He served as Standards Chairman from 1991–1995 and was later elected President of NIADA 1995, a post which he held until 1997.</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615" y="0"/>
            <a:ext cx="4788024" cy="687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85582" y="66227"/>
            <a:ext cx="4266111"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Tonner launched Robert Tonner Doll Design (RTDD) in 1991 with his partner Harris </a:t>
            </a:r>
            <a:r>
              <a:rPr lang="en-US" sz="3600" b="1" dirty="0" err="1">
                <a:ln w="11430">
                  <a:solidFill>
                    <a:sysClr val="windowText" lastClr="000000"/>
                  </a:solidFill>
                </a:ln>
                <a:solidFill>
                  <a:srgbClr val="9900FF"/>
                </a:solidFill>
                <a:effectLst>
                  <a:outerShdw blurRad="80000" dist="40000" dir="5040000" algn="tl">
                    <a:srgbClr val="000000">
                      <a:alpha val="30000"/>
                    </a:srgbClr>
                  </a:outerShdw>
                </a:effectLst>
              </a:rPr>
              <a:t>Safier</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 The first RTDD designs were introduced at the American International Toy Fair that same year.</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41" t="5354" r="8779" b="4646"/>
          <a:stretch/>
        </p:blipFill>
        <p:spPr bwMode="auto">
          <a:xfrm>
            <a:off x="4532947" y="10944"/>
            <a:ext cx="45880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4425443" cy="600164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a:ln w="11430">
                  <a:solidFill>
                    <a:sysClr val="windowText" lastClr="000000"/>
                  </a:solidFill>
                </a:ln>
                <a:solidFill>
                  <a:srgbClr val="9900FF"/>
                </a:solidFill>
                <a:effectLst>
                  <a:outerShdw blurRad="80000" dist="40000" dir="5040000" algn="tl">
                    <a:srgbClr val="000000">
                      <a:alpha val="30000"/>
                    </a:srgbClr>
                  </a:outerShdw>
                </a:effectLst>
              </a:rPr>
              <a:t>Backed by past connections within the NIADA and fashion design world, and the aggressive publicizing by Tonner’s partner Harris, RTDD saw exponential growth within the first few years. In 2000, RTDD was renamed Tonner Doll Company, Inc.</a:t>
            </a:r>
            <a:endParaRPr lang="ru-RU" sz="32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64" r="16159"/>
          <a:stretch/>
        </p:blipFill>
        <p:spPr bwMode="auto">
          <a:xfrm>
            <a:off x="4352492" y="0"/>
            <a:ext cx="4791508" cy="694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4244988"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In 2006, Robert Tonner created the direct-marketing company, Wilde Imagination, which built a collectible fashion doll design business based on Tonner’s fictional character, </a:t>
            </a:r>
            <a:r>
              <a:rPr lang="en-US" sz="3600" b="1" dirty="0" err="1">
                <a:ln w="11430">
                  <a:solidFill>
                    <a:sysClr val="windowText" lastClr="000000"/>
                  </a:solidFill>
                </a:ln>
                <a:solidFill>
                  <a:srgbClr val="9900FF"/>
                </a:solidFill>
                <a:effectLst>
                  <a:outerShdw blurRad="80000" dist="40000" dir="5040000" algn="tl">
                    <a:srgbClr val="000000">
                      <a:alpha val="30000"/>
                    </a:srgbClr>
                  </a:outerShdw>
                </a:effectLst>
              </a:rPr>
              <a:t>Ellowyne</a:t>
            </a:r>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 Wilde.</a:t>
            </a:r>
            <a:endParaRPr lang="ru-RU" sz="36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68733"/>
            <a:ext cx="4271991" cy="655564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500" b="1" dirty="0">
                <a:ln w="11430">
                  <a:solidFill>
                    <a:sysClr val="windowText" lastClr="000000"/>
                  </a:solidFill>
                </a:ln>
                <a:solidFill>
                  <a:srgbClr val="9900FF"/>
                </a:solidFill>
                <a:effectLst>
                  <a:outerShdw blurRad="80000" dist="40000" dir="5040000" algn="tl">
                    <a:srgbClr val="000000">
                      <a:alpha val="30000"/>
                    </a:srgbClr>
                  </a:outerShdw>
                </a:effectLst>
              </a:rPr>
              <a:t>Recently, Tonner has returned to the world of fashion design with the introduction of the Robert Tonner 2010 Spring Collection which debuted on September 9, 2009, at the Metropolitan Pavilion in New York City.</a:t>
            </a:r>
            <a:endParaRPr lang="ru-RU" sz="35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935" y="0"/>
            <a:ext cx="4834065" cy="695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7092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423"/>
          <a:stretch/>
        </p:blipFill>
        <p:spPr bwMode="auto">
          <a:xfrm>
            <a:off x="4555958" y="0"/>
            <a:ext cx="45559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5" y="188640"/>
            <a:ext cx="3600400" cy="563231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Today, Robert Tonner resides in the Mid-Hudson River Valley town of Stone Ridge, New York with his family. </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780780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735"/>
          <a:stretch/>
        </p:blipFill>
        <p:spPr bwMode="auto">
          <a:xfrm>
            <a:off x="4604084" y="0"/>
            <a:ext cx="45399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3384376"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An avid reader and pop culture connoisseur, Tonner spends a great deal of time traveling for business. </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97754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5595"/>
          <a:stretch/>
        </p:blipFill>
        <p:spPr bwMode="auto">
          <a:xfrm>
            <a:off x="4542821" y="-35178"/>
            <a:ext cx="4601179" cy="692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23528" y="260648"/>
            <a:ext cx="4075277" cy="602838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en-US" sz="6600" b="1"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Meet Robert Tonner Dolls!</a:t>
            </a:r>
            <a:endParaRPr lang="ru-RU" sz="6600" b="1"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94"/>
          <a:stretch/>
        </p:blipFill>
        <p:spPr bwMode="auto">
          <a:xfrm>
            <a:off x="4747882" y="1651"/>
            <a:ext cx="4427622" cy="687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5" y="188640"/>
            <a:ext cx="3096344"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ysClr val="windowText" lastClr="000000"/>
                  </a:solidFill>
                </a:ln>
                <a:solidFill>
                  <a:srgbClr val="9900FF"/>
                </a:solidFill>
                <a:effectLst>
                  <a:outerShdw blurRad="80000" dist="40000" dir="5040000" algn="tl">
                    <a:srgbClr val="000000">
                      <a:alpha val="30000"/>
                    </a:srgbClr>
                  </a:outerShdw>
                </a:effectLst>
              </a:rPr>
              <a:t>However, he much prefers the comforts of home where one of his hobbies includes collecting original illustration art.</a:t>
            </a:r>
          </a:p>
        </p:txBody>
      </p:sp>
    </p:spTree>
    <p:extLst>
      <p:ext uri="{BB962C8B-B14F-4D97-AF65-F5344CB8AC3E}">
        <p14:creationId xmlns:p14="http://schemas.microsoft.com/office/powerpoint/2010/main" val="8248119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95" r="14965" b="6623"/>
          <a:stretch/>
        </p:blipFill>
        <p:spPr bwMode="auto">
          <a:xfrm>
            <a:off x="4355437" y="0"/>
            <a:ext cx="478268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5" y="188640"/>
            <a:ext cx="3528392"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Tonner is still the owner and director of Tonner Doll Company, Inc., while also working on his self-funded clothing line. </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5264" r="-164"/>
          <a:stretch/>
        </p:blipFill>
        <p:spPr bwMode="auto">
          <a:xfrm>
            <a:off x="4453680" y="1"/>
            <a:ext cx="469032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7504" y="188640"/>
            <a:ext cx="4346176"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Still a member of NIADA, however no longer explicitly active, Tonner also belongs to the National Toy and Doll Collectors Club in New York </a:t>
            </a:r>
            <a:r>
              <a:rPr lang="en-US" sz="4000" b="1" dirty="0" smtClean="0">
                <a:ln w="11430">
                  <a:solidFill>
                    <a:sysClr val="windowText" lastClr="000000"/>
                  </a:solidFill>
                </a:ln>
                <a:solidFill>
                  <a:srgbClr val="9900FF"/>
                </a:solidFill>
                <a:effectLst>
                  <a:outerShdw blurRad="80000" dist="40000" dir="5040000" algn="tl">
                    <a:srgbClr val="000000">
                      <a:alpha val="30000"/>
                    </a:srgbClr>
                  </a:outerShdw>
                </a:effectLst>
              </a:rPr>
              <a:t>City.</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5" y="188640"/>
            <a:ext cx="3600400" cy="563231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 </a:t>
            </a:r>
            <a:r>
              <a:rPr lang="en-US" sz="4000" b="1" dirty="0" smtClean="0">
                <a:ln w="11430">
                  <a:solidFill>
                    <a:sysClr val="windowText" lastClr="000000"/>
                  </a:solidFill>
                </a:ln>
                <a:solidFill>
                  <a:srgbClr val="9900FF"/>
                </a:solidFill>
                <a:effectLst>
                  <a:outerShdw blurRad="80000" dist="40000" dir="5040000" algn="tl">
                    <a:srgbClr val="000000">
                      <a:alpha val="30000"/>
                    </a:srgbClr>
                  </a:outerShdw>
                </a:effectLst>
              </a:rPr>
              <a:t>Robert Tonner is </a:t>
            </a:r>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a sitting member of the Kingston Hospital Foundation in Kingston New York.</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990"/>
            <a:ext cx="4374051" cy="688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257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88640"/>
            <a:ext cx="3892601" cy="62478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a:ln w="11430">
                  <a:solidFill>
                    <a:sysClr val="windowText" lastClr="000000"/>
                  </a:solidFill>
                </a:ln>
                <a:solidFill>
                  <a:srgbClr val="9900FF"/>
                </a:solidFill>
                <a:effectLst>
                  <a:outerShdw blurRad="80000" dist="40000" dir="5040000" algn="tl">
                    <a:srgbClr val="000000">
                      <a:alpha val="30000"/>
                    </a:srgbClr>
                  </a:outerShdw>
                </a:effectLst>
              </a:rPr>
              <a:t>Whether you are searching for classic look-alikes or modern movie characters, you won’t be disappointed in Robert Tonner dolls.</a:t>
            </a:r>
            <a:endParaRPr lang="ru-RU" sz="4000" b="1" dirty="0">
              <a:ln w="11430">
                <a:solidFill>
                  <a:sysClr val="windowText" lastClr="000000"/>
                </a:solidFill>
              </a:ln>
              <a:solidFill>
                <a:srgbClr val="9900FF"/>
              </a:solidFill>
              <a:effectLst>
                <a:outerShdw blurRad="80000" dist="40000" dir="5040000" algn="tl">
                  <a:srgbClr val="000000">
                    <a:alpha val="30000"/>
                  </a:srgbClr>
                </a:outerShdw>
              </a:effectLst>
            </a:endParaRPr>
          </a:p>
        </p:txBody>
      </p:sp>
      <p:pic>
        <p:nvPicPr>
          <p:cNvPr id="25603" name="Picture 3" descr="C:\Users\1\Desktop\Рисунок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637" y="0"/>
            <a:ext cx="4541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97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45"/>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1576" y="4013734"/>
            <a:ext cx="9144000"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6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rPr>
              <a:t>Robert Tonner is “one of the most influential doll designers of all time,” says Pat Henry, publisher of Fashion Doll Quarterly magazine and a book about Tonner.</a:t>
            </a:r>
            <a:endParaRPr lang="ru-RU" sz="3600" b="1" spc="50" dirty="0">
              <a:ln w="11430"/>
              <a:solidFill>
                <a:srgbClr val="0000CC"/>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3056246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412776"/>
            <a:ext cx="8640960" cy="258532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ysClr val="windowText" lastClr="000000"/>
                  </a:solidFill>
                </a:ln>
                <a:solidFill>
                  <a:srgbClr val="FF0000"/>
                </a:solidFill>
                <a:effectLst>
                  <a:outerShdw blurRad="80000" dist="40000" dir="5040000" algn="tl">
                    <a:srgbClr val="000000">
                      <a:alpha val="30000"/>
                    </a:srgbClr>
                  </a:outerShdw>
                </a:effectLst>
              </a:rPr>
              <a:t>Thank You</a:t>
            </a:r>
          </a:p>
          <a:p>
            <a:pPr algn="ctr"/>
            <a:r>
              <a:rPr lang="en-US" sz="5400" b="1" dirty="0" smtClean="0">
                <a:ln w="11430">
                  <a:solidFill>
                    <a:sysClr val="windowText" lastClr="000000"/>
                  </a:solidFill>
                </a:ln>
                <a:solidFill>
                  <a:srgbClr val="FF0000"/>
                </a:solidFill>
                <a:effectLst>
                  <a:outerShdw blurRad="80000" dist="40000" dir="5040000" algn="tl">
                    <a:srgbClr val="000000">
                      <a:alpha val="30000"/>
                    </a:srgbClr>
                  </a:outerShdw>
                </a:effectLst>
              </a:rPr>
              <a:t> for being with Robert Tonner Dolls! </a:t>
            </a:r>
            <a:endParaRPr lang="ru-RU" sz="5400" b="1" dirty="0">
              <a:ln w="11430">
                <a:solidFill>
                  <a:sysClr val="windowText" lastClr="000000"/>
                </a:solidFill>
              </a:ln>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12776"/>
            <a:ext cx="8640960" cy="258532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ysClr val="windowText" lastClr="000000"/>
                  </a:solidFill>
                </a:ln>
                <a:solidFill>
                  <a:srgbClr val="FF0000"/>
                </a:solidFill>
                <a:effectLst>
                  <a:outerShdw blurRad="80000" dist="40000" dir="5040000" algn="tl">
                    <a:srgbClr val="000000">
                      <a:alpha val="30000"/>
                    </a:srgbClr>
                  </a:outerShdw>
                </a:effectLst>
              </a:rPr>
              <a:t>Source</a:t>
            </a:r>
          </a:p>
          <a:p>
            <a:pPr algn="ctr"/>
            <a:r>
              <a:rPr lang="en-US" sz="5400" b="1" dirty="0">
                <a:ln w="11430">
                  <a:solidFill>
                    <a:sysClr val="windowText" lastClr="000000"/>
                  </a:solidFill>
                </a:ln>
                <a:solidFill>
                  <a:srgbClr val="FF0000"/>
                </a:solidFill>
                <a:effectLst>
                  <a:outerShdw blurRad="80000" dist="40000" dir="5040000" algn="tl">
                    <a:srgbClr val="000000">
                      <a:alpha val="30000"/>
                    </a:srgbClr>
                  </a:outerShdw>
                </a:effectLst>
                <a:hlinkClick r:id="rId2"/>
              </a:rPr>
              <a:t>https://</a:t>
            </a:r>
            <a:r>
              <a:rPr lang="en-US" sz="5400" b="1" dirty="0" smtClean="0">
                <a:ln w="11430">
                  <a:solidFill>
                    <a:sysClr val="windowText" lastClr="000000"/>
                  </a:solidFill>
                </a:ln>
                <a:solidFill>
                  <a:srgbClr val="FF0000"/>
                </a:solidFill>
                <a:effectLst>
                  <a:outerShdw blurRad="80000" dist="40000" dir="5040000" algn="tl">
                    <a:srgbClr val="000000">
                      <a:alpha val="30000"/>
                    </a:srgbClr>
                  </a:outerShdw>
                </a:effectLst>
                <a:hlinkClick r:id="rId2"/>
              </a:rPr>
              <a:t>en.wikipedia.org/wiki/Robert_Tonner</a:t>
            </a:r>
            <a:r>
              <a:rPr lang="en-US" sz="5400" b="1" dirty="0" smtClean="0">
                <a:ln w="11430">
                  <a:solidFill>
                    <a:sysClr val="windowText" lastClr="000000"/>
                  </a:solidFill>
                </a:ln>
                <a:solidFill>
                  <a:srgbClr val="FF0000"/>
                </a:solidFill>
                <a:effectLst>
                  <a:outerShdw blurRad="80000" dist="40000" dir="5040000" algn="tl">
                    <a:srgbClr val="000000">
                      <a:alpha val="30000"/>
                    </a:srgbClr>
                  </a:outerShdw>
                </a:effectLst>
              </a:rPr>
              <a:t> </a:t>
            </a:r>
            <a:endParaRPr lang="ru-RU" sz="5400" b="1" dirty="0">
              <a:ln w="11430">
                <a:solidFill>
                  <a:sysClr val="windowText" lastClr="000000"/>
                </a:solidFill>
              </a:ln>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0.liveinternet.ru/images/attach/c/11/114/198/114198604_large_4265673_E14PYDD01_1.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995936" y="15270"/>
            <a:ext cx="5148064" cy="686898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348" y="79610"/>
            <a:ext cx="3672408"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00CC"/>
                </a:solidFill>
                <a:effectLst>
                  <a:outerShdw blurRad="76200" dist="50800" dir="5400000" algn="tl" rotWithShape="0">
                    <a:srgbClr val="000000">
                      <a:alpha val="65000"/>
                    </a:srgbClr>
                  </a:outerShdw>
                </a:effectLst>
              </a:rPr>
              <a:t>Robert Tonner (born July 14, 1952) is an American entrepreneur, fashion designer, sculptor, doll </a:t>
            </a:r>
            <a:r>
              <a:rPr lang="en-US" sz="3600" b="1" spc="50" dirty="0" smtClean="0">
                <a:ln w="11430"/>
                <a:solidFill>
                  <a:srgbClr val="0000CC"/>
                </a:solidFill>
                <a:effectLst>
                  <a:outerShdw blurRad="76200" dist="50800" dir="5400000" algn="tl" rotWithShape="0">
                    <a:srgbClr val="000000">
                      <a:alpha val="65000"/>
                    </a:srgbClr>
                  </a:outerShdw>
                </a:effectLst>
              </a:rPr>
              <a:t>artist </a:t>
            </a:r>
            <a:r>
              <a:rPr lang="en-US" sz="3600" b="1" spc="50" dirty="0">
                <a:ln w="11430"/>
                <a:solidFill>
                  <a:srgbClr val="0000CC"/>
                </a:solidFill>
                <a:effectLst>
                  <a:outerShdw blurRad="76200" dist="50800" dir="5400000" algn="tl" rotWithShape="0">
                    <a:srgbClr val="000000">
                      <a:alpha val="65000"/>
                    </a:srgbClr>
                  </a:outerShdw>
                </a:effectLst>
              </a:rPr>
              <a:t>and owner of Tonner Doll Company, Inc.</a:t>
            </a:r>
            <a:endParaRPr lang="ru-RU" sz="3600" b="1" spc="50" dirty="0">
              <a:ln w="11430"/>
              <a:solidFill>
                <a:srgbClr val="00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007" y="-20860"/>
            <a:ext cx="5156993" cy="687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116632"/>
            <a:ext cx="3807495"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CC00CC"/>
                </a:solidFill>
                <a:effectLst>
                  <a:outerShdw blurRad="76200" dist="50800" dir="5400000" algn="tl" rotWithShape="0">
                    <a:srgbClr val="000000">
                      <a:alpha val="65000"/>
                    </a:srgbClr>
                  </a:outerShdw>
                </a:effectLst>
              </a:rPr>
              <a:t>Robert Tonner is best known for his fashion doll designs and the creation of the Tonner Doll Company, Inc., which designs a number of original doll </a:t>
            </a:r>
            <a:r>
              <a:rPr lang="en-US" sz="3600" b="1" spc="50" dirty="0" smtClean="0">
                <a:ln w="11430"/>
                <a:solidFill>
                  <a:srgbClr val="CC00CC"/>
                </a:solidFill>
                <a:effectLst>
                  <a:outerShdw blurRad="76200" dist="50800" dir="5400000" algn="tl" rotWithShape="0">
                    <a:srgbClr val="000000">
                      <a:alpha val="65000"/>
                    </a:srgbClr>
                  </a:outerShdw>
                </a:effectLst>
              </a:rPr>
              <a:t>lines.</a:t>
            </a:r>
            <a:endParaRPr lang="ru-RU" sz="3600" b="1" spc="50" dirty="0">
              <a:ln w="11430"/>
              <a:solidFill>
                <a:srgbClr val="CC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031" y="0"/>
            <a:ext cx="4622969" cy="686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1" y="116632"/>
            <a:ext cx="4341519"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00CC"/>
                </a:solidFill>
                <a:effectLst>
                  <a:outerShdw blurRad="76200" dist="50800" dir="5400000" algn="tl" rotWithShape="0">
                    <a:srgbClr val="000000">
                      <a:alpha val="65000"/>
                    </a:srgbClr>
                  </a:outerShdw>
                </a:effectLst>
              </a:rPr>
              <a:t>Robert Tonner has received national and international artistic awards and recognition including a permanent piece at The Louvre Museum of Decorative Arts in Paris.</a:t>
            </a:r>
            <a:endParaRPr lang="ru-RU" sz="3600" b="1" spc="50" dirty="0">
              <a:ln w="11430"/>
              <a:solidFill>
                <a:srgbClr val="00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193" b="9703"/>
          <a:stretch/>
        </p:blipFill>
        <p:spPr bwMode="auto">
          <a:xfrm>
            <a:off x="4555959" y="0"/>
            <a:ext cx="4555958" cy="687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7504" y="188640"/>
            <a:ext cx="4448455" cy="550920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solidFill>
                  <a:srgbClr val="CC00CC"/>
                </a:solidFill>
                <a:effectLst>
                  <a:outerShdw blurRad="76200" dist="50800" dir="5400000" algn="tl" rotWithShape="0">
                    <a:srgbClr val="000000">
                      <a:alpha val="65000"/>
                    </a:srgbClr>
                  </a:outerShdw>
                </a:effectLst>
              </a:rPr>
              <a:t>Robert Tonner </a:t>
            </a:r>
            <a:r>
              <a:rPr lang="en-US" sz="4400" b="1" spc="50" dirty="0">
                <a:ln w="11430"/>
                <a:solidFill>
                  <a:srgbClr val="CC00CC"/>
                </a:solidFill>
                <a:effectLst>
                  <a:outerShdw blurRad="76200" dist="50800" dir="5400000" algn="tl" rotWithShape="0">
                    <a:srgbClr val="000000">
                      <a:alpha val="65000"/>
                    </a:srgbClr>
                  </a:outerShdw>
                </a:effectLst>
              </a:rPr>
              <a:t>has also served as President of the National Institute of American Doll Artist </a:t>
            </a:r>
            <a:endParaRPr lang="en-US" sz="4400" b="1" spc="50" dirty="0" smtClean="0">
              <a:ln w="11430"/>
              <a:solidFill>
                <a:srgbClr val="CC00CC"/>
              </a:solidFill>
              <a:effectLst>
                <a:outerShdw blurRad="76200" dist="50800" dir="5400000" algn="tl" rotWithShape="0">
                  <a:srgbClr val="000000">
                    <a:alpha val="65000"/>
                  </a:srgbClr>
                </a:outerShdw>
              </a:effectLst>
            </a:endParaRPr>
          </a:p>
          <a:p>
            <a:r>
              <a:rPr lang="en-US" sz="4400" b="1" spc="50" dirty="0" smtClean="0">
                <a:ln w="11430"/>
                <a:solidFill>
                  <a:srgbClr val="CC00CC"/>
                </a:solidFill>
                <a:effectLst>
                  <a:outerShdw blurRad="76200" dist="50800" dir="5400000" algn="tl" rotWithShape="0">
                    <a:srgbClr val="000000">
                      <a:alpha val="65000"/>
                    </a:srgbClr>
                  </a:outerShdw>
                </a:effectLst>
              </a:rPr>
              <a:t>(</a:t>
            </a:r>
            <a:r>
              <a:rPr lang="en-US" sz="4400" b="1" spc="50" dirty="0">
                <a:ln w="11430"/>
                <a:solidFill>
                  <a:srgbClr val="CC00CC"/>
                </a:solidFill>
                <a:effectLst>
                  <a:outerShdw blurRad="76200" dist="50800" dir="5400000" algn="tl" rotWithShape="0">
                    <a:srgbClr val="000000">
                      <a:alpha val="65000"/>
                    </a:srgbClr>
                  </a:outerShdw>
                </a:effectLst>
              </a:rPr>
              <a:t>NIADA)</a:t>
            </a:r>
            <a:endParaRPr lang="ru-RU" sz="4400" b="1" spc="50" dirty="0">
              <a:ln w="11430"/>
              <a:solidFill>
                <a:srgbClr val="CC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28"/>
          <a:stretch/>
        </p:blipFill>
        <p:spPr bwMode="auto">
          <a:xfrm>
            <a:off x="4523252" y="0"/>
            <a:ext cx="46052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0899" y="-64264"/>
            <a:ext cx="4415748" cy="698652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0000CC"/>
                </a:solidFill>
                <a:effectLst>
                  <a:outerShdw blurRad="76200" dist="50800" dir="5400000" algn="tl" rotWithShape="0">
                    <a:srgbClr val="000000">
                      <a:alpha val="65000"/>
                    </a:srgbClr>
                  </a:outerShdw>
                </a:effectLst>
              </a:rPr>
              <a:t>Robert Tonner was born as a twin, to a working class family in Bluffton, Indiana. Martin Tonner, his father, was a self-educated engineer, and his mother, Virginia, a housewife. Robert has one older brother, John; his twin brother, David; and a younger sister, Mary.</a:t>
            </a:r>
            <a:endParaRPr lang="ru-RU" sz="3200" b="1" spc="50" dirty="0">
              <a:ln w="11430"/>
              <a:solidFill>
                <a:srgbClr val="00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4686300" y="34607"/>
            <a:ext cx="44577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14300" y="116632"/>
            <a:ext cx="4572000" cy="6555641"/>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rgbClr val="CC00CC"/>
                </a:solidFill>
                <a:effectLst>
                  <a:outerShdw blurRad="76200" dist="50800" dir="5400000" algn="tl" rotWithShape="0">
                    <a:srgbClr val="000000">
                      <a:alpha val="65000"/>
                    </a:srgbClr>
                  </a:outerShdw>
                </a:effectLst>
              </a:rPr>
              <a:t>As a child, Tonner turned to drawing and television as an escape from the difficult home situation. Programs such as The Mickey Mouse Club, The Wonderful World of </a:t>
            </a:r>
            <a:r>
              <a:rPr lang="en-US" sz="2800" b="1" spc="50" dirty="0" smtClean="0">
                <a:ln w="11430"/>
                <a:solidFill>
                  <a:srgbClr val="CC00CC"/>
                </a:solidFill>
                <a:effectLst>
                  <a:outerShdw blurRad="76200" dist="50800" dir="5400000" algn="tl" rotWithShape="0">
                    <a:srgbClr val="000000">
                      <a:alpha val="65000"/>
                    </a:srgbClr>
                  </a:outerShdw>
                </a:effectLst>
              </a:rPr>
              <a:t>Disney </a:t>
            </a:r>
            <a:r>
              <a:rPr lang="en-US" sz="2800" b="1" spc="50" dirty="0">
                <a:ln w="11430"/>
                <a:solidFill>
                  <a:srgbClr val="CC00CC"/>
                </a:solidFill>
                <a:effectLst>
                  <a:outerShdw blurRad="76200" dist="50800" dir="5400000" algn="tl" rotWithShape="0">
                    <a:srgbClr val="000000">
                      <a:alpha val="65000"/>
                    </a:srgbClr>
                  </a:outerShdw>
                </a:effectLst>
              </a:rPr>
              <a:t>as well as many comic book superheroes, such as the members of The Justice League, would be his greatest inspiration. At the age of eight, Tonner learned to sew.</a:t>
            </a:r>
            <a:endParaRPr lang="ru-RU" sz="2800" b="1" spc="50" dirty="0">
              <a:ln w="11430"/>
              <a:solidFill>
                <a:srgbClr val="CC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81" b="4006"/>
          <a:stretch/>
        </p:blipFill>
        <p:spPr bwMode="auto">
          <a:xfrm>
            <a:off x="4572000" y="-27166"/>
            <a:ext cx="457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34797" y="90527"/>
            <a:ext cx="4444389"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00CC"/>
                </a:solidFill>
                <a:effectLst>
                  <a:outerShdw blurRad="76200" dist="50800" dir="5400000" algn="tl" rotWithShape="0">
                    <a:srgbClr val="000000">
                      <a:alpha val="65000"/>
                    </a:srgbClr>
                  </a:outerShdw>
                </a:effectLst>
              </a:rPr>
              <a:t>Tonner began his college career as a pre-med major, attending three different universities. However, in 1973 the struggling student abandoned his goal of becoming a </a:t>
            </a:r>
            <a:r>
              <a:rPr lang="en-US" sz="3600" b="1" spc="50" dirty="0" smtClean="0">
                <a:ln w="11430"/>
                <a:solidFill>
                  <a:srgbClr val="0000CC"/>
                </a:solidFill>
                <a:effectLst>
                  <a:outerShdw blurRad="76200" dist="50800" dir="5400000" algn="tl" rotWithShape="0">
                    <a:srgbClr val="000000">
                      <a:alpha val="65000"/>
                    </a:srgbClr>
                  </a:outerShdw>
                </a:effectLst>
              </a:rPr>
              <a:t>surgeon.</a:t>
            </a:r>
            <a:endParaRPr lang="ru-RU" sz="3600" b="1" spc="50" dirty="0">
              <a:ln w="11430"/>
              <a:solidFill>
                <a:srgbClr val="0000CC"/>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190</TotalTime>
  <Words>786</Words>
  <Application>Microsoft Office PowerPoint</Application>
  <PresentationFormat>Экран (4:3)</PresentationFormat>
  <Paragraphs>41</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20</cp:revision>
  <dcterms:created xsi:type="dcterms:W3CDTF">2016-01-10T12:56:23Z</dcterms:created>
  <dcterms:modified xsi:type="dcterms:W3CDTF">2016-01-19T21:34:55Z</dcterms:modified>
</cp:coreProperties>
</file>