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6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>
      <p:cViewPr varScale="1">
        <p:scale>
          <a:sx n="103" d="100"/>
          <a:sy n="103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43306" y="428604"/>
            <a:ext cx="5500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1285860"/>
            <a:ext cx="6143652" cy="2143139"/>
          </a:xfrm>
          <a:prstGeom prst="rect">
            <a:avLst/>
          </a:prstGeom>
        </p:spPr>
        <p:txBody>
          <a:bodyPr wrap="square">
            <a:prstTxWarp prst="textInflate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Декартова </a:t>
            </a:r>
            <a:r>
              <a:rPr lang="ru-RU" sz="44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система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координат </a:t>
            </a:r>
            <a:endParaRPr lang="ru-RU" sz="44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0694" y="4786322"/>
            <a:ext cx="364330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Работу выполнила: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Аглодина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Елена, ученица 8 а класса МБОУ СШ № 1 г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Архангельска , Архангельской области.</a:t>
            </a:r>
          </a:p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Руководитель: Куприянович Марина Олеговна, учитель математики высшей квалификационной категории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МБОУ СШ № 1 г. Архангельска , Архангельской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области, 2016 год.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9" name="Рисунок 8" descr="63955aa9869cf7707ada1662dbfb31e2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3643314"/>
            <a:ext cx="2357454" cy="3064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785818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Библиография</a:t>
            </a:r>
            <a:endParaRPr lang="ru-RU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428736"/>
            <a:ext cx="84296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</a:t>
            </a:r>
            <a:r>
              <a:rPr lang="en-US" dirty="0" smtClean="0"/>
              <a:t>https</a:t>
            </a:r>
            <a:r>
              <a:rPr lang="en-US" dirty="0" smtClean="0"/>
              <a:t>://yandex.ru/images/search?text=%D1%80%D0%B5%D0%BD%D0%B5%20%D0%B4%D0%B5%D0%BA%D0%B0%D1%80%D1%82%20%D1%84%D0%BE%D1%82%D0%BE%20%D1%81%20%D0%B4%D0%BE%D1%87%D0%B5%D1%80%D1%8C%D1%8E&amp;_=</a:t>
            </a:r>
            <a:r>
              <a:rPr lang="en-US" dirty="0" smtClean="0"/>
              <a:t>1453236204121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en-US" dirty="0" smtClean="0"/>
              <a:t>https</a:t>
            </a:r>
            <a:r>
              <a:rPr lang="en-US" dirty="0" smtClean="0"/>
              <a:t>://yandex.ru/search/?lr=20&amp;clid=1946579&amp;win=109&amp;msid=22894.13226.1453215821.10993&amp;text=%</a:t>
            </a:r>
            <a:r>
              <a:rPr lang="en-US" dirty="0" smtClean="0"/>
              <a:t>D0%B4%D0%B5%D0%BA%D0%B0%D1%80%D1%82%D0%BE%D0%B2%D0%B0%20%D1%81%D0%B8%D1%81%D1%82%D0%B5%D0%BC%D0%B0%20%D0%BA%D0%BE%D0%BE%D1%80%D0%B4%D0%B8%D0%BD%D0%B0%D1%82</a:t>
            </a:r>
            <a:endParaRPr lang="ru-RU" dirty="0" smtClean="0"/>
          </a:p>
          <a:p>
            <a:r>
              <a:rPr lang="ru-RU" dirty="0" smtClean="0"/>
              <a:t>3.</a:t>
            </a:r>
            <a:r>
              <a:rPr lang="en-US" dirty="0" smtClean="0"/>
              <a:t>https</a:t>
            </a:r>
            <a:r>
              <a:rPr lang="en-US" dirty="0" smtClean="0"/>
              <a:t>://ru.wikipedia.org/wiki/%D0%94%D0%B5%D0%BA%D0%B0%D1%80%D1%82,_%D0%A0%D0%B5%D0%BD%D0%B5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357166"/>
            <a:ext cx="878684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Рене Декарт-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французский философ, математик, механик, физик и физиолог, создатель аналитической  геометрии и современной алгебраической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символики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43306" y="428604"/>
            <a:ext cx="5500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Рисунок 4" descr="220px-Frans_Hals_-_Portret_van_René_Descar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2143116"/>
            <a:ext cx="3214710" cy="3930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hello_html_8d084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143116"/>
            <a:ext cx="3381382" cy="38977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39290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Декарт происходил из старинного, но обедневшего дворянского рода де </a:t>
            </a:r>
            <a:r>
              <a:rPr lang="ru-RU" sz="2000" dirty="0" smtClean="0"/>
              <a:t>Карт</a:t>
            </a:r>
          </a:p>
          <a:p>
            <a:pPr algn="ctr"/>
            <a:r>
              <a:rPr lang="ru-RU" sz="2000" dirty="0" smtClean="0"/>
              <a:t> </a:t>
            </a:r>
            <a:r>
              <a:rPr lang="ru-RU" sz="2000" dirty="0" smtClean="0"/>
              <a:t>В 1612 году Декарт закончил коллеж, некоторое время изучал право в Пуатье, затем уехал в Париж, где несколько лет чередовал рассеянную жизнь с математическими </a:t>
            </a:r>
            <a:r>
              <a:rPr lang="ru-RU" sz="2000" dirty="0" smtClean="0"/>
              <a:t>исследованиями</a:t>
            </a:r>
          </a:p>
          <a:p>
            <a:pPr algn="ctr"/>
            <a:r>
              <a:rPr lang="ru-RU" sz="2000" dirty="0" smtClean="0"/>
              <a:t>В</a:t>
            </a:r>
            <a:r>
              <a:rPr lang="ru-RU" sz="2000" dirty="0" smtClean="0"/>
              <a:t> 1637 году вышел в свет главный философско-математический труд Декарта, «Рассуждение о методе»(полное название: «Рассуждение о методе, позволяющем направлять свой разум и отыскивать истину в науках</a:t>
            </a:r>
            <a:r>
              <a:rPr lang="ru-RU" sz="2000" dirty="0" smtClean="0"/>
              <a:t>»)</a:t>
            </a:r>
            <a:endParaRPr lang="ru-RU" sz="2000" dirty="0"/>
          </a:p>
        </p:txBody>
      </p:sp>
      <p:pic>
        <p:nvPicPr>
          <p:cNvPr id="3" name="Рисунок 2" descr="Descartes_Discours_de_la_Metho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3" y="500042"/>
            <a:ext cx="4040773" cy="55007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Создание аналитической геометрии позволило перевести исследование геометрических свойств кривых и тел на алгебраический язык, то есть анализировать уравнение кривой в некоторой системе координат. </a:t>
            </a:r>
            <a:endParaRPr lang="ru-RU" sz="2000" dirty="0" smtClean="0"/>
          </a:p>
          <a:p>
            <a:pPr algn="ctr"/>
            <a:r>
              <a:rPr lang="ru-RU" sz="2000" dirty="0" smtClean="0"/>
              <a:t>Декарт </a:t>
            </a:r>
            <a:r>
              <a:rPr lang="ru-RU" sz="2000" dirty="0" smtClean="0"/>
              <a:t>исследовал алгебраические функции (многочлены), а также ряд «механических» (спирали, циклоида). Для трансцендентных  функций, по мнению Декарта, общего метода исследования не </a:t>
            </a:r>
            <a:r>
              <a:rPr lang="ru-RU" sz="2000" dirty="0" smtClean="0"/>
              <a:t>существует</a:t>
            </a:r>
            <a:endParaRPr lang="ru-RU" sz="2000" dirty="0"/>
          </a:p>
        </p:txBody>
      </p:sp>
      <p:pic>
        <p:nvPicPr>
          <p:cNvPr id="3" name="Рисунок 2" descr="4612_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2643182"/>
            <a:ext cx="3114685" cy="3148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Analityczna_geometria_examp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1670" y="2571744"/>
            <a:ext cx="2152650" cy="2181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00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4714884"/>
            <a:ext cx="1785950" cy="13394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009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868" y="4786322"/>
            <a:ext cx="2019309" cy="17701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mathematics.ru/courses/function/content/grapher/screensh/010201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143116"/>
            <a:ext cx="3929063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0"/>
            <a:ext cx="828290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Что такое система координат?</a:t>
            </a:r>
            <a:endParaRPr lang="ru-RU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72066" y="2214554"/>
            <a:ext cx="33575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i="1" dirty="0" smtClean="0">
                <a:solidFill>
                  <a:srgbClr val="00B050"/>
                </a:solidFill>
              </a:rPr>
              <a:t>Системой координат</a:t>
            </a:r>
            <a:r>
              <a:rPr lang="ru-RU" sz="2400" i="1" dirty="0" smtClean="0">
                <a:solidFill>
                  <a:srgbClr val="00B050"/>
                </a:solidFill>
              </a:rPr>
              <a:t> </a:t>
            </a:r>
            <a:r>
              <a:rPr lang="ru-RU" sz="2400" i="1" dirty="0" smtClean="0"/>
              <a:t>называется совокупность одной, двух, трех или более пересекающихся координатных осей.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 smtClean="0"/>
              <a:t> Точки, в которой эти оси пересекаются</a:t>
            </a:r>
            <a:r>
              <a:rPr lang="ru-RU" sz="2400" dirty="0" smtClean="0"/>
              <a:t>– </a:t>
            </a:r>
            <a:r>
              <a:rPr lang="ru-RU" sz="2400" b="1" i="1" dirty="0" smtClean="0">
                <a:solidFill>
                  <a:srgbClr val="0070C0"/>
                </a:solidFill>
              </a:rPr>
              <a:t>начала координат</a:t>
            </a:r>
            <a:r>
              <a:rPr lang="ru-RU" sz="2400" dirty="0" smtClean="0">
                <a:solidFill>
                  <a:srgbClr val="0070C0"/>
                </a:solidFill>
              </a:rPr>
              <a:t> .</a:t>
            </a:r>
            <a:endParaRPr lang="ru-RU" sz="2400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верх 2"/>
          <p:cNvSpPr/>
          <p:nvPr/>
        </p:nvSpPr>
        <p:spPr>
          <a:xfrm>
            <a:off x="4357686" y="0"/>
            <a:ext cx="357190" cy="65008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285720" y="3286124"/>
            <a:ext cx="864399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285728"/>
            <a:ext cx="4572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smtClean="0"/>
              <a:t>Если в качестве координатных осей берутся прямые, перпендикулярные друг другу, то система координат называется </a:t>
            </a:r>
            <a:br>
              <a:rPr lang="ru-RU" sz="2800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1142984"/>
            <a:ext cx="45005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прямоугольной</a:t>
            </a:r>
            <a:r>
              <a:rPr lang="ru-RU" sz="2800" i="1" dirty="0" smtClean="0"/>
              <a:t> (или 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ортогональной</a:t>
            </a: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92906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i="1" dirty="0" smtClean="0"/>
              <a:t>Прямоугольная система координат, в которой единицы измерения по всем осям равны друг другу, называется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00562" y="4214818"/>
            <a:ext cx="46434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i="1" dirty="0" smtClean="0">
                <a:solidFill>
                  <a:srgbClr val="FF0000"/>
                </a:solidFill>
              </a:rPr>
              <a:t>ортонормированной</a:t>
            </a:r>
            <a:r>
              <a:rPr lang="ru-RU" sz="2800" i="1" dirty="0" smtClean="0">
                <a:solidFill>
                  <a:srgbClr val="FF0000"/>
                </a:solidFill>
              </a:rPr>
              <a:t>  </a:t>
            </a:r>
            <a:r>
              <a:rPr lang="ru-RU" sz="2800" i="1" dirty="0" smtClean="0"/>
              <a:t>(</a:t>
            </a:r>
            <a:r>
              <a:rPr lang="ru-RU" sz="2800" b="1" i="1" dirty="0" smtClean="0"/>
              <a:t>декартовой</a:t>
            </a:r>
            <a:r>
              <a:rPr lang="ru-RU" sz="2800" i="1" dirty="0" smtClean="0"/>
              <a:t>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0"/>
            <a:ext cx="75724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элементарной математике чаще всего рассматривается двухмерная или трехмерная декартова система координат</a:t>
            </a:r>
            <a:endParaRPr lang="ru-RU" sz="2800" dirty="0"/>
          </a:p>
        </p:txBody>
      </p:sp>
      <p:pic>
        <p:nvPicPr>
          <p:cNvPr id="3" name="Рисунок 2" descr="gl1-1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3643313" cy="3422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http://www.mathematics.ru/courses/function/content/grapher/screensh/010201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500174"/>
            <a:ext cx="371475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857224" y="4919008"/>
            <a:ext cx="77153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</a:rPr>
              <a:t>Координаты обычно обозначаются латинскими буквами </a:t>
            </a:r>
            <a:r>
              <a:rPr lang="ru-RU" sz="2000" i="1" dirty="0" err="1" smtClean="0">
                <a:solidFill>
                  <a:schemeClr val="tx2">
                    <a:lumMod val="50000"/>
                  </a:schemeClr>
                </a:solidFill>
              </a:rPr>
              <a:t>x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tx2">
                    <a:lumMod val="50000"/>
                  </a:schemeClr>
                </a:solidFill>
              </a:rPr>
              <a:t>y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tx2">
                    <a:lumMod val="50000"/>
                  </a:schemeClr>
                </a:solidFill>
              </a:rPr>
              <a:t>z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</a:rPr>
              <a:t>, и называются, соответственно, </a:t>
            </a:r>
            <a:r>
              <a:rPr lang="ru-RU" sz="2000" b="1" i="1" dirty="0" smtClean="0">
                <a:solidFill>
                  <a:srgbClr val="FF0000"/>
                </a:solidFill>
              </a:rPr>
              <a:t>абсциссой</a:t>
            </a:r>
            <a:r>
              <a:rPr lang="ru-RU" sz="2000" i="1" dirty="0" smtClean="0">
                <a:solidFill>
                  <a:srgbClr val="FF0000"/>
                </a:solidFill>
              </a:rPr>
              <a:t>, </a:t>
            </a:r>
            <a:r>
              <a:rPr lang="ru-RU" sz="2000" b="1" i="1" dirty="0" smtClean="0">
                <a:solidFill>
                  <a:srgbClr val="FF0000"/>
                </a:solidFill>
              </a:rPr>
              <a:t>ординатой</a:t>
            </a:r>
            <a:r>
              <a:rPr lang="ru-RU" sz="2000" i="1" dirty="0" smtClean="0">
                <a:solidFill>
                  <a:srgbClr val="FF0000"/>
                </a:solidFill>
              </a:rPr>
              <a:t> </a:t>
            </a:r>
            <a:r>
              <a:rPr lang="ru-RU" sz="2000" i="1" dirty="0" smtClean="0"/>
              <a:t>и</a:t>
            </a:r>
            <a:r>
              <a:rPr lang="ru-RU" sz="2000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аппликатой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</a:rPr>
              <a:t>. Координатная ось OX называется </a:t>
            </a:r>
            <a:r>
              <a:rPr lang="ru-RU" sz="2000" b="1" i="1" dirty="0" smtClean="0">
                <a:solidFill>
                  <a:srgbClr val="FF0000"/>
                </a:solidFill>
              </a:rPr>
              <a:t>осью абсцисс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</a:rPr>
              <a:t>, ось OY – </a:t>
            </a:r>
            <a:r>
              <a:rPr lang="ru-RU" sz="2000" b="1" i="1" dirty="0" smtClean="0">
                <a:solidFill>
                  <a:srgbClr val="FF0000"/>
                </a:solidFill>
              </a:rPr>
              <a:t>осью ординат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</a:rPr>
              <a:t>, ось OZ – </a:t>
            </a:r>
            <a:r>
              <a:rPr lang="ru-RU" sz="2000" b="1" i="1" dirty="0" smtClean="0">
                <a:solidFill>
                  <a:srgbClr val="FF0000"/>
                </a:solidFill>
              </a:rPr>
              <a:t>осью аппликат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</a:rPr>
              <a:t>. Положительные направления отсчета по каждой из осей обозначаются 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</a:rPr>
              <a:t>стрелками</a:t>
            </a:r>
            <a:endParaRPr lang="ru-RU" sz="2000" i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30718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</a:rPr>
              <a:t>Координатные оси делят координатную плоскость на четыре квадранта (четверти). Точки, лежащие на осях координат, не принадлежат ни одному </a:t>
            </a:r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</a:rPr>
              <a:t>квадранту</a:t>
            </a:r>
            <a:endParaRPr lang="ru-RU" sz="2400" dirty="0"/>
          </a:p>
        </p:txBody>
      </p:sp>
      <p:pic>
        <p:nvPicPr>
          <p:cNvPr id="3" name="Рисунок 2" descr="http://www.mathematics.ru/courses/function/content/chapter1/section2/paragraph1/images/010201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14290"/>
            <a:ext cx="4214812" cy="41318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928662" y="4357694"/>
            <a:ext cx="75724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В двухмерной системе координат все точки, лежащие над (под) осью OX, образуют </a:t>
            </a:r>
            <a:r>
              <a:rPr lang="ru-RU" sz="2400" b="1" i="1" u="sng" dirty="0" smtClean="0">
                <a:solidFill>
                  <a:schemeClr val="accent2">
                    <a:lumMod val="75000"/>
                  </a:schemeClr>
                </a:solidFill>
              </a:rPr>
              <a:t>верхнюю (нижнюю)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i="1" dirty="0" smtClean="0"/>
              <a:t>координатную полуплоскость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. Все точки, лежащие правее (левее) оси OY образуют </a:t>
            </a:r>
            <a:r>
              <a:rPr lang="ru-RU" sz="2400" b="1" i="1" u="sng" dirty="0" smtClean="0">
                <a:solidFill>
                  <a:schemeClr val="accent2">
                    <a:lumMod val="75000"/>
                  </a:schemeClr>
                </a:solidFill>
              </a:rPr>
              <a:t>правую (левую) </a:t>
            </a:r>
            <a:r>
              <a:rPr lang="ru-RU" sz="2400" b="1" i="1" dirty="0" smtClean="0"/>
              <a:t>координатную </a:t>
            </a:r>
            <a:r>
              <a:rPr lang="ru-RU" sz="2400" b="1" i="1" dirty="0" smtClean="0"/>
              <a:t>полуплоскость</a:t>
            </a:r>
            <a:endParaRPr lang="ru-RU" sz="2400" b="1" i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143116"/>
            <a:ext cx="7654660" cy="101566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293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Lena</cp:lastModifiedBy>
  <cp:revision>15</cp:revision>
  <dcterms:created xsi:type="dcterms:W3CDTF">2016-01-19T14:19:52Z</dcterms:created>
  <dcterms:modified xsi:type="dcterms:W3CDTF">2016-01-20T21:26:44Z</dcterms:modified>
</cp:coreProperties>
</file>